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255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81" r:id="rId5"/>
    <p:sldId id="287" r:id="rId6"/>
    <p:sldId id="280" r:id="rId7"/>
    <p:sldId id="288" r:id="rId8"/>
    <p:sldId id="289" r:id="rId9"/>
    <p:sldId id="279" r:id="rId10"/>
    <p:sldId id="282" r:id="rId11"/>
    <p:sldId id="270" r:id="rId12"/>
    <p:sldId id="267" r:id="rId13"/>
    <p:sldId id="294" r:id="rId14"/>
    <p:sldId id="266" r:id="rId15"/>
    <p:sldId id="259" r:id="rId16"/>
    <p:sldId id="260" r:id="rId17"/>
    <p:sldId id="261" r:id="rId18"/>
    <p:sldId id="268" r:id="rId19"/>
    <p:sldId id="29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91" r:id="rId28"/>
    <p:sldId id="278" r:id="rId29"/>
    <p:sldId id="283" r:id="rId30"/>
    <p:sldId id="262" r:id="rId31"/>
    <p:sldId id="263" r:id="rId32"/>
    <p:sldId id="264" r:id="rId33"/>
    <p:sldId id="265" r:id="rId34"/>
    <p:sldId id="292" r:id="rId35"/>
    <p:sldId id="284" r:id="rId36"/>
    <p:sldId id="293" r:id="rId37"/>
    <p:sldId id="296" r:id="rId38"/>
    <p:sldId id="285" r:id="rId39"/>
    <p:sldId id="28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0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D914F72-A435-4F8E-9E4B-46E53D3C32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96B653-A2A9-4C99-833B-36C2D28A00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4E802-FC30-44F6-A054-43E1AEE3C8F0}" type="datetimeFigureOut">
              <a:rPr lang="cs-CZ" smtClean="0"/>
              <a:pPr/>
              <a:t>24.04.2021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300721-A9ED-443F-85E1-30CD3C9E8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7C2303-ABAB-45BB-B89B-6C14829599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6B8D0-A30C-435E-865A-5D347B3833E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535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18E03-6DD9-4B72-B4B8-01C2D3833F04}" type="datetimeFigureOut">
              <a:rPr lang="cs-CZ" smtClean="0"/>
              <a:pPr/>
              <a:t>24.04.2021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EB257-8748-4EA0-8F34-9543A07CE6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364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343A-96C1-45A5-8FA3-4A353E692687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5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78810-9B4D-4BB9-8BC6-ED1436D2A396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72BD-BE6D-480C-876F-B874C974A13C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8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4792-CBDA-4313-9DD8-BFE5C138AA18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939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28C4-07A0-48EA-85E9-55B0385DA78F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9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9315F-3550-41F8-8008-B92CB72EC71F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32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713D-C6BC-43DD-AAB9-ED96A9108A57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94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6DB7C-4451-4DAF-882D-E87A33C930F6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A1DB-BFC8-4136-80B1-852C9F2D24AC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3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A83-32D4-4A6C-B32D-BCE9174EBFB5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35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0EC9-12F2-47C1-B955-051E9E3F9FCD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E4792-CBDA-4313-9DD8-BFE5C138AA18}" type="datetime1">
              <a:rPr lang="en-US" smtClean="0"/>
              <a:pPr/>
              <a:t>4/24/2021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rázek 66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7C2B2177-FF9C-4339-8F5B-51E6489B0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 l="1256" r="32077"/>
          <a:stretch/>
        </p:blipFill>
        <p:spPr>
          <a:xfrm>
            <a:off x="0" y="10"/>
            <a:ext cx="6096000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1" name="Obrázek 80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4EF8148B-629D-444B-876D-7EDC1DA97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 l="27402" t="151" r="28086" b="-151"/>
          <a:stretch/>
        </p:blipFill>
        <p:spPr>
          <a:xfrm>
            <a:off x="6096006" y="10352"/>
            <a:ext cx="6095999" cy="68476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27B546-BF29-4435-A884-3054E82E2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800" dirty="0"/>
              <a:t>Návrat vlka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963EA9-B099-4648-BB82-0CB9CA56B2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i="1" dirty="0">
                <a:solidFill>
                  <a:schemeClr val="tx1"/>
                </a:solidFill>
              </a:rPr>
              <a:t>Pohled chovatele ovcí z Broumovska</a:t>
            </a:r>
          </a:p>
        </p:txBody>
      </p: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A947DF1D-C93A-49BA-8AFE-41EE9D09A031}"/>
              </a:ext>
            </a:extLst>
          </p:cNvPr>
          <p:cNvSpPr txBox="1"/>
          <p:nvPr/>
        </p:nvSpPr>
        <p:spPr>
          <a:xfrm>
            <a:off x="9747315" y="6509094"/>
            <a:ext cx="3311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Vypracoval: Ing. Tomáš Havrlant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F98E267F-0621-4F69-9E65-46C49F1E2771}"/>
              </a:ext>
            </a:extLst>
          </p:cNvPr>
          <p:cNvSpPr txBox="1"/>
          <p:nvPr/>
        </p:nvSpPr>
        <p:spPr>
          <a:xfrm>
            <a:off x="-9424" y="6139762"/>
            <a:ext cx="3987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Konference </a:t>
            </a:r>
            <a:r>
              <a:rPr lang="cs-CZ" sz="1400" i="1" dirty="0"/>
              <a:t>„Vlk v roce 2018“</a:t>
            </a:r>
          </a:p>
          <a:p>
            <a:r>
              <a:rPr lang="cs-CZ" sz="1400" dirty="0"/>
              <a:t>Krajský úřad Libereckého kraje</a:t>
            </a:r>
          </a:p>
          <a:p>
            <a:r>
              <a:rPr lang="cs-CZ" sz="1400" dirty="0"/>
              <a:t>30. 10. 2018</a:t>
            </a:r>
          </a:p>
        </p:txBody>
      </p:sp>
    </p:spTree>
    <p:extLst>
      <p:ext uri="{BB962C8B-B14F-4D97-AF65-F5344CB8AC3E}">
        <p14:creationId xmlns:p14="http://schemas.microsoft.com/office/powerpoint/2010/main" val="2927744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CE58F4-97AE-4FB8-AA93-0393ED978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50449"/>
            <a:ext cx="11152695" cy="5526514"/>
          </a:xfrm>
        </p:spPr>
        <p:txBody>
          <a:bodyPr/>
          <a:lstStyle/>
          <a:p>
            <a:r>
              <a:rPr lang="cs-CZ" dirty="0"/>
              <a:t>Vehementně vychvalovaný návrat vlka ochranáři je v některých případech spíše ideologicky motivovaná snaha o vytlačení člověka z této oblasti</a:t>
            </a:r>
          </a:p>
          <a:p>
            <a:r>
              <a:rPr lang="cs-CZ" dirty="0"/>
              <a:t>Při Manifestaci proti vlkovi 15. 9. 2017 nám mimo jiné ze strany </a:t>
            </a:r>
            <a:br>
              <a:rPr lang="cs-CZ" dirty="0"/>
            </a:br>
            <a:r>
              <a:rPr lang="cs-CZ" dirty="0"/>
              <a:t>tzv. „vlčích hlídek“ bylo řečeno, že </a:t>
            </a:r>
            <a:r>
              <a:rPr lang="cs-CZ" i="1" dirty="0"/>
              <a:t>„lidé patří do měst a příroda je pro vlky“</a:t>
            </a:r>
          </a:p>
          <a:p>
            <a:r>
              <a:rPr lang="cs-CZ" dirty="0"/>
              <a:t>Adorace vlka, přehlížení a relativizování problémů a ideologický přístup některých ochranářů a zastánců vlků je bohužel poměrně častý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7B9B7F-C613-4ADE-960C-595B4384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Obrázek 5" descr="CAM03603.jpg">
            <a:extLst>
              <a:ext uri="{FF2B5EF4-FFF2-40B4-BE49-F238E27FC236}">
                <a16:creationId xmlns:a16="http://schemas.microsoft.com/office/drawing/2014/main" id="{FC35E204-FA61-4F7F-9435-50485A8DA1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4329" y="3516197"/>
            <a:ext cx="4542383" cy="32669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285B3F1-29F0-4A50-BD8F-61D60EB0B1A7}"/>
              </a:ext>
            </a:extLst>
          </p:cNvPr>
          <p:cNvSpPr txBox="1"/>
          <p:nvPr/>
        </p:nvSpPr>
        <p:spPr>
          <a:xfrm>
            <a:off x="3824808" y="3229040"/>
            <a:ext cx="458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Manifestace proti vlkovi 15. 9. 2017</a:t>
            </a:r>
          </a:p>
        </p:txBody>
      </p:sp>
      <p:pic>
        <p:nvPicPr>
          <p:cNvPr id="9" name="Obrázek 8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9C73A4C1-0A4C-4A15-A795-5D0A6BB97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6B2CDC50-5B54-4398-AC4A-D07764B95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E3FCE3-6CF0-43C8-8F2B-56D041F4BBB0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2013B5-E57C-4E69-9F76-94D5594AA6B8}"/>
              </a:ext>
            </a:extLst>
          </p:cNvPr>
          <p:cNvSpPr txBox="1"/>
          <p:nvPr/>
        </p:nvSpPr>
        <p:spPr>
          <a:xfrm>
            <a:off x="3757353" y="6721474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Vlastní fotografie</a:t>
            </a:r>
          </a:p>
        </p:txBody>
      </p:sp>
    </p:spTree>
    <p:extLst>
      <p:ext uri="{BB962C8B-B14F-4D97-AF65-F5344CB8AC3E}">
        <p14:creationId xmlns:p14="http://schemas.microsoft.com/office/powerpoint/2010/main" val="4340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A1952-9852-4E71-9406-08A243EF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3700" b="1" dirty="0"/>
              <a:t>Mýtus číslo 1: „</a:t>
            </a:r>
            <a:r>
              <a:rPr lang="cs-CZ" sz="3700" i="1" dirty="0"/>
              <a:t>Naučme se s nimi znovu žít, jako to uměli naši předkové“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C1BE93-0C8A-439D-B7B0-CDEEC93A4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67" y="2438515"/>
            <a:ext cx="5223528" cy="3917835"/>
          </a:xfrm>
        </p:spPr>
        <p:txBody>
          <a:bodyPr>
            <a:noAutofit/>
          </a:bodyPr>
          <a:lstStyle/>
          <a:p>
            <a:r>
              <a:rPr lang="cs-CZ" sz="2600" dirty="0"/>
              <a:t>Naši předci s vlky nikdy nežili v souladu</a:t>
            </a:r>
          </a:p>
          <a:p>
            <a:r>
              <a:rPr lang="cs-CZ" sz="2600" dirty="0"/>
              <a:t>Celou historii s nimi bojovali</a:t>
            </a:r>
          </a:p>
          <a:p>
            <a:r>
              <a:rPr lang="cs-CZ" sz="2600" dirty="0"/>
              <a:t>Lov byl obecně výsadou šlechty, vlky však mohl lovit kdokoliv</a:t>
            </a:r>
          </a:p>
          <a:p>
            <a:r>
              <a:rPr lang="cs-CZ" sz="2600" dirty="0"/>
              <a:t>Podobný přístup byl takřka v celé Evropě</a:t>
            </a:r>
          </a:p>
          <a:p>
            <a:r>
              <a:rPr lang="cs-CZ" sz="2600" dirty="0"/>
              <a:t>Na Broumovsku byl vyhuben v polovině 18. století</a:t>
            </a:r>
          </a:p>
          <a:p>
            <a:endParaRPr lang="cs-CZ" sz="2600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4B605F4E-3246-4557-ADBF-FFA639B0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obrázek 3" descr="https://cnet2.cbsistatic.com/img/3pZd_YmWPBT_t4i6O0stNP8eUHc=/fit-in/570x0/2015/10/28/3e8a21c8-6dee-437d-86e9-b828f8008ee6/gevaudan.jpg">
            <a:extLst>
              <a:ext uri="{FF2B5EF4-FFF2-40B4-BE49-F238E27FC236}">
                <a16:creationId xmlns:a16="http://schemas.microsoft.com/office/drawing/2014/main" id="{34AA25BD-8659-44A7-A1B2-E38FB891876E}"/>
              </a:ext>
            </a:extLst>
          </p:cNvPr>
          <p:cNvPicPr/>
          <p:nvPr/>
        </p:nvPicPr>
        <p:blipFill rotWithShape="1">
          <a:blip r:embed="rId2" cstate="print"/>
          <a:srcRect l="26776" r="21706"/>
          <a:stretch/>
        </p:blipFill>
        <p:spPr bwMode="auto">
          <a:xfrm>
            <a:off x="5878850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pic>
        <p:nvPicPr>
          <p:cNvPr id="15" name="Obrázek 14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B2553B06-18E4-40DD-A497-4FAAD7D91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51F2E11D-E1EA-4E30-9A2C-A6DAA9F14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3B8EFF-BAFB-41D3-B3B6-B023600EB781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F6793D8-F7A5-49C3-A3A7-CCD331B9F2FF}"/>
              </a:ext>
            </a:extLst>
          </p:cNvPr>
          <p:cNvSpPr txBox="1"/>
          <p:nvPr/>
        </p:nvSpPr>
        <p:spPr>
          <a:xfrm>
            <a:off x="5876895" y="6673334"/>
            <a:ext cx="32126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 obrázku: </a:t>
            </a:r>
            <a:r>
              <a:rPr lang="cs-CZ" sz="600" i="1" dirty="0"/>
              <a:t>http://www.seriousbirdhunting.com/2010/09/28/wolf-attacks-bird-dog-in-wi/</a:t>
            </a:r>
          </a:p>
        </p:txBody>
      </p:sp>
    </p:spTree>
    <p:extLst>
      <p:ext uri="{BB962C8B-B14F-4D97-AF65-F5344CB8AC3E}">
        <p14:creationId xmlns:p14="http://schemas.microsoft.com/office/powerpoint/2010/main" val="25711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45E6A-8CE6-477B-874D-FFB46F66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sz="3700" b="1" dirty="0"/>
              <a:t>Mýtus číslo 2: </a:t>
            </a:r>
            <a:r>
              <a:rPr lang="cs-CZ" sz="3700" i="1" dirty="0"/>
              <a:t>„Správným zabezpečením stád se dá předejít útokům vlků“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36A58E-0F15-46EE-9906-1A20A800B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Navrhovaná opatření: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/>
              <a:t>Elektrická síť 90 - 110 cm v kombinaci se psem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/>
              <a:t>Pásový elektrický ohradník v kombinaci se psem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/>
              <a:t>Pevný drátěný ohradník výšky 120 cm v kombinaci s páskou a elektrickým drátem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dirty="0"/>
              <a:t>Kombinace zradidlového ohradníku, elektrického drátu a pásky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C2B13E4-CFB9-4A4A-B2F7-7AE5C9FA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obrázek 1" descr="C:\tomáš\HAVRLANT\karty\VLK\schok\SCHOK článek AOPK 001 – kopie.jpg">
            <a:extLst>
              <a:ext uri="{FF2B5EF4-FFF2-40B4-BE49-F238E27FC236}">
                <a16:creationId xmlns:a16="http://schemas.microsoft.com/office/drawing/2014/main" id="{5A2C35C9-47D6-471C-AB33-E0B9647B0871}"/>
              </a:ext>
            </a:extLst>
          </p:cNvPr>
          <p:cNvPicPr/>
          <p:nvPr/>
        </p:nvPicPr>
        <p:blipFill rotWithShape="1">
          <a:blip r:embed="rId2" cstate="print"/>
          <a:srcRect l="3554" r="3534"/>
          <a:stretch/>
        </p:blipFill>
        <p:spPr bwMode="auto">
          <a:xfrm>
            <a:off x="7235420" y="-58189"/>
            <a:ext cx="4956580" cy="7090755"/>
          </a:xfrm>
          <a:prstGeom prst="rect">
            <a:avLst/>
          </a:prstGeom>
          <a:noFill/>
          <a:effectLst/>
        </p:spPr>
      </p:pic>
      <p:pic>
        <p:nvPicPr>
          <p:cNvPr id="9" name="Obrázek 8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52F91EA4-B757-4BE4-991F-7529A57EA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76A80D42-E726-4C16-8104-30FD38189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3D3521F-B3B4-4010-98B3-3132FB4FE35E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E13684F-5755-4370-9EA5-8B312E591646}"/>
              </a:ext>
            </a:extLst>
          </p:cNvPr>
          <p:cNvSpPr txBox="1"/>
          <p:nvPr/>
        </p:nvSpPr>
        <p:spPr>
          <a:xfrm>
            <a:off x="7152292" y="6657945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Zpravodaj SCHOK 3/2017</a:t>
            </a:r>
          </a:p>
        </p:txBody>
      </p:sp>
    </p:spTree>
    <p:extLst>
      <p:ext uri="{BB962C8B-B14F-4D97-AF65-F5344CB8AC3E}">
        <p14:creationId xmlns:p14="http://schemas.microsoft.com/office/powerpoint/2010/main" val="270340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C1853-AE88-482D-BEF0-88FE84A0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15" y="336845"/>
            <a:ext cx="10515600" cy="1325563"/>
          </a:xfrm>
        </p:spPr>
        <p:txBody>
          <a:bodyPr/>
          <a:lstStyle/>
          <a:p>
            <a:r>
              <a:rPr lang="cs-CZ" b="1" dirty="0"/>
              <a:t>Co nabízí Hnutí DUHA?</a:t>
            </a:r>
          </a:p>
        </p:txBody>
      </p:sp>
      <p:pic>
        <p:nvPicPr>
          <p:cNvPr id="6" name="Zástupný symbol pro obsah 5" descr="Obsah obrázku tráva, zvíře, savci&#10;&#10;Popis vygenerován s velmi vysokou mírou spolehlivosti">
            <a:extLst>
              <a:ext uri="{FF2B5EF4-FFF2-40B4-BE49-F238E27FC236}">
                <a16:creationId xmlns:a16="http://schemas.microsoft.com/office/drawing/2014/main" id="{A51B304E-674D-4DB7-AAC3-F75D3BC56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8315" y="249561"/>
            <a:ext cx="5878802" cy="6471914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F1E868-26D5-4F85-8DEF-42A9A0F7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5EE2F2E3-A23B-4F3F-8C88-07718E060EA4}"/>
              </a:ext>
            </a:extLst>
          </p:cNvPr>
          <p:cNvSpPr txBox="1">
            <a:spLocks/>
          </p:cNvSpPr>
          <p:nvPr/>
        </p:nvSpPr>
        <p:spPr>
          <a:xfrm>
            <a:off x="648930" y="1662408"/>
            <a:ext cx="5447070" cy="456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Mobilní síťový elektrický ohradník</a:t>
            </a:r>
            <a:br>
              <a:rPr lang="cs-CZ" sz="2400" dirty="0"/>
            </a:br>
            <a:r>
              <a:rPr lang="cs-CZ" sz="2400" dirty="0"/>
              <a:t>výšky 90 a 108 cm</a:t>
            </a:r>
          </a:p>
          <a:p>
            <a:r>
              <a:rPr lang="cs-CZ" sz="2400" dirty="0"/>
              <a:t>Opravdu si někdo myslí, že takové opatření odradí vlka od útoku na stádo?</a:t>
            </a:r>
          </a:p>
          <a:p>
            <a:r>
              <a:rPr lang="cs-CZ" sz="2400" dirty="0"/>
              <a:t>Podobné opatření vyznívá jako když se Habešané bránili s lukem a oštěpem proti italským tankům a letadlům</a:t>
            </a:r>
          </a:p>
        </p:txBody>
      </p:sp>
      <p:pic>
        <p:nvPicPr>
          <p:cNvPr id="12" name="Obrázek 11" descr="Obsah obrázku zvíře, savci, vlk, kočka&#10;&#10;Popis vygenerován s velmi vysokou mírou spolehlivosti">
            <a:extLst>
              <a:ext uri="{FF2B5EF4-FFF2-40B4-BE49-F238E27FC236}">
                <a16:creationId xmlns:a16="http://schemas.microsoft.com/office/drawing/2014/main" id="{2F1682E0-2306-4984-A58E-D19E4D55D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0" y="4676612"/>
            <a:ext cx="5853058" cy="1325563"/>
          </a:xfrm>
          <a:prstGeom prst="rect">
            <a:avLst/>
          </a:prstGeom>
        </p:spPr>
      </p:pic>
      <p:pic>
        <p:nvPicPr>
          <p:cNvPr id="41" name="Obrázek 40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0CCD1C68-2C93-4C02-A103-2CA995DAC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Obrázek 44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9A7FD589-F9FA-444A-801D-F3ABD1F97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ovéPole 47">
            <a:extLst>
              <a:ext uri="{FF2B5EF4-FFF2-40B4-BE49-F238E27FC236}">
                <a16:creationId xmlns:a16="http://schemas.microsoft.com/office/drawing/2014/main" id="{A23DA48B-98A7-4516-86B4-5A1546D957BB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1FF8107E-5D23-4C66-BC10-0F8AC47FDC5B}"/>
              </a:ext>
            </a:extLst>
          </p:cNvPr>
          <p:cNvSpPr txBox="1"/>
          <p:nvPr/>
        </p:nvSpPr>
        <p:spPr>
          <a:xfrm>
            <a:off x="727081" y="5956677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https://www.selmy.cz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13C43727-AB64-4010-93A9-F9A1172AE30F}"/>
              </a:ext>
            </a:extLst>
          </p:cNvPr>
          <p:cNvSpPr txBox="1"/>
          <p:nvPr/>
        </p:nvSpPr>
        <p:spPr>
          <a:xfrm>
            <a:off x="5948315" y="6657945"/>
            <a:ext cx="33120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https://www.selmy.cz/hospodarska-zvirata/poradna-pro-chovatele/</a:t>
            </a:r>
          </a:p>
        </p:txBody>
      </p:sp>
    </p:spTree>
    <p:extLst>
      <p:ext uri="{BB962C8B-B14F-4D97-AF65-F5344CB8AC3E}">
        <p14:creationId xmlns:p14="http://schemas.microsoft.com/office/powerpoint/2010/main" val="145320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D03488-3D88-4E6C-9B03-6EB3824E2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Slovinská studia o útocích vlků na ovce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Zástupný symbol pro obsah 6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3753A518-FB34-4CA9-B05B-69A2B2C62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4700" y="492573"/>
            <a:ext cx="4351789" cy="5880796"/>
          </a:xfrm>
          <a:prstGeom prst="rect">
            <a:avLst/>
          </a:prstGeom>
        </p:spPr>
      </p:pic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803E3027-3B6D-4663-BA33-8BE77523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595959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80FDCAB-6A48-44C2-AC0F-ED32C90C63C2}"/>
              </a:ext>
            </a:extLst>
          </p:cNvPr>
          <p:cNvSpPr txBox="1"/>
          <p:nvPr/>
        </p:nvSpPr>
        <p:spPr>
          <a:xfrm>
            <a:off x="6179886" y="6373369"/>
            <a:ext cx="43323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studie: </a:t>
            </a:r>
            <a:r>
              <a:rPr lang="cs-CZ" sz="700" i="1" dirty="0"/>
              <a:t>https://www.kora.ch/malme/05_library/5_1_publications/U_and_V/van_Liere_et_al_2013_Farm_characteristics_in_Slovene_wolf_habitat_related_to_attacks_on_sheep.pdf</a:t>
            </a:r>
          </a:p>
        </p:txBody>
      </p:sp>
    </p:spTree>
    <p:extLst>
      <p:ext uri="{BB962C8B-B14F-4D97-AF65-F5344CB8AC3E}">
        <p14:creationId xmlns:p14="http://schemas.microsoft.com/office/powerpoint/2010/main" val="388520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6D52C2-A878-4AE9-82AE-4098C2B9D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9644"/>
            <a:ext cx="11081657" cy="659835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2008 – 2010, 288 útoků, 30 farem, medián velikosti stáda 93 ovcí</a:t>
            </a:r>
          </a:p>
          <a:p>
            <a:r>
              <a:rPr lang="cs-CZ" dirty="0"/>
              <a:t>Průměrná výška plotu 115 cm, různé druhy oplocení (pevné, elektrické, kombinované…)</a:t>
            </a:r>
          </a:p>
          <a:p>
            <a:r>
              <a:rPr lang="cs-CZ" dirty="0"/>
              <a:t>78 % útoků proběhlo v noci, 22 % ve dne (zejména u těch farem, které ovce zaháněli na noc)</a:t>
            </a:r>
          </a:p>
          <a:p>
            <a:r>
              <a:rPr lang="cs-CZ" dirty="0"/>
              <a:t>53 % farem, na které vlci i opakovaně útočili, mělo pastevecké psi (Pyrenejský horský pes apod.)</a:t>
            </a:r>
          </a:p>
          <a:p>
            <a:r>
              <a:rPr lang="cs-CZ" dirty="0"/>
              <a:t>89 % farem mělo elektrické ohradníky</a:t>
            </a:r>
          </a:p>
          <a:p>
            <a:r>
              <a:rPr lang="cs-CZ" dirty="0"/>
              <a:t>4 farmáři viděli útok vlků na vlastní oči</a:t>
            </a:r>
          </a:p>
          <a:p>
            <a:r>
              <a:rPr lang="cs-CZ" dirty="0"/>
              <a:t>2 farmáři byli svědci přeskočení 145 cm vysokého elektrického ohradníku vlky</a:t>
            </a:r>
          </a:p>
          <a:p>
            <a:r>
              <a:rPr lang="cs-CZ" dirty="0"/>
              <a:t>Závěr -&gt; elektrické ohradníky nezamezily útokům vlků (naopak jsou ve 	       výsledku někdy ještě horší, jelikož ho splašené ovce často prorazí 	       a utečou – stejná zkušenost i z Broumovska)</a:t>
            </a:r>
          </a:p>
          <a:p>
            <a:pPr marL="0" indent="0">
              <a:buNone/>
            </a:pPr>
            <a:r>
              <a:rPr lang="cs-CZ" dirty="0"/>
              <a:t>	  -&gt; pastevečtí psi výrazně nesnížili útoky na stáda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42B20389-FEA4-4950-9677-1A97AF25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Obrázek 11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C42AA039-5773-40D0-8259-857F9D370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0C4C15C5-1EA1-4594-8B89-9A881F514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C2040E-6B15-4BEC-B10F-09913F7969C5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375645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8B641B-083C-45B8-BF4F-0CF7ADC7E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"/>
            <a:ext cx="10330543" cy="644582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Podobné zkušenosti z Francie:</a:t>
            </a:r>
          </a:p>
          <a:p>
            <a:pPr marL="0" indent="0">
              <a:buNone/>
            </a:pPr>
            <a:r>
              <a:rPr lang="cs-CZ" dirty="0"/>
              <a:t>	-&gt; V oblasti Alp bylo 85 % útoků na stáda s doporučeným   	 	     ochranným opatřením</a:t>
            </a:r>
          </a:p>
          <a:p>
            <a:pPr marL="0" indent="0">
              <a:buNone/>
            </a:pPr>
            <a:r>
              <a:rPr lang="cs-CZ" dirty="0"/>
              <a:t>	-&gt; 52 % útoků proběhlo během dne, někdy za přítomnosti 		     pastýře a psa</a:t>
            </a:r>
          </a:p>
          <a:p>
            <a:r>
              <a:rPr lang="cs-CZ" dirty="0"/>
              <a:t>I v sousedním Německu je velká část útoků provedena na stáda s doporučeným zabezpečením</a:t>
            </a:r>
          </a:p>
          <a:p>
            <a:r>
              <a:rPr lang="cs-CZ" dirty="0"/>
              <a:t>Zkušenosti z Broumovska:</a:t>
            </a:r>
          </a:p>
          <a:p>
            <a:pPr marL="0" indent="0">
              <a:buNone/>
            </a:pPr>
            <a:r>
              <a:rPr lang="cs-CZ" dirty="0"/>
              <a:t>	-&gt; Plot do výšky cca 130 cm je neúčinný, ať už je jakýkoliv</a:t>
            </a:r>
          </a:p>
          <a:p>
            <a:pPr marL="0" indent="0">
              <a:buNone/>
            </a:pPr>
            <a:r>
              <a:rPr lang="cs-CZ" dirty="0"/>
              <a:t>	-&gt; Vyšší plot je z mnoha důvodů nerealizovatelný	</a:t>
            </a:r>
          </a:p>
          <a:p>
            <a:pPr marL="0" indent="0">
              <a:buNone/>
            </a:pPr>
            <a:r>
              <a:rPr lang="cs-CZ" dirty="0"/>
              <a:t>	-&gt; Nejčastěji doporučovaná elektrická síť je ve výsledku ještě 	  	     horší než pevný plot (ovce ji při útoku protrhnou nebo se do 	  	     ní zamotají)</a:t>
            </a:r>
          </a:p>
          <a:p>
            <a:pPr marL="0" indent="0">
              <a:buNone/>
            </a:pPr>
            <a:r>
              <a:rPr lang="cs-CZ" dirty="0"/>
              <a:t>	-&gt; Pastevečtí psi jsou v našich podmínkách nereální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72A7AB-4B93-4EC7-9532-66ED645F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Obrázek 6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AEFC4F8C-65CB-431B-967A-26E8B9AF0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26EC5CC8-B32B-4686-84B4-949366EB1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F582808-1B3E-4108-987F-93F680108BE4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940423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4" descr="http://www.leseleveursfaceauloup.fr/wp-content/uploads/2015/01/loup_troupeau.jpg">
            <a:extLst>
              <a:ext uri="{FF2B5EF4-FFF2-40B4-BE49-F238E27FC236}">
                <a16:creationId xmlns:a16="http://schemas.microsoft.com/office/drawing/2014/main" id="{82605124-3410-4970-8D9A-1153975E2EE1}"/>
              </a:ext>
            </a:extLst>
          </p:cNvPr>
          <p:cNvPicPr/>
          <p:nvPr/>
        </p:nvPicPr>
        <p:blipFill rotWithShape="1">
          <a:blip r:embed="rId2" cstate="print"/>
          <a:srcRect t="12503" b="12497"/>
          <a:stretch/>
        </p:blipFill>
        <p:spPr bwMode="auto">
          <a:xfrm>
            <a:off x="0" y="714895"/>
            <a:ext cx="12191980" cy="6006580"/>
          </a:xfrm>
          <a:prstGeom prst="rect">
            <a:avLst/>
          </a:prstGeom>
          <a:noFill/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EA73A64E-DC3A-47D7-BB02-44A146DC5A6A}"/>
              </a:ext>
            </a:extLst>
          </p:cNvPr>
          <p:cNvSpPr txBox="1"/>
          <p:nvPr/>
        </p:nvSpPr>
        <p:spPr>
          <a:xfrm>
            <a:off x="490538" y="0"/>
            <a:ext cx="11210925" cy="801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5 vlků číhajících na ovce ve Francii během dne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3C40048-D167-4DFF-AAA5-667E8EAC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E8251C4-C1A8-4BA4-BDF1-55AC4E6D8386}"/>
              </a:ext>
            </a:extLst>
          </p:cNvPr>
          <p:cNvSpPr txBox="1"/>
          <p:nvPr/>
        </p:nvSpPr>
        <p:spPr>
          <a:xfrm>
            <a:off x="-74814" y="6687674"/>
            <a:ext cx="41064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http://www.leseleveursfaceauloup.fr/wp-content/uploads/2015/01/loup_troupeau.jpg</a:t>
            </a:r>
          </a:p>
        </p:txBody>
      </p:sp>
    </p:spTree>
    <p:extLst>
      <p:ext uri="{BB962C8B-B14F-4D97-AF65-F5344CB8AC3E}">
        <p14:creationId xmlns:p14="http://schemas.microsoft.com/office/powerpoint/2010/main" val="1856703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63405-DEDD-4D9D-9424-5F28CE74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Proč si nepořídíme pastevecké psi?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4E6CB1-8F1E-4024-A53B-154C2328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41364" cy="50323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Útokům vlka dokáží poměrně dobře zamezit nejméně 2 psi na 100 ovcí. Kolik jich je potřeba v počtu několika stovek či tisíců ovcí? Není možné mít desítky pasteveckých psů v naší krajině</a:t>
            </a:r>
          </a:p>
          <a:p>
            <a:r>
              <a:rPr lang="cs-CZ" dirty="0"/>
              <a:t>V kombinací s doporučeným oplocením jsou tito psi velký hazard</a:t>
            </a:r>
          </a:p>
          <a:p>
            <a:r>
              <a:rPr lang="cs-CZ" dirty="0"/>
              <a:t>Kolem téměř každé pastviny je turistická cesta, kde se v pastevní sezoně denně pohybuje až stovky turistů, v létě mnoho táborů s dětmi, dále </a:t>
            </a:r>
            <a:br>
              <a:rPr lang="cs-CZ" dirty="0"/>
            </a:br>
            <a:r>
              <a:rPr lang="cs-CZ" dirty="0"/>
              <a:t>po celý rok desítky psů a jezdců na koních</a:t>
            </a:r>
          </a:p>
          <a:p>
            <a:r>
              <a:rPr lang="cs-CZ" dirty="0"/>
              <a:t>Kvalitního psa není zdaleka tak lehké získat a vycvičit, jak si veřejnost myslí</a:t>
            </a:r>
          </a:p>
          <a:p>
            <a:r>
              <a:rPr lang="cs-CZ" dirty="0"/>
              <a:t>Není možné naší krajinu a situaci porovnávat s horskými oblastmi na Slovensku, Rumunsku a v podobných zemích</a:t>
            </a:r>
          </a:p>
          <a:p>
            <a:r>
              <a:rPr lang="cs-CZ" dirty="0"/>
              <a:t>Ve výsledku by mnohem větší nebezpečí pro okolí znamenali desítky       pasteveckých psů než samotní vlci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52F212-1C13-42C1-9AF9-EAFD2CD8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Obrázek 7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93C522B6-9946-4412-B427-95CA21FF8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445014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59993242-EFC1-4336-9504-E0BCA2E3E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8E716EE-2908-4718-9B7A-4CEA3CBAECA8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2585338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Obsah obrázku tráva, pes, exteriér, zvíře&#10;&#10;Popis vygenerován s velmi vysokou mírou spolehlivosti">
            <a:extLst>
              <a:ext uri="{FF2B5EF4-FFF2-40B4-BE49-F238E27FC236}">
                <a16:creationId xmlns:a16="http://schemas.microsoft.com/office/drawing/2014/main" id="{7D03F728-E580-4C7F-9694-F0855AA28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1277" y="1010600"/>
            <a:ext cx="5400005" cy="3985614"/>
          </a:xfrm>
          <a:ln>
            <a:solidFill>
              <a:schemeClr val="bg1"/>
            </a:solidFill>
          </a:ln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D5D045-B73C-4708-A90C-90F4E867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Obrázek 7" descr="Obsah obrázku tráva, exteriér, budova, vsedě&#10;&#10;Popis vygenerován s velmi vysokou mírou spolehlivosti">
            <a:extLst>
              <a:ext uri="{FF2B5EF4-FFF2-40B4-BE49-F238E27FC236}">
                <a16:creationId xmlns:a16="http://schemas.microsoft.com/office/drawing/2014/main" id="{5FA0571D-78BA-42D2-8FC0-1AD87D73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808" y="4990677"/>
            <a:ext cx="2395816" cy="17328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77BF8D9-5026-4D78-BD40-28F1991D5472}"/>
              </a:ext>
            </a:extLst>
          </p:cNvPr>
          <p:cNvSpPr txBox="1"/>
          <p:nvPr/>
        </p:nvSpPr>
        <p:spPr>
          <a:xfrm>
            <a:off x="914399" y="348315"/>
            <a:ext cx="10067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Osobní zkušenost s pasteveckými plemeny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11" name="Obrázek 10" descr="Obsah obrázku tráva, pes, ležící, obloha&#10;&#10;Popis vygenerován s velmi vysokou mírou spolehlivosti">
            <a:extLst>
              <a:ext uri="{FF2B5EF4-FFF2-40B4-BE49-F238E27FC236}">
                <a16:creationId xmlns:a16="http://schemas.microsoft.com/office/drawing/2014/main" id="{FE3B2CEA-05AF-4CBF-8E03-78C0E4C11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8" y="1010600"/>
            <a:ext cx="5877595" cy="3989418"/>
          </a:xfrm>
          <a:prstGeom prst="rect">
            <a:avLst/>
          </a:prstGeom>
        </p:spPr>
      </p:pic>
      <p:pic>
        <p:nvPicPr>
          <p:cNvPr id="12" name="Obrázek 11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D317431F-7D2B-4BEB-AEF5-3D3F71ABCE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46874C73-8CBC-4098-A5DD-7D476C0B5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92B9176-9185-430E-A976-109653263072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63A0CFD-7293-4116-B715-541B67F75A6E}"/>
              </a:ext>
            </a:extLst>
          </p:cNvPr>
          <p:cNvSpPr txBox="1"/>
          <p:nvPr/>
        </p:nvSpPr>
        <p:spPr>
          <a:xfrm>
            <a:off x="0" y="4992282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Vlastní fotografie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FB13BD1-3EA6-41F8-B97A-825A50ACF067}"/>
              </a:ext>
            </a:extLst>
          </p:cNvPr>
          <p:cNvSpPr txBox="1"/>
          <p:nvPr/>
        </p:nvSpPr>
        <p:spPr>
          <a:xfrm>
            <a:off x="10792834" y="4992282"/>
            <a:ext cx="14045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Vlastní fotografie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DABFA03-6274-4EB4-B725-661036015518}"/>
              </a:ext>
            </a:extLst>
          </p:cNvPr>
          <p:cNvSpPr txBox="1"/>
          <p:nvPr/>
        </p:nvSpPr>
        <p:spPr>
          <a:xfrm>
            <a:off x="4949127" y="6704300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Vlastní fotografie</a:t>
            </a:r>
          </a:p>
        </p:txBody>
      </p:sp>
    </p:spTree>
    <p:extLst>
      <p:ext uri="{BB962C8B-B14F-4D97-AF65-F5344CB8AC3E}">
        <p14:creationId xmlns:p14="http://schemas.microsoft.com/office/powerpoint/2010/main" val="112635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920C0-9F73-48EF-A65F-92246B16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CA7A9B-FFE6-4E1B-BBAB-AFA8F731E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Situace na Broumovsku</a:t>
            </a:r>
          </a:p>
          <a:p>
            <a:r>
              <a:rPr lang="cs-CZ" dirty="0"/>
              <a:t>Mýty spjaté s návratem vlka</a:t>
            </a:r>
          </a:p>
          <a:p>
            <a:r>
              <a:rPr lang="cs-CZ" dirty="0"/>
              <a:t>Tohle není týrání zvířat?</a:t>
            </a:r>
          </a:p>
          <a:p>
            <a:r>
              <a:rPr lang="cs-CZ" dirty="0"/>
              <a:t>Psychologický dopad na farmáře</a:t>
            </a:r>
          </a:p>
          <a:p>
            <a:r>
              <a:rPr lang="cs-CZ" dirty="0"/>
              <a:t>Nepřímé důsledky přítomnosti vlka</a:t>
            </a:r>
          </a:p>
          <a:p>
            <a:r>
              <a:rPr lang="cs-CZ" dirty="0"/>
              <a:t>Žaloba na stát</a:t>
            </a:r>
          </a:p>
          <a:p>
            <a:r>
              <a:rPr lang="cs-CZ" dirty="0"/>
              <a:t>Kolik skutečně stojí vlk?</a:t>
            </a:r>
          </a:p>
          <a:p>
            <a:r>
              <a:rPr lang="cs-CZ" dirty="0"/>
              <a:t>Závěr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2E61E62-9805-4B8E-85AC-840E1740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Obrázek 12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00C7CCD2-23AB-47BC-8E8D-79832F421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1FB568CC-3B1F-4073-9449-B14833C3E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6A66101-B127-4BD9-9F1E-E94071607B73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60374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E6499-5992-475D-91D6-D76E2AA2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Mýtus číslo 3: </a:t>
            </a:r>
            <a:r>
              <a:rPr lang="cs-CZ" i="1" dirty="0"/>
              <a:t>„Poučme se ze zahraničí, jak tam dokáží žít s vlky“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5191C6-A7F6-4280-B31F-3B79A7666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15392" cy="5032375"/>
          </a:xfrm>
        </p:spPr>
        <p:txBody>
          <a:bodyPr>
            <a:normAutofit/>
          </a:bodyPr>
          <a:lstStyle/>
          <a:p>
            <a:r>
              <a:rPr lang="cs-CZ" dirty="0"/>
              <a:t>Proti „vlčí politice“ se zejména venkov staví snad ve všech zemí, kde se vlk usazuje</a:t>
            </a:r>
          </a:p>
          <a:p>
            <a:r>
              <a:rPr lang="cs-CZ" dirty="0"/>
              <a:t>Nejhorší situace je ve Francii</a:t>
            </a:r>
          </a:p>
          <a:p>
            <a:r>
              <a:rPr lang="cs-CZ" dirty="0"/>
              <a:t>V roce 2017 bylo potvrzeno 11 741 ovcí, 432 koz, 111 telat, 12 psů</a:t>
            </a:r>
            <a:br>
              <a:rPr lang="cs-CZ" dirty="0"/>
            </a:br>
            <a:r>
              <a:rPr lang="cs-CZ" dirty="0"/>
              <a:t> a 10 hříbat zabitých vlky</a:t>
            </a:r>
          </a:p>
          <a:p>
            <a:r>
              <a:rPr lang="cs-CZ" dirty="0"/>
              <a:t>V roce 2016 byly roční náklady spojené s vlkem vyčísleny na</a:t>
            </a:r>
            <a:br>
              <a:rPr lang="cs-CZ" dirty="0"/>
            </a:br>
            <a:r>
              <a:rPr lang="cs-CZ" dirty="0"/>
              <a:t>21,4 milionu Eur</a:t>
            </a:r>
          </a:p>
          <a:p>
            <a:r>
              <a:rPr lang="cs-CZ" dirty="0"/>
              <a:t>Aktuální čísla k září 2018 -&gt; počet potvrzených zabitých ovcí je 9173, což je o 2005 kusů vyšší počet než k září roku 2016</a:t>
            </a:r>
          </a:p>
          <a:p>
            <a:r>
              <a:rPr lang="cs-CZ" dirty="0"/>
              <a:t>Vlci přitom útočí na relativně malém území Francie -&gt; pro tamní farmáře to je likvidační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523ABE-DA40-456B-AEA7-63750EF0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Obrázek 7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A8D8678E-6F2A-445D-837E-CE2FD4B8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440859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9A947361-6CB0-46FD-9031-E8BD643B9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BB185F9-F09E-41EC-BCBF-CBF8C3C6D37C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216695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D70C8B66-EAF9-434D-803C-AFDE6CFBCC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920483"/>
            <a:ext cx="6130171" cy="3545048"/>
          </a:xfrm>
        </p:spPr>
      </p:pic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8539235-4CEE-4DAD-A2D4-A9A360174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75767"/>
            <a:ext cx="11114314" cy="2063261"/>
          </a:xfrm>
        </p:spPr>
        <p:txBody>
          <a:bodyPr>
            <a:normAutofit/>
          </a:bodyPr>
          <a:lstStyle/>
          <a:p>
            <a:r>
              <a:rPr lang="cs-CZ" dirty="0"/>
              <a:t>Mezi lety 2015 – 2017 bylo ve Francii cca 300 vlků, 1 vlk zabil průměrně 101 hospodářských a domácích zvířat + nepotvrzená a nenahlášená úmrtí</a:t>
            </a:r>
          </a:p>
          <a:p>
            <a:r>
              <a:rPr lang="cs-CZ" dirty="0"/>
              <a:t>V roce 2016 přišel 1 vlk daňové poplatníky 73 287 Eur (téměř 2 miliony Kč)</a:t>
            </a:r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78405843-9BC3-4678-A7A7-AA8034B4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BA7A8BC-8008-4054-A2C4-9C183ACB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414" y="2920484"/>
            <a:ext cx="5655586" cy="35617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D875367-333C-476D-B44B-6305638BBFA5}"/>
              </a:ext>
            </a:extLst>
          </p:cNvPr>
          <p:cNvSpPr txBox="1"/>
          <p:nvPr/>
        </p:nvSpPr>
        <p:spPr>
          <a:xfrm>
            <a:off x="0" y="2552007"/>
            <a:ext cx="6130171" cy="36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Počet zabitých ovcí 2004 – 2017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E85069-3732-4EE9-A251-5947767A7C74}"/>
              </a:ext>
            </a:extLst>
          </p:cNvPr>
          <p:cNvSpPr txBox="1"/>
          <p:nvPr/>
        </p:nvSpPr>
        <p:spPr>
          <a:xfrm>
            <a:off x="6096000" y="2552007"/>
            <a:ext cx="6096000" cy="36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Náklady státu spojené s vlky 2004 – 2014*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11F32B-AA1E-474D-9264-337F9CDB5683}"/>
              </a:ext>
            </a:extLst>
          </p:cNvPr>
          <p:cNvSpPr txBox="1"/>
          <p:nvPr/>
        </p:nvSpPr>
        <p:spPr>
          <a:xfrm>
            <a:off x="6425738" y="6482234"/>
            <a:ext cx="576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*</a:t>
            </a:r>
            <a:r>
              <a:rPr lang="cs-CZ" sz="1200" dirty="0"/>
              <a:t>v roce 2016 to bylo již 21,4 milionu €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F8B8193-97D4-4648-97AC-118B0C00FCB7}"/>
              </a:ext>
            </a:extLst>
          </p:cNvPr>
          <p:cNvSpPr txBox="1"/>
          <p:nvPr/>
        </p:nvSpPr>
        <p:spPr>
          <a:xfrm>
            <a:off x="0" y="6465531"/>
            <a:ext cx="47133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grafu: </a:t>
            </a:r>
            <a:r>
              <a:rPr lang="cs-CZ" sz="700" i="1" dirty="0"/>
              <a:t>http://www.auvergne-rhone-alpes.developpement-durable.gouv.fr/donnees-sur-les-dommages-a3854.html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F7BE801-A341-445D-8B55-C9305AE6B9B6}"/>
              </a:ext>
            </a:extLst>
          </p:cNvPr>
          <p:cNvSpPr txBox="1"/>
          <p:nvPr/>
        </p:nvSpPr>
        <p:spPr>
          <a:xfrm>
            <a:off x="9308869" y="6540299"/>
            <a:ext cx="3172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grafu: </a:t>
            </a:r>
            <a:r>
              <a:rPr lang="cs-CZ" sz="700" i="1" dirty="0"/>
              <a:t>http://www.leseleveursfaceauloup.fr/le-loup/le-cout-du-loup/</a:t>
            </a:r>
          </a:p>
        </p:txBody>
      </p:sp>
    </p:spTree>
    <p:extLst>
      <p:ext uri="{BB962C8B-B14F-4D97-AF65-F5344CB8AC3E}">
        <p14:creationId xmlns:p14="http://schemas.microsoft.com/office/powerpoint/2010/main" val="2351890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296E3-5DAB-47D4-899A-595FBC15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Aktuální situace v Německu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2C3B78-545E-4A25-9D73-FB222FB3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608425" cy="5032375"/>
          </a:xfrm>
        </p:spPr>
        <p:txBody>
          <a:bodyPr/>
          <a:lstStyle/>
          <a:p>
            <a:r>
              <a:rPr lang="cs-CZ" dirty="0"/>
              <a:t>Poslední větší útok se stal 9. 10. 2018 na Stanici ochrany přírody u vesnice Förstgen v Sasku, kousek od našich hranic </a:t>
            </a:r>
          </a:p>
          <a:p>
            <a:r>
              <a:rPr lang="cs-CZ" dirty="0"/>
              <a:t>Vlci napadli stádo těhotných ovcí a koz chráněných 110 cm elektrickou sítí doporučenou ochranáři</a:t>
            </a:r>
          </a:p>
          <a:p>
            <a:r>
              <a:rPr lang="cs-CZ" dirty="0"/>
              <a:t>Nejméně 46 jich zabili na místě, zbytek prorazil elektrickou síť a utekl</a:t>
            </a:r>
          </a:p>
          <a:p>
            <a:r>
              <a:rPr lang="cs-CZ" dirty="0"/>
              <a:t>Ze 151 zvířat přežilo pouze 61, mnoho zbylých ovcí potratilo</a:t>
            </a:r>
          </a:p>
          <a:p>
            <a:r>
              <a:rPr lang="cs-CZ" dirty="0"/>
              <a:t>S nenarozenými jehňaty jde škoda do stovek kusů zvířat kvůli jedinému útoku vlků</a:t>
            </a:r>
          </a:p>
          <a:p>
            <a:r>
              <a:rPr lang="cs-CZ" dirty="0"/>
              <a:t>Tento útok vedl k rázné aktivitě na tamější politické scéně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479CA5-43E0-417D-BFCB-6957ADD5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Obrázek 7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B66AA265-9CAB-49F0-950C-200F6CBC3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7F14059F-8EBF-4B67-AC1D-D312EF293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D092E3-403B-452D-AD74-1B346C989126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231226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DB92F1B1-7AEC-4165-A17D-4E6E0295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obrázek 10" descr="https://cdn.mdr.de/sachsen/bautzen/goerlitz-weisswasser-zittau/wolfsriss-niesky-100-resimage_v-variantBig16x9_w-960.jpg?version=22973">
            <a:extLst>
              <a:ext uri="{FF2B5EF4-FFF2-40B4-BE49-F238E27FC236}">
                <a16:creationId xmlns:a16="http://schemas.microsoft.com/office/drawing/2014/main" id="{F4EB720A-18D4-4D72-8CB5-225E85E5D92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7469" y="-1"/>
            <a:ext cx="6464531" cy="377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6" descr="https://cdn.mdr.de/sachsen/bautzen/goerlitz-weisswasser-zittau/tote-schafe-foerstgen-100-resimage_v-variantBig24x9_w-960.jpg?version=47939">
            <a:extLst>
              <a:ext uri="{FF2B5EF4-FFF2-40B4-BE49-F238E27FC236}">
                <a16:creationId xmlns:a16="http://schemas.microsoft.com/office/drawing/2014/main" id="{DF39C8E2-C76D-4621-89A5-0A327683528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7469" y="4430684"/>
            <a:ext cx="6464531" cy="230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3" descr="https://www.sz-online.de/nachrichten/bilder/mitarbeiter-gerold-starke-suchte-auch-am-mittwoch-nach-2344847h.jpg">
            <a:extLst>
              <a:ext uri="{FF2B5EF4-FFF2-40B4-BE49-F238E27FC236}">
                <a16:creationId xmlns:a16="http://schemas.microsoft.com/office/drawing/2014/main" id="{9782C27A-1DB7-4090-A44C-F1FDB4BFAC3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317"/>
            <a:ext cx="5694218" cy="431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623CEC2C-873E-4BBF-84FA-0D85014EA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CB10772E-780F-4A63-9362-650FA28CE6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7139700-2672-4FEC-84B8-4D4C8731C399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47642E3-C920-45E1-9CD2-90783AAF519D}"/>
              </a:ext>
            </a:extLst>
          </p:cNvPr>
          <p:cNvSpPr txBox="1"/>
          <p:nvPr/>
        </p:nvSpPr>
        <p:spPr>
          <a:xfrm>
            <a:off x="5663738" y="6700807"/>
            <a:ext cx="52952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https://www.mdr.de/sachsen/bautzen/goerlitz-weisswasser-zittau/wolf-riss-schafe-niesky-100.html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8CD63E6-F83A-46B8-9557-06CBD0118AF0}"/>
              </a:ext>
            </a:extLst>
          </p:cNvPr>
          <p:cNvSpPr txBox="1"/>
          <p:nvPr/>
        </p:nvSpPr>
        <p:spPr>
          <a:xfrm>
            <a:off x="-33251" y="5557451"/>
            <a:ext cx="52952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https://www.mdr.de/sachsen/bautzen/goerlitz-weisswasser-zittau/wolf-riss-schafe-niesky-100.html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6A7E339-AAD2-4FB2-9C82-D2AEC95C41F4}"/>
              </a:ext>
            </a:extLst>
          </p:cNvPr>
          <p:cNvSpPr txBox="1"/>
          <p:nvPr/>
        </p:nvSpPr>
        <p:spPr>
          <a:xfrm>
            <a:off x="5663737" y="3757526"/>
            <a:ext cx="52952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https://www.mdr.de/sachsen/bautzen/goerlitz-weisswasser-zittau/kretschmer-woelfe-foerstgen-100.html</a:t>
            </a:r>
          </a:p>
        </p:txBody>
      </p:sp>
    </p:spTree>
    <p:extLst>
      <p:ext uri="{BB962C8B-B14F-4D97-AF65-F5344CB8AC3E}">
        <p14:creationId xmlns:p14="http://schemas.microsoft.com/office/powerpoint/2010/main" val="347773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8A152-FA6C-4986-A73F-80F866D38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884"/>
            <a:ext cx="10515600" cy="6284421"/>
          </a:xfrm>
        </p:spPr>
        <p:txBody>
          <a:bodyPr/>
          <a:lstStyle/>
          <a:p>
            <a:r>
              <a:rPr lang="cs-CZ" dirty="0"/>
              <a:t>Hejtman okresu Budyšín Michael Harig vyzval otevřeným dopisem vládu k radikální přehodnocení „vlčí politiky“</a:t>
            </a:r>
          </a:p>
          <a:p>
            <a:r>
              <a:rPr lang="cs-CZ" dirty="0"/>
              <a:t>CDU v Sasku spustila petici směřovanou federální vládě za urychlené řešení problémů s vlky</a:t>
            </a:r>
          </a:p>
          <a:p>
            <a:r>
              <a:rPr lang="cs-CZ" dirty="0"/>
              <a:t>Premiér Saska Michael Kretschmer kvůli velkým škodám dlouhodobě naléhá na rychlé řešení problémů s vlky</a:t>
            </a:r>
          </a:p>
          <a:p>
            <a:r>
              <a:rPr lang="cs-CZ" dirty="0"/>
              <a:t>Problém s vlky se řešil i v rámci koaličního jednání na vládní úrovni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BD87FE-69E0-49CF-A8D1-8970D30E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obrázek 4" descr="C:\Users\Spravce\Desktop\petice Sasko.png">
            <a:extLst>
              <a:ext uri="{FF2B5EF4-FFF2-40B4-BE49-F238E27FC236}">
                <a16:creationId xmlns:a16="http://schemas.microsoft.com/office/drawing/2014/main" id="{2D7A3C64-264E-4743-AECA-615B5DAB0A2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40" y="3721100"/>
            <a:ext cx="576072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F86E58B-F784-4BE9-92D4-C222D064C982}"/>
              </a:ext>
            </a:extLst>
          </p:cNvPr>
          <p:cNvSpPr txBox="1"/>
          <p:nvPr/>
        </p:nvSpPr>
        <p:spPr>
          <a:xfrm>
            <a:off x="3228392" y="3364237"/>
            <a:ext cx="576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Petice saské CDU federální vládě</a:t>
            </a:r>
          </a:p>
        </p:txBody>
      </p:sp>
      <p:pic>
        <p:nvPicPr>
          <p:cNvPr id="10" name="Obrázek 9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DA79F5C9-B3D4-4AE7-9FA6-77588FED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030B17EB-7651-49FF-8789-EF8DEB9C25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652C9A-2372-4D7F-9ADD-D09A00C7CA6B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74239-E7ED-4CDB-97DD-153CFD896B50}"/>
              </a:ext>
            </a:extLst>
          </p:cNvPr>
          <p:cNvSpPr txBox="1"/>
          <p:nvPr/>
        </p:nvSpPr>
        <p:spPr>
          <a:xfrm>
            <a:off x="3144980" y="6685947"/>
            <a:ext cx="52952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https://mitmachen.cdu-sachsen.de/wolf/</a:t>
            </a:r>
          </a:p>
        </p:txBody>
      </p:sp>
    </p:spTree>
    <p:extLst>
      <p:ext uri="{BB962C8B-B14F-4D97-AF65-F5344CB8AC3E}">
        <p14:creationId xmlns:p14="http://schemas.microsoft.com/office/powerpoint/2010/main" val="2013418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DB8F40-B022-49EB-AD68-D0AFD6307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413"/>
            <a:ext cx="10515600" cy="4351338"/>
          </a:xfrm>
        </p:spPr>
        <p:txBody>
          <a:bodyPr/>
          <a:lstStyle/>
          <a:p>
            <a:r>
              <a:rPr lang="cs-CZ" dirty="0"/>
              <a:t>Dramatický nárůst škod v posledních letech i přes přijatá opatření</a:t>
            </a:r>
          </a:p>
          <a:p>
            <a:r>
              <a:rPr lang="cs-CZ" dirty="0"/>
              <a:t>Počet útoků na hospodářská a domácí zvířata od roku 2013 stoupá v Německu o 30 – 35 % ročně</a:t>
            </a:r>
          </a:p>
          <a:p>
            <a:r>
              <a:rPr lang="cs-CZ" dirty="0"/>
              <a:t>Avšak škody na hospodářských a domácích zvířatech od roku 2013 stoupají dokonce o 50 – 90 % ročně</a:t>
            </a:r>
          </a:p>
          <a:p>
            <a:r>
              <a:rPr lang="cs-CZ" dirty="0"/>
              <a:t>Útoky jsou jednak čím dál častější a hlavně čím dál ničivější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DEF2E7B6-D18C-476E-9F72-4AD039BF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75E3A9-0F07-499C-A538-0344348D2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92" y="3312368"/>
            <a:ext cx="5004416" cy="340910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DCEF60-BE9C-4223-A99E-18677A81E96A}"/>
              </a:ext>
            </a:extLst>
          </p:cNvPr>
          <p:cNvSpPr txBox="1"/>
          <p:nvPr/>
        </p:nvSpPr>
        <p:spPr>
          <a:xfrm>
            <a:off x="3315477" y="2943035"/>
            <a:ext cx="571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Počet útoků a počet napadnutých zvířat vlky (2000 – 2016)</a:t>
            </a:r>
          </a:p>
        </p:txBody>
      </p:sp>
      <p:pic>
        <p:nvPicPr>
          <p:cNvPr id="12" name="Obrázek 11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22849EF2-65A8-4052-8E65-B6AA206E4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ACC78468-DDEB-4621-A72F-937D84A4A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F23E977-C02D-4305-833D-C1807A750245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5209303-8C1C-4D20-B566-7BFBADA5831F}"/>
              </a:ext>
            </a:extLst>
          </p:cNvPr>
          <p:cNvSpPr/>
          <p:nvPr/>
        </p:nvSpPr>
        <p:spPr>
          <a:xfrm>
            <a:off x="3593792" y="6657945"/>
            <a:ext cx="336181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00" dirty="0"/>
              <a:t>Zdroj grafu: </a:t>
            </a:r>
            <a:r>
              <a:rPr lang="cs-CZ" sz="700" i="1" dirty="0"/>
              <a:t>http://www.wolfszone.de/000main/texte/Nutztierschaeden%20DBBW.pdf</a:t>
            </a:r>
          </a:p>
        </p:txBody>
      </p:sp>
    </p:spTree>
    <p:extLst>
      <p:ext uri="{BB962C8B-B14F-4D97-AF65-F5344CB8AC3E}">
        <p14:creationId xmlns:p14="http://schemas.microsoft.com/office/powerpoint/2010/main" val="1873008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DC80E4-A255-4D83-83C7-23B0D69E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382"/>
            <a:ext cx="10515600" cy="6608617"/>
          </a:xfrm>
        </p:spPr>
        <p:txBody>
          <a:bodyPr>
            <a:normAutofit/>
          </a:bodyPr>
          <a:lstStyle/>
          <a:p>
            <a:r>
              <a:rPr lang="cs-CZ" dirty="0"/>
              <a:t>Norsko se rozhodlo zredukovat vlčí populaci z 68 na 47 kusů a vytyčilo území, kde budou tolerováni</a:t>
            </a:r>
          </a:p>
          <a:p>
            <a:r>
              <a:rPr lang="cs-CZ" dirty="0"/>
              <a:t>Na Slovensku jsou uplatňovány kvóty pro lov vlka, v současné době</a:t>
            </a:r>
            <a:br>
              <a:rPr lang="cs-CZ" dirty="0"/>
            </a:br>
            <a:r>
              <a:rPr lang="cs-CZ" dirty="0"/>
              <a:t>70 kusů</a:t>
            </a:r>
          </a:p>
          <a:p>
            <a:r>
              <a:rPr lang="cs-CZ" dirty="0"/>
              <a:t>Stanovisko největší evropské zemědělské organizace</a:t>
            </a:r>
            <a:br>
              <a:rPr lang="cs-CZ" dirty="0"/>
            </a:br>
            <a:r>
              <a:rPr lang="cs-CZ" dirty="0"/>
              <a:t>Copa-Cogeca zaslané EK také svědčí o neudržitelnosti</a:t>
            </a:r>
            <a:br>
              <a:rPr lang="cs-CZ" dirty="0"/>
            </a:br>
            <a:r>
              <a:rPr lang="cs-CZ" dirty="0"/>
              <a:t>současné představy soužití s vlky</a:t>
            </a:r>
          </a:p>
          <a:p>
            <a:r>
              <a:rPr lang="cs-CZ" dirty="0"/>
              <a:t>I na půdě EP se řeší problém s vlky:</a:t>
            </a:r>
          </a:p>
          <a:p>
            <a:pPr marL="0" indent="0">
              <a:buNone/>
            </a:pPr>
            <a:r>
              <a:rPr lang="cs-CZ" dirty="0"/>
              <a:t>-&gt; Na jednání 2. 5. 2018 se poslanci vyjadřovali velice</a:t>
            </a:r>
            <a:br>
              <a:rPr lang="cs-CZ" dirty="0"/>
            </a:br>
            <a:r>
              <a:rPr lang="cs-CZ" dirty="0"/>
              <a:t>     kriticky k současné úrovni ochrany vlků</a:t>
            </a:r>
          </a:p>
          <a:p>
            <a:pPr marL="0" indent="0">
              <a:buNone/>
            </a:pPr>
            <a:br>
              <a:rPr lang="cs-CZ" dirty="0"/>
            </a:br>
            <a:r>
              <a:rPr lang="cs-CZ" dirty="0"/>
              <a:t>     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29D30ABB-015C-4F91-90DE-4207392D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Obrázek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3D940EEE-DCAD-4E87-8DB3-664A6829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3828486"/>
            <a:ext cx="3581400" cy="28929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6DF99C-A9D1-4E76-BDA2-5E60CC4CF237}"/>
              </a:ext>
            </a:extLst>
          </p:cNvPr>
          <p:cNvSpPr txBox="1"/>
          <p:nvPr/>
        </p:nvSpPr>
        <p:spPr>
          <a:xfrm>
            <a:off x="8585104" y="3499604"/>
            <a:ext cx="360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Vlčí rajonizace v Norsku</a:t>
            </a:r>
          </a:p>
        </p:txBody>
      </p:sp>
      <p:pic>
        <p:nvPicPr>
          <p:cNvPr id="14" name="Obrázek 13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13253790-67E7-4476-9B5D-E991D2934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F89B85AC-735F-494C-A59F-10BFAA962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1604319-C5B0-41A8-90CF-A503A02D0E39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615BCFE-50F9-4D17-8632-28F8CD63D752}"/>
              </a:ext>
            </a:extLst>
          </p:cNvPr>
          <p:cNvSpPr/>
          <p:nvPr/>
        </p:nvSpPr>
        <p:spPr>
          <a:xfrm>
            <a:off x="8523484" y="6689710"/>
            <a:ext cx="307007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https://www.selmy.cz/clanky/vyhubi-norsko-svoji-vlci-populaci/</a:t>
            </a:r>
          </a:p>
        </p:txBody>
      </p:sp>
    </p:spTree>
    <p:extLst>
      <p:ext uri="{BB962C8B-B14F-4D97-AF65-F5344CB8AC3E}">
        <p14:creationId xmlns:p14="http://schemas.microsoft.com/office/powerpoint/2010/main" val="3152104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BED793-0BDE-4A25-B64E-C79D26C1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3315"/>
            <a:ext cx="10515600" cy="557364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-&gt; 15. 5. 2018 se v EP sešlo 80 poslanců se zástupci</a:t>
            </a:r>
            <a:br>
              <a:rPr lang="cs-CZ" dirty="0"/>
            </a:br>
            <a:r>
              <a:rPr lang="cs-CZ" dirty="0"/>
              <a:t>     farmářů s cílem přimět EK k přijetí opatření na</a:t>
            </a:r>
            <a:br>
              <a:rPr lang="cs-CZ" dirty="0"/>
            </a:br>
            <a:r>
              <a:rPr lang="cs-CZ" dirty="0"/>
              <a:t>     ochranu pastevectví a snížení</a:t>
            </a:r>
            <a:br>
              <a:rPr lang="cs-CZ" dirty="0"/>
            </a:br>
            <a:r>
              <a:rPr lang="cs-CZ" dirty="0"/>
              <a:t>     stupně ochrany vlka</a:t>
            </a:r>
          </a:p>
          <a:p>
            <a:r>
              <a:rPr lang="cs-CZ" dirty="0"/>
              <a:t>Vzhledem k blížícím se volbám</a:t>
            </a:r>
            <a:br>
              <a:rPr lang="cs-CZ" dirty="0"/>
            </a:br>
            <a:r>
              <a:rPr lang="cs-CZ" dirty="0"/>
              <a:t>do EP na jaře 2019 farmáři</a:t>
            </a:r>
            <a:br>
              <a:rPr lang="cs-CZ" dirty="0"/>
            </a:br>
            <a:r>
              <a:rPr lang="cs-CZ" dirty="0"/>
              <a:t>doufají, že jednání budou</a:t>
            </a:r>
            <a:br>
              <a:rPr lang="cs-CZ" dirty="0"/>
            </a:br>
            <a:r>
              <a:rPr lang="cs-CZ" dirty="0"/>
              <a:t>konstruktivnější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F17893-BD6A-4092-8C8F-D255C8C4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obrázek 7" descr="C:\Users\Spravce\Desktop\EU 15.5.2018.png">
            <a:extLst>
              <a:ext uri="{FF2B5EF4-FFF2-40B4-BE49-F238E27FC236}">
                <a16:creationId xmlns:a16="http://schemas.microsoft.com/office/drawing/2014/main" id="{7414F0AE-3680-4592-BB96-F14A82A9125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777" y="1706252"/>
            <a:ext cx="6195608" cy="508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5D234AB-6D22-4420-9057-CDD7367D59E3}"/>
              </a:ext>
            </a:extLst>
          </p:cNvPr>
          <p:cNvSpPr txBox="1"/>
          <p:nvPr/>
        </p:nvSpPr>
        <p:spPr>
          <a:xfrm>
            <a:off x="5624033" y="1336920"/>
            <a:ext cx="633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Setkání v EP na ochranu pastevectví</a:t>
            </a:r>
          </a:p>
        </p:txBody>
      </p:sp>
      <p:pic>
        <p:nvPicPr>
          <p:cNvPr id="7" name="Obrázek 6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20FCBACF-21AB-4A3B-8F50-BC0760A97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819B843A-AF79-476E-929B-DAE6BD2D5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D5D682-2876-47C5-93AD-AEADB893CCAB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B660202-E7CA-4546-8F95-DEAEC0CDCE29}"/>
              </a:ext>
            </a:extLst>
          </p:cNvPr>
          <p:cNvSpPr/>
          <p:nvPr/>
        </p:nvSpPr>
        <p:spPr>
          <a:xfrm>
            <a:off x="5683519" y="6700807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http://www.accac.eu/L_environnement/Le-loup/Le-loup-index.htm</a:t>
            </a:r>
          </a:p>
        </p:txBody>
      </p:sp>
    </p:spTree>
    <p:extLst>
      <p:ext uri="{BB962C8B-B14F-4D97-AF65-F5344CB8AC3E}">
        <p14:creationId xmlns:p14="http://schemas.microsoft.com/office/powerpoint/2010/main" val="660392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C8A14-B864-4096-BD1B-31226577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0316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Mýtus číslo 4: </a:t>
            </a:r>
            <a:r>
              <a:rPr lang="cs-CZ" i="1" dirty="0"/>
              <a:t>„Hospodářská zvířata tvoří jen zlomek % potravy vlků, situace tedy není zdaleka tak kritická“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2E1F60-13A5-4494-8A5F-03B41CA56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08673" cy="5032375"/>
          </a:xfrm>
        </p:spPr>
        <p:txBody>
          <a:bodyPr/>
          <a:lstStyle/>
          <a:p>
            <a:r>
              <a:rPr lang="cs-CZ" dirty="0"/>
              <a:t>Tento argument je často předkládán veřejnosti a špatnou intepretací vzbuzuje dojem, že vlci útočí naprosto minimálně</a:t>
            </a:r>
          </a:p>
          <a:p>
            <a:r>
              <a:rPr lang="cs-CZ" dirty="0"/>
              <a:t>To, kolik % potravy tvoří hospodářská zvířata, naprosto nereflektuje reálné škody a utrpení zvířat způsobené vlkem</a:t>
            </a:r>
          </a:p>
          <a:p>
            <a:r>
              <a:rPr lang="cs-CZ" dirty="0"/>
              <a:t>Naprostou většinu zabitých hospodářských zvířat vlk nezkonzumuje, pouze je smrtelně zraní, případně potrhá</a:t>
            </a:r>
          </a:p>
          <a:p>
            <a:r>
              <a:rPr lang="cs-CZ" dirty="0"/>
              <a:t>Tento údaj je tedy naprosto irelevantní v jakémkoliv hodnocení škod vlků</a:t>
            </a:r>
          </a:p>
          <a:p>
            <a:pPr marL="0" indent="0">
              <a:buNone/>
            </a:pPr>
            <a:br>
              <a:rPr lang="cs-CZ" dirty="0"/>
            </a:b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E4FC40-EDC7-484B-9840-F3573432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Obrázek 7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6D587E66-AD09-425D-A774-F759DA2AB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A7132BFD-C6D7-422C-9DCE-73C8B4E63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67F0617-753D-42CD-825C-B8BB5E4B2BD8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2768346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567DB-A3F9-4D46-A94C-518D1D2D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Utrpení napadených zvířat není týrání?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D985B0-05B4-483A-807D-3C0FF904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9635" cy="4351338"/>
          </a:xfrm>
        </p:spPr>
        <p:txBody>
          <a:bodyPr/>
          <a:lstStyle/>
          <a:p>
            <a:r>
              <a:rPr lang="cs-CZ" dirty="0"/>
              <a:t>Vlci hospodářská a domácí zvířata zabíjejí obzvlášť trýznivým způsobem</a:t>
            </a:r>
          </a:p>
          <a:p>
            <a:r>
              <a:rPr lang="cs-CZ" dirty="0"/>
              <a:t>Zaživa jsou vyvrhnuta, potrhána a umírají dlouhé minuty</a:t>
            </a:r>
          </a:p>
          <a:p>
            <a:r>
              <a:rPr lang="cs-CZ" dirty="0"/>
              <a:t>Přeživší prožívají obrovský stres, často potratí, odmítají se pást atd.</a:t>
            </a:r>
          </a:p>
          <a:p>
            <a:r>
              <a:rPr lang="cs-CZ" dirty="0"/>
              <a:t>Kde jsou všichni ochránci práv zvířat?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5B03E6-48D0-463C-BBA6-462C4101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Obrázek 4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2CC7551A-7B8F-4F6E-9D77-AFAF662A4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796630FD-ED03-4E95-B46A-D69298520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43D59A-8EBA-4F3E-9010-644471BA5F6B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55D95DFC-1D6C-43FB-A297-EAE880440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558" y="3846136"/>
            <a:ext cx="4138884" cy="293704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33686C0-364B-4489-95C4-37A964521AD8}"/>
              </a:ext>
            </a:extLst>
          </p:cNvPr>
          <p:cNvSpPr/>
          <p:nvPr/>
        </p:nvSpPr>
        <p:spPr>
          <a:xfrm>
            <a:off x="3946626" y="6721475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https://digitaldeleon.com/principal/2018/06/02/brutal-ataque-de-un-lobo-a-un-potro_41470</a:t>
            </a:r>
          </a:p>
        </p:txBody>
      </p:sp>
    </p:spTree>
    <p:extLst>
      <p:ext uri="{BB962C8B-B14F-4D97-AF65-F5344CB8AC3E}">
        <p14:creationId xmlns:p14="http://schemas.microsoft.com/office/powerpoint/2010/main" val="162265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3CD11-21CA-4942-BFE7-8C4B5C6E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Situace na Broumovsku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699D52E-2B23-428B-9062-D1C599138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5393" cy="4351338"/>
          </a:xfrm>
        </p:spPr>
        <p:txBody>
          <a:bodyPr>
            <a:normAutofit/>
          </a:bodyPr>
          <a:lstStyle/>
          <a:p>
            <a:r>
              <a:rPr lang="cs-CZ" dirty="0"/>
              <a:t>Typická ukázka kulturně-zemědělské krajiny „barokního“ rázu</a:t>
            </a:r>
          </a:p>
          <a:p>
            <a:r>
              <a:rPr lang="cs-CZ" dirty="0"/>
              <a:t>Hustě zalidněná venkovská krajina</a:t>
            </a:r>
          </a:p>
          <a:p>
            <a:r>
              <a:rPr lang="cs-CZ" dirty="0"/>
              <a:t>Kolem 400 000 turistů každý rok s rostoucím trendem</a:t>
            </a:r>
          </a:p>
          <a:p>
            <a:r>
              <a:rPr lang="cs-CZ" dirty="0"/>
              <a:t>Kolem mnoha pastvin vedou turistické a polní cesty, </a:t>
            </a:r>
            <a:br>
              <a:rPr lang="cs-CZ" dirty="0"/>
            </a:br>
            <a:r>
              <a:rPr lang="cs-CZ" dirty="0"/>
              <a:t>kde v sezóně denně chodí až stovky turistů, </a:t>
            </a:r>
            <a:br>
              <a:rPr lang="cs-CZ" dirty="0"/>
            </a:br>
            <a:r>
              <a:rPr lang="cs-CZ" dirty="0"/>
              <a:t>dále pravidelně mnoho lidí se svými psy, děti do škol apod.</a:t>
            </a:r>
          </a:p>
          <a:p>
            <a:r>
              <a:rPr lang="cs-CZ" dirty="0"/>
              <a:t>Velká část je obhospodařována v ekologickém režimu, se kterým je svázán hlavně pastevní chov hospodářských zvířat</a:t>
            </a: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68FAC9-8F6E-447E-9248-37DF3F3F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Obrázek 7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CB138D64-22E7-4519-8F92-3B1133186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3AA0132A-0848-4B5A-8C3D-715DD7A82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D94A7A1-F252-40FD-99C6-70E56A953880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1717879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9D182-B386-49B6-9DAA-7B14E8D4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AD6114B-8699-4E70-99DA-6AA6558A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obrázek 8" descr="C:\tomáš\HAVRLANT\karty\VLK\Menčíková šonov\PB200316.JPG">
            <a:extLst>
              <a:ext uri="{FF2B5EF4-FFF2-40B4-BE49-F238E27FC236}">
                <a16:creationId xmlns:a16="http://schemas.microsoft.com/office/drawing/2014/main" id="{35248C72-EA75-4D95-A901-2B00A09B063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46" y="25828"/>
            <a:ext cx="6030012" cy="45547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Obrázek 4" descr="12804885_1001139989924919_7639349397237222118_n.jpg">
            <a:extLst>
              <a:ext uri="{FF2B5EF4-FFF2-40B4-BE49-F238E27FC236}">
                <a16:creationId xmlns:a16="http://schemas.microsoft.com/office/drawing/2014/main" id="{64970255-629B-4E71-BB71-4B3A0D038AD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2858" y="25827"/>
            <a:ext cx="6030012" cy="45547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Obrázek 7" descr="aaat.png">
            <a:extLst>
              <a:ext uri="{FF2B5EF4-FFF2-40B4-BE49-F238E27FC236}">
                <a16:creationId xmlns:a16="http://schemas.microsoft.com/office/drawing/2014/main" id="{60B3D7E2-A726-4715-9112-EE2575762E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2671" y="4554781"/>
            <a:ext cx="3546658" cy="230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FB4C5BE5-CA77-40BB-A8F2-0FDB77B7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EADAC086-5C4A-4DB6-90C3-A71A0BF524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AA0323F-9E11-43D6-9B63-1A1A2266EC97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5060531-9F62-406D-ADBE-0C4841DB69A3}"/>
              </a:ext>
            </a:extLst>
          </p:cNvPr>
          <p:cNvSpPr txBox="1"/>
          <p:nvPr/>
        </p:nvSpPr>
        <p:spPr>
          <a:xfrm>
            <a:off x="0" y="4554781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791BCDD-5896-40F3-8FC4-083A2C1D824C}"/>
              </a:ext>
            </a:extLst>
          </p:cNvPr>
          <p:cNvSpPr txBox="1"/>
          <p:nvPr/>
        </p:nvSpPr>
        <p:spPr>
          <a:xfrm>
            <a:off x="10906299" y="4554780"/>
            <a:ext cx="12857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712C5A6-F1DC-4AF4-A657-AF6762773374}"/>
              </a:ext>
            </a:extLst>
          </p:cNvPr>
          <p:cNvSpPr txBox="1"/>
          <p:nvPr/>
        </p:nvSpPr>
        <p:spPr>
          <a:xfrm>
            <a:off x="4322671" y="6721475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</p:spTree>
    <p:extLst>
      <p:ext uri="{BB962C8B-B14F-4D97-AF65-F5344CB8AC3E}">
        <p14:creationId xmlns:p14="http://schemas.microsoft.com/office/powerpoint/2010/main" val="730340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7CF09-CFA3-4DF2-AAFD-DB7D82AC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44D79E-0823-42D6-923E-1277CB4FF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DCD2D21-29CC-4797-A8F3-E8607FA2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Obrázek 3" descr="aaFotografie0503 (2).jpg">
            <a:extLst>
              <a:ext uri="{FF2B5EF4-FFF2-40B4-BE49-F238E27FC236}">
                <a16:creationId xmlns:a16="http://schemas.microsoft.com/office/drawing/2014/main" id="{72895111-C8DA-4692-8986-5D8507BC72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68" y="-45572"/>
            <a:ext cx="6096000" cy="4569361"/>
          </a:xfrm>
          <a:prstGeom prst="rect">
            <a:avLst/>
          </a:prstGeom>
        </p:spPr>
      </p:pic>
      <p:pic>
        <p:nvPicPr>
          <p:cNvPr id="5" name="Obrázek 4" descr="aasheep_20still_20alive_20after_20attacked_20by_20a_20dog_20IMG_5065 (1).jpg">
            <a:extLst>
              <a:ext uri="{FF2B5EF4-FFF2-40B4-BE49-F238E27FC236}">
                <a16:creationId xmlns:a16="http://schemas.microsoft.com/office/drawing/2014/main" id="{03181E89-2519-4F40-B8DC-11D13DFF8C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8868" y="3794622"/>
            <a:ext cx="4994031" cy="2988564"/>
          </a:xfrm>
          <a:prstGeom prst="rect">
            <a:avLst/>
          </a:prstGeom>
        </p:spPr>
      </p:pic>
      <p:pic>
        <p:nvPicPr>
          <p:cNvPr id="6" name="Obrázek 5" descr="aat.png">
            <a:extLst>
              <a:ext uri="{FF2B5EF4-FFF2-40B4-BE49-F238E27FC236}">
                <a16:creationId xmlns:a16="http://schemas.microsoft.com/office/drawing/2014/main" id="{2418861A-6B60-4174-877C-7E9C509146A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6412" y="16610"/>
            <a:ext cx="2749061" cy="3688317"/>
          </a:xfrm>
          <a:prstGeom prst="rect">
            <a:avLst/>
          </a:prstGeom>
        </p:spPr>
      </p:pic>
      <p:pic>
        <p:nvPicPr>
          <p:cNvPr id="7" name="Obrázek 6" descr="akak.png">
            <a:extLst>
              <a:ext uri="{FF2B5EF4-FFF2-40B4-BE49-F238E27FC236}">
                <a16:creationId xmlns:a16="http://schemas.microsoft.com/office/drawing/2014/main" id="{622C7270-E5F7-403C-A758-81FB9B621FB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7641" y="4618891"/>
            <a:ext cx="4085492" cy="2164295"/>
          </a:xfrm>
          <a:prstGeom prst="rect">
            <a:avLst/>
          </a:prstGeom>
        </p:spPr>
      </p:pic>
      <p:pic>
        <p:nvPicPr>
          <p:cNvPr id="14" name="Obrázek 13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DEDB96A0-52FE-4E8B-A211-E364431739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993D7506-6A1E-48BE-85F4-56E5E03A91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CB0B61D-6F40-4A4F-B94B-F0ACF8B78A6B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8DB0547-AE4E-431A-9847-0211D5CC5DFB}"/>
              </a:ext>
            </a:extLst>
          </p:cNvPr>
          <p:cNvSpPr txBox="1"/>
          <p:nvPr/>
        </p:nvSpPr>
        <p:spPr>
          <a:xfrm>
            <a:off x="-30214" y="4529197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8C27AFF-987C-4317-A97D-9331EC5812B3}"/>
              </a:ext>
            </a:extLst>
          </p:cNvPr>
          <p:cNvSpPr txBox="1"/>
          <p:nvPr/>
        </p:nvSpPr>
        <p:spPr>
          <a:xfrm>
            <a:off x="8015069" y="3649747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1F3F3CF-3C32-40ED-B7D8-E587A71B34D1}"/>
              </a:ext>
            </a:extLst>
          </p:cNvPr>
          <p:cNvSpPr txBox="1"/>
          <p:nvPr/>
        </p:nvSpPr>
        <p:spPr>
          <a:xfrm>
            <a:off x="6700058" y="6721475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D42E608-FF74-495F-A44B-CAAB24320650}"/>
              </a:ext>
            </a:extLst>
          </p:cNvPr>
          <p:cNvSpPr txBox="1"/>
          <p:nvPr/>
        </p:nvSpPr>
        <p:spPr>
          <a:xfrm>
            <a:off x="1305764" y="6700763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</p:spTree>
    <p:extLst>
      <p:ext uri="{BB962C8B-B14F-4D97-AF65-F5344CB8AC3E}">
        <p14:creationId xmlns:p14="http://schemas.microsoft.com/office/powerpoint/2010/main" val="2425008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54E8E-ABC9-4B1A-87D5-05DC85C4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81918A8-D06D-4892-8BC5-F3A6F531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Obrázek 3" descr="IMG_0769.JPG">
            <a:extLst>
              <a:ext uri="{FF2B5EF4-FFF2-40B4-BE49-F238E27FC236}">
                <a16:creationId xmlns:a16="http://schemas.microsoft.com/office/drawing/2014/main" id="{569A2311-3F08-4256-B84C-7BD24392B0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30" y="1618338"/>
            <a:ext cx="6026870" cy="43513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ek 4" descr="DSCN0271.JPG">
            <a:extLst>
              <a:ext uri="{FF2B5EF4-FFF2-40B4-BE49-F238E27FC236}">
                <a16:creationId xmlns:a16="http://schemas.microsoft.com/office/drawing/2014/main" id="{80255654-CCF5-479F-BB01-A3855BB85C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618338"/>
            <a:ext cx="6026870" cy="43513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Obrázek 13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5AF958A0-AA8D-4FE7-98B7-17864FD97A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5A0BB77F-0A08-497F-93BD-C6DBE72F71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1A7F546-915E-4547-8022-53F14DA8C837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5D15BEC-231B-46CD-AD95-804D70ABA7FD}"/>
              </a:ext>
            </a:extLst>
          </p:cNvPr>
          <p:cNvSpPr txBox="1"/>
          <p:nvPr/>
        </p:nvSpPr>
        <p:spPr>
          <a:xfrm>
            <a:off x="812143" y="5945702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4A54A45-8772-4FBC-9756-4A474DF1B7E8}"/>
              </a:ext>
            </a:extLst>
          </p:cNvPr>
          <p:cNvSpPr txBox="1"/>
          <p:nvPr/>
        </p:nvSpPr>
        <p:spPr>
          <a:xfrm>
            <a:off x="6010102" y="5945702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</p:spTree>
    <p:extLst>
      <p:ext uri="{BB962C8B-B14F-4D97-AF65-F5344CB8AC3E}">
        <p14:creationId xmlns:p14="http://schemas.microsoft.com/office/powerpoint/2010/main" val="321040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A6E28-1330-453D-AB8A-AE5E69C7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Psychologické dopady na chovatele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BD26E4-3137-4320-9C13-0FB0770C3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Nedoceněné jsou psychologické aspekty soužití chovatelů s vlky</a:t>
            </a:r>
          </a:p>
          <a:p>
            <a:r>
              <a:rPr lang="cs-CZ" dirty="0"/>
              <a:t>Ve Francii psychologové přirovnávají prožitky farmářů, kteří jsou konfrontování s útoky vlků, k pocitům lidí, kteří prožívali válečný stav</a:t>
            </a:r>
          </a:p>
          <a:p>
            <a:r>
              <a:rPr lang="cs-CZ" dirty="0"/>
              <a:t>Není výjimkou, že farmáři raději ukončí činnost</a:t>
            </a:r>
          </a:p>
          <a:p>
            <a:r>
              <a:rPr lang="cs-CZ" dirty="0"/>
              <a:t>Současný trend „vlčí politiky“ může vést až k ukončení pastevectví v dotčených oblastech, což povede k dalšímu znehodnocení travních porostů, k fatální změně biotopu a k dalším negativním aspektům</a:t>
            </a:r>
          </a:p>
          <a:p>
            <a:r>
              <a:rPr lang="cs-CZ" dirty="0"/>
              <a:t>Sám mám osobní zkušenost s neustálým stresem spojeným s vlky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673D39-774F-43C8-9578-649DCFC7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Obrázek 7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9FB78446-6591-4619-B825-13CAEC2A1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7DD2BF01-B643-4925-AE59-CD5151FA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5F763AC-ED49-4895-85BF-A0F0DE156031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4063900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4DAA3-1F01-4BE9-AC57-2151E05A7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6113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cs-CZ" dirty="0"/>
              <a:t>Nemožnost plemenářské práce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Nevyhnutelné trápení zvířat v důsledku narušení jejich přirozeného každodenního rytmu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Nižší užitkovost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Mnohem vyšší pracnost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FDE993-438E-47E8-AAC6-BF3AA1F9E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Obrázek 4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59065C4E-3F28-4C42-BD66-27B9B10AF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32F50F1A-36C3-4C72-8F9C-011E0C0E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0637527-5F63-4820-AECC-D70A5E52E1C3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E2320EF-F84F-4BB8-8253-811576A5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Nepřímé důsledky přítomnosti vlků</a:t>
            </a:r>
          </a:p>
        </p:txBody>
      </p:sp>
    </p:spTree>
    <p:extLst>
      <p:ext uri="{BB962C8B-B14F-4D97-AF65-F5344CB8AC3E}">
        <p14:creationId xmlns:p14="http://schemas.microsoft.com/office/powerpoint/2010/main" val="3932665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7BBE127-70AA-4C19-B603-233D10EA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566" y="5187022"/>
            <a:ext cx="2958341" cy="16616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86B45D-6910-45F8-AB0D-1A7CDDE3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Žaloba na stát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0E136A-27F1-4E42-8442-1354FD1DD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987"/>
            <a:ext cx="10882745" cy="4351338"/>
          </a:xfrm>
        </p:spPr>
        <p:txBody>
          <a:bodyPr/>
          <a:lstStyle/>
          <a:p>
            <a:r>
              <a:rPr lang="cs-CZ" dirty="0"/>
              <a:t>Jsem jedním z pěti chovatelů z Broumovska, kteří podali žalobu na stát</a:t>
            </a:r>
          </a:p>
          <a:p>
            <a:r>
              <a:rPr lang="cs-CZ" dirty="0"/>
              <a:t>Cílem je změnit právní úpravu ochrany vlka</a:t>
            </a:r>
          </a:p>
          <a:p>
            <a:r>
              <a:rPr lang="cs-CZ" dirty="0"/>
              <a:t>Jsme přesvědčeni, že žalované složky státu jednají proti ústavě</a:t>
            </a:r>
          </a:p>
          <a:p>
            <a:r>
              <a:rPr lang="cs-CZ" dirty="0"/>
              <a:t>Chceme se dostat až k Ústavnímu soudu, který jediný může doporučit změnu v zákoně</a:t>
            </a:r>
          </a:p>
          <a:p>
            <a:r>
              <a:rPr lang="cs-CZ" dirty="0"/>
              <a:t>Jsme přesvědčeni, že soud by neměl jen vykládat zákony, ale také</a:t>
            </a:r>
            <a:br>
              <a:rPr lang="cs-CZ" dirty="0"/>
            </a:br>
            <a:r>
              <a:rPr lang="cs-CZ" dirty="0"/>
              <a:t>hledat spravedlnost</a:t>
            </a:r>
          </a:p>
          <a:p>
            <a:r>
              <a:rPr lang="cs-CZ" dirty="0"/>
              <a:t>Všechny výdaje spojené s žalobou si hradíme ze svých prostředků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2E4C36-8B3B-4962-884F-64CD60BA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Obrázek 6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05227C66-E186-4830-B80C-39BB9579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1E479380-F30D-44E3-8EC5-D25CD96C4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9338D3E-F68B-4F7E-83BA-42BE89C8F4BD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61D056F-A1A5-4FE8-9612-96B1C0B41F96}"/>
              </a:ext>
            </a:extLst>
          </p:cNvPr>
          <p:cNvSpPr/>
          <p:nvPr/>
        </p:nvSpPr>
        <p:spPr>
          <a:xfrm>
            <a:off x="4921044" y="6694736"/>
            <a:ext cx="2487386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" dirty="0"/>
              <a:t>Zdroj obrázku: </a:t>
            </a:r>
            <a:r>
              <a:rPr lang="cs-CZ" sz="400" i="1" dirty="0"/>
              <a:t>https://www.piratskelisty.cz/clanek-1716-chceme-spravedlnost-pro-vsechny-jeste-v-tomto-stoleti</a:t>
            </a:r>
          </a:p>
        </p:txBody>
      </p:sp>
    </p:spTree>
    <p:extLst>
      <p:ext uri="{BB962C8B-B14F-4D97-AF65-F5344CB8AC3E}">
        <p14:creationId xmlns:p14="http://schemas.microsoft.com/office/powerpoint/2010/main" val="2612221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83639-862D-4593-98F0-BDC9C801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9923"/>
            <a:ext cx="10515600" cy="1325563"/>
          </a:xfrm>
        </p:spPr>
        <p:txBody>
          <a:bodyPr/>
          <a:lstStyle/>
          <a:p>
            <a:r>
              <a:rPr lang="cs-CZ" b="1" dirty="0"/>
              <a:t>Náklady spojené s vlkem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849151-C530-42C6-A3F3-BF9704E2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Obrázek 6" descr="škody vyplacené náhrady 001.jpg">
            <a:extLst>
              <a:ext uri="{FF2B5EF4-FFF2-40B4-BE49-F238E27FC236}">
                <a16:creationId xmlns:a16="http://schemas.microsoft.com/office/drawing/2014/main" id="{E17D7BC8-D4F8-410E-94BF-50DDC3E17D7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99638"/>
            <a:ext cx="7211028" cy="40570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111F88-889E-45FA-A3D7-C7A5144EA0DB}"/>
              </a:ext>
            </a:extLst>
          </p:cNvPr>
          <p:cNvSpPr txBox="1"/>
          <p:nvPr/>
        </p:nvSpPr>
        <p:spPr>
          <a:xfrm>
            <a:off x="0" y="5421811"/>
            <a:ext cx="7334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110. Výzva z operačního programu Životního prostředí ve výši 40 000 000 Kč: </a:t>
            </a:r>
            <a:r>
              <a:rPr lang="cs-CZ" i="1" dirty="0"/>
              <a:t>„Předcházení, minimalizace a náprava škod způsobených zvláště chráněnými druhy živočichů na majetku“</a:t>
            </a:r>
          </a:p>
        </p:txBody>
      </p:sp>
      <p:pic>
        <p:nvPicPr>
          <p:cNvPr id="6" name="Zástupný symbol pro obsah 5" descr="Obsah obrázku zvíře, malé, vsedě&#10;&#10;Popis vygenerován s vysokou mírou spolehlivosti">
            <a:extLst>
              <a:ext uri="{FF2B5EF4-FFF2-40B4-BE49-F238E27FC236}">
                <a16:creationId xmlns:a16="http://schemas.microsoft.com/office/drawing/2014/main" id="{6839023C-6D2E-43E3-84F7-A77CD21D2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1028" y="0"/>
            <a:ext cx="4980972" cy="686879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AE491BF-BEC0-45B4-B6E7-B38421BB207B}"/>
              </a:ext>
            </a:extLst>
          </p:cNvPr>
          <p:cNvSpPr txBox="1"/>
          <p:nvPr/>
        </p:nvSpPr>
        <p:spPr>
          <a:xfrm>
            <a:off x="-58189" y="4908440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MF ČR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A86A8E8-C19C-4245-90CA-14B3FD04CC3E}"/>
              </a:ext>
            </a:extLst>
          </p:cNvPr>
          <p:cNvSpPr/>
          <p:nvPr/>
        </p:nvSpPr>
        <p:spPr>
          <a:xfrm>
            <a:off x="7145040" y="6721475"/>
            <a:ext cx="553320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" dirty="0"/>
              <a:t>Zdroj obrázku: </a:t>
            </a:r>
            <a:r>
              <a:rPr lang="cs-CZ" sz="600" i="1" dirty="0"/>
              <a:t>https://www.sfzp.cz/files/documents/storage/2018/01/24/1516801031_EHP_fondy_Brozura_Program_CZ02_Zivotni_prostredi.pdf</a:t>
            </a:r>
          </a:p>
        </p:txBody>
      </p:sp>
    </p:spTree>
    <p:extLst>
      <p:ext uri="{BB962C8B-B14F-4D97-AF65-F5344CB8AC3E}">
        <p14:creationId xmlns:p14="http://schemas.microsoft.com/office/powerpoint/2010/main" val="4004153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27B1C-FC1F-4377-8137-69201E36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1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Věřím, že dnešní konference přispěje k tomu, abychom takové strašné obrázky vídali na našich pastvinách co nejméně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0FDD7C-827A-4D5E-B0B0-832C7B76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Obrázek 4" descr="vlci_ovce_a_jehne (1).jpg">
            <a:extLst>
              <a:ext uri="{FF2B5EF4-FFF2-40B4-BE49-F238E27FC236}">
                <a16:creationId xmlns:a16="http://schemas.microsoft.com/office/drawing/2014/main" id="{5DF43197-8C3D-47D8-9F7F-59081C3015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4931" y="1840832"/>
            <a:ext cx="6549394" cy="4850316"/>
          </a:xfrm>
          <a:prstGeom prst="rect">
            <a:avLst/>
          </a:prstGeom>
        </p:spPr>
      </p:pic>
      <p:pic>
        <p:nvPicPr>
          <p:cNvPr id="6" name="Obrázek 5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44BB18D6-84AF-4B9C-A78D-81721F773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FB860610-B018-46F2-AE7C-D91C16A3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CD2697-615B-4450-BD90-30E85C3998C6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09CA499-D026-4B20-B915-99FF530BBA04}"/>
              </a:ext>
            </a:extLst>
          </p:cNvPr>
          <p:cNvSpPr txBox="1"/>
          <p:nvPr/>
        </p:nvSpPr>
        <p:spPr>
          <a:xfrm>
            <a:off x="2823206" y="6691147"/>
            <a:ext cx="34844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archiv autora</a:t>
            </a:r>
          </a:p>
        </p:txBody>
      </p:sp>
    </p:spTree>
    <p:extLst>
      <p:ext uri="{BB962C8B-B14F-4D97-AF65-F5344CB8AC3E}">
        <p14:creationId xmlns:p14="http://schemas.microsoft.com/office/powerpoint/2010/main" val="2808957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F8CE4-696B-47AC-8021-7B8B80A2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B0BB87-A058-4460-B40C-197BEC984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077280" cy="4530725"/>
          </a:xfrm>
        </p:spPr>
        <p:txBody>
          <a:bodyPr/>
          <a:lstStyle/>
          <a:p>
            <a:r>
              <a:rPr lang="cs-CZ" dirty="0"/>
              <a:t>Jsem přesvědčen, že vlk do současné hustě obydlené</a:t>
            </a:r>
            <a:br>
              <a:rPr lang="cs-CZ" dirty="0"/>
            </a:br>
            <a:r>
              <a:rPr lang="cs-CZ" dirty="0"/>
              <a:t>kulturně-zemědělsky vyspělé krajiny nepatří</a:t>
            </a:r>
          </a:p>
          <a:p>
            <a:r>
              <a:rPr lang="cs-CZ" dirty="0"/>
              <a:t>Místo očekávaného rozšíření biodiverzity bude docházet k opaku</a:t>
            </a:r>
          </a:p>
          <a:p>
            <a:r>
              <a:rPr lang="cs-CZ" dirty="0"/>
              <a:t>Přítomnost vlka přispívá v některých evropských oblastech k ukončení pastevectví a vylidňování venkova</a:t>
            </a:r>
          </a:p>
          <a:p>
            <a:r>
              <a:rPr lang="cs-CZ" dirty="0"/>
              <a:t>Už tak dost upozaďované pastevectví dostává přítomností vlka další ránu</a:t>
            </a:r>
          </a:p>
          <a:p>
            <a:r>
              <a:rPr lang="cs-CZ" dirty="0"/>
              <a:t>Navrhovaná opatření jsou v naší krajině takřka neúčinná a velice nákladná</a:t>
            </a:r>
          </a:p>
          <a:p>
            <a:r>
              <a:rPr lang="cs-CZ" dirty="0"/>
              <a:t>Z vlka se mnohdy stává modla a ideologie s misantropickým nádechem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56CF6E-7449-455D-A545-90832076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Obrázek 4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C79C48D4-424F-4BE1-9763-80A2284F8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F711DBA0-F0DE-4003-ADFD-252B8D0EC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37E8AAD-DE4B-4C2D-8943-66E45AF23D27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895993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34B774-D91F-43CD-8E08-1ACC2930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Obrázek 4" descr="FB_IMG_1539607023060.jpg">
            <a:extLst>
              <a:ext uri="{FF2B5EF4-FFF2-40B4-BE49-F238E27FC236}">
                <a16:creationId xmlns:a16="http://schemas.microsoft.com/office/drawing/2014/main" id="{6ED547B6-8810-4AD7-ABD1-703B2CE708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3892" y="1612876"/>
            <a:ext cx="8884213" cy="5245124"/>
          </a:xfrm>
          <a:prstGeom prst="rect">
            <a:avLst/>
          </a:prstGeom>
        </p:spPr>
      </p:pic>
      <p:pic>
        <p:nvPicPr>
          <p:cNvPr id="6" name="Obrázek 5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617381A5-32CE-4390-B183-634C5C93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7E6165C6-2070-4D9C-85C8-E06D1F4A0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2C8C704-0B48-4E7C-8194-79D62984A87D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7CA1F2B4-DD8D-4177-8685-7063C3E0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731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Na úplný závěr svého příspěvku vám ukáži vtip, který jsem dostal minulý týden mailem</a:t>
            </a:r>
          </a:p>
        </p:txBody>
      </p:sp>
    </p:spTree>
    <p:extLst>
      <p:ext uri="{BB962C8B-B14F-4D97-AF65-F5344CB8AC3E}">
        <p14:creationId xmlns:p14="http://schemas.microsoft.com/office/powerpoint/2010/main" val="34392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CE4EA40F-F7B3-496E-9D2D-0190BC2A3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"/>
          <a:stretch/>
        </p:blipFill>
        <p:spPr>
          <a:xfrm>
            <a:off x="-104172" y="-1"/>
            <a:ext cx="12296172" cy="6721475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F3005C-AE58-4373-9E32-75A9EEE6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03A185-C2E9-4234-A840-F361C76C174A}"/>
              </a:ext>
            </a:extLst>
          </p:cNvPr>
          <p:cNvSpPr txBox="1"/>
          <p:nvPr/>
        </p:nvSpPr>
        <p:spPr>
          <a:xfrm>
            <a:off x="-104172" y="6721475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http://www.infoglobe.cz/ceska-republika-mapa-statu</a:t>
            </a:r>
            <a:r>
              <a:rPr lang="cs-CZ" sz="7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7916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1AF591-436F-41C6-9BCB-8926D1A8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Obrázek 4" descr="C:\Users\Vernerovice\Desktop\vlk 17  18.png">
            <a:extLst>
              <a:ext uri="{FF2B5EF4-FFF2-40B4-BE49-F238E27FC236}">
                <a16:creationId xmlns:a16="http://schemas.microsoft.com/office/drawing/2014/main" id="{0B25050D-7617-4408-9209-E6AA0374C2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" y="1825625"/>
            <a:ext cx="6048374" cy="301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22" descr="C:\Users\Spravce\Desktop\škody.png">
            <a:extLst>
              <a:ext uri="{FF2B5EF4-FFF2-40B4-BE49-F238E27FC236}">
                <a16:creationId xmlns:a16="http://schemas.microsoft.com/office/drawing/2014/main" id="{C808D1CD-CE45-4DE3-B111-971169AA864D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70622"/>
            <a:ext cx="6048375" cy="451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343099-344F-4779-90EB-D120F794EC6B}"/>
              </a:ext>
            </a:extLst>
          </p:cNvPr>
          <p:cNvSpPr txBox="1"/>
          <p:nvPr/>
        </p:nvSpPr>
        <p:spPr>
          <a:xfrm>
            <a:off x="0" y="1451728"/>
            <a:ext cx="6096000" cy="37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Počet vlků v ČR 2017 - 2018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B9DF5DA-0E6D-4874-A918-7257F13F2356}"/>
              </a:ext>
            </a:extLst>
          </p:cNvPr>
          <p:cNvSpPr txBox="1"/>
          <p:nvPr/>
        </p:nvSpPr>
        <p:spPr>
          <a:xfrm>
            <a:off x="6104763" y="799008"/>
            <a:ext cx="603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Škody dle evidence CHKO na Broumovsku 12/2015 – 7/2017</a:t>
            </a:r>
          </a:p>
        </p:txBody>
      </p:sp>
      <p:pic>
        <p:nvPicPr>
          <p:cNvPr id="9" name="Obrázek 8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C5131E06-794F-42C6-BAE8-271A237CD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E01A77C1-CA39-412C-9CEA-AB33463535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A4F28A-E65F-4CC2-AF8E-6286054BCFE4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C5B8CF7-9D23-4A9B-967E-DF594D7C409C}"/>
              </a:ext>
            </a:extLst>
          </p:cNvPr>
          <p:cNvSpPr txBox="1"/>
          <p:nvPr/>
        </p:nvSpPr>
        <p:spPr>
          <a:xfrm>
            <a:off x="5997369" y="5687377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Správa CHKO Broumovsko</a:t>
            </a:r>
            <a:endParaRPr lang="cs-CZ" sz="7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61B61E4-05AF-4A86-A696-C2E85EFFF937}"/>
              </a:ext>
            </a:extLst>
          </p:cNvPr>
          <p:cNvSpPr txBox="1"/>
          <p:nvPr/>
        </p:nvSpPr>
        <p:spPr>
          <a:xfrm>
            <a:off x="-102222" y="4828800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ČT24 / Hnutí DUHA</a:t>
            </a:r>
          </a:p>
        </p:txBody>
      </p:sp>
    </p:spTree>
    <p:extLst>
      <p:ext uri="{BB962C8B-B14F-4D97-AF65-F5344CB8AC3E}">
        <p14:creationId xmlns:p14="http://schemas.microsoft.com/office/powerpoint/2010/main" val="3074339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35EBD1-9583-4C50-8186-9C48FE9D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60" y="1055802"/>
            <a:ext cx="11499540" cy="5802198"/>
          </a:xfrm>
        </p:spPr>
        <p:txBody>
          <a:bodyPr>
            <a:normAutofit/>
          </a:bodyPr>
          <a:lstStyle/>
          <a:p>
            <a:r>
              <a:rPr lang="cs-CZ" dirty="0"/>
              <a:t>Oficiální návrat vlků v roce 2015 po cca 250 letech</a:t>
            </a:r>
          </a:p>
          <a:p>
            <a:r>
              <a:rPr lang="cs-CZ" dirty="0"/>
              <a:t>V letošním roce se zde dle Hnutí DUHA pohybovalo 5 vlků</a:t>
            </a:r>
          </a:p>
          <a:p>
            <a:r>
              <a:rPr lang="cs-CZ" dirty="0"/>
              <a:t>Na jednoho vlka připadá jen na malém Broumovsku přes 33 kusů zabitých zvířat za toto krátké období</a:t>
            </a:r>
          </a:p>
          <a:p>
            <a:r>
              <a:rPr lang="cs-CZ" dirty="0"/>
              <a:t>Dále se musí připočítat nenahlášené škody, potraty, utrpení a stres zvířat atd.</a:t>
            </a:r>
          </a:p>
          <a:p>
            <a:r>
              <a:rPr lang="cs-CZ" dirty="0"/>
              <a:t>V současnosti již počet zabitých zvířat stoupnul na cca 70 kusů na jednoho vlka</a:t>
            </a:r>
          </a:p>
          <a:p>
            <a:r>
              <a:rPr lang="cs-CZ" dirty="0"/>
              <a:t>Stejná smečka však působí i na sousedním Trutnovsku a přilehlých oblastech Polska</a:t>
            </a:r>
          </a:p>
          <a:p>
            <a:r>
              <a:rPr lang="cs-CZ" dirty="0"/>
              <a:t>Za poslední 3 roky mám mnoho svědectví o abnormálním chování vlků</a:t>
            </a:r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880296-1DA9-436F-BCDB-B43957BDF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Obrázek 4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D452C350-E3FE-4472-9C5D-1119E8E2F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D694F354-8C54-4A83-9F73-41A1E0882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3542422-D195-474A-A586-6E8F52A2D568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274795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8D130-2BEE-49DC-A96D-9BC621407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vlků tu vlastně máme?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3546526-43A4-410C-A880-99C08FAA1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6611" y="359578"/>
            <a:ext cx="3317189" cy="5333078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C1ACE0-A098-4118-BEAA-13765212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Obrázek 6" descr="C:\Users\Vernerovice\Desktop\vlk 17  18.png">
            <a:extLst>
              <a:ext uri="{FF2B5EF4-FFF2-40B4-BE49-F238E27FC236}">
                <a16:creationId xmlns:a16="http://schemas.microsoft.com/office/drawing/2014/main" id="{EFC0C85C-B7C0-47AF-8EFE-382DF8F129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1430"/>
            <a:ext cx="6048374" cy="30151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241DADE-1886-4D48-AAD6-819593C1005C}"/>
              </a:ext>
            </a:extLst>
          </p:cNvPr>
          <p:cNvSpPr txBox="1"/>
          <p:nvPr/>
        </p:nvSpPr>
        <p:spPr>
          <a:xfrm>
            <a:off x="707010" y="5738693"/>
            <a:ext cx="110576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Ve stejné období je podle Hnutí DUHA 26 vlků, podle ČSÚ však 118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98A64B8-6869-4C66-A3CF-74145B21A166}"/>
              </a:ext>
            </a:extLst>
          </p:cNvPr>
          <p:cNvSpPr txBox="1"/>
          <p:nvPr/>
        </p:nvSpPr>
        <p:spPr>
          <a:xfrm>
            <a:off x="8036611" y="-25713"/>
            <a:ext cx="331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/>
              <a:t>Základní údaje o honitbách, stavu a lovu zvěře </a:t>
            </a:r>
            <a:br>
              <a:rPr lang="cs-CZ" sz="1100" b="1" dirty="0"/>
            </a:br>
            <a:r>
              <a:rPr lang="cs-CZ" sz="1100" b="1" dirty="0"/>
              <a:t>od 1. 4. 2017 do 31. 3. 2018</a:t>
            </a:r>
          </a:p>
          <a:p>
            <a:pPr algn="ctr"/>
            <a:endParaRPr lang="cs-CZ" dirty="0"/>
          </a:p>
        </p:txBody>
      </p:sp>
      <p:pic>
        <p:nvPicPr>
          <p:cNvPr id="10" name="Obrázek 9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431CCA8A-3077-4890-B73E-7A3F21CE1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F7FABE3F-3BC0-4696-BB58-C174F7DA7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E22FAA-6B42-4DAB-B6A2-BE37B3805BB1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13FD54C-57D0-45F7-B0CE-463AFA340741}"/>
              </a:ext>
            </a:extLst>
          </p:cNvPr>
          <p:cNvSpPr txBox="1"/>
          <p:nvPr/>
        </p:nvSpPr>
        <p:spPr>
          <a:xfrm>
            <a:off x="707010" y="4927823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 Zdroj obrázku: </a:t>
            </a:r>
            <a:r>
              <a:rPr lang="cs-CZ" sz="700" i="1" dirty="0"/>
              <a:t>ČT24 / Hnutí DUHA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598891F-E82E-48C7-ABFC-6ADF9FF72D04}"/>
              </a:ext>
            </a:extLst>
          </p:cNvPr>
          <p:cNvSpPr txBox="1"/>
          <p:nvPr/>
        </p:nvSpPr>
        <p:spPr>
          <a:xfrm>
            <a:off x="7970109" y="5655206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Zdroj obrázku: </a:t>
            </a:r>
            <a:r>
              <a:rPr lang="cs-CZ" sz="700" i="1" dirty="0"/>
              <a:t>ČSÚ</a:t>
            </a:r>
          </a:p>
        </p:txBody>
      </p:sp>
    </p:spTree>
    <p:extLst>
      <p:ext uri="{BB962C8B-B14F-4D97-AF65-F5344CB8AC3E}">
        <p14:creationId xmlns:p14="http://schemas.microsoft.com/office/powerpoint/2010/main" val="194883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1406F-F622-429D-9396-2D7094A8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Další rána pro tradiční „neprůmyslové“ 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F0271E-A9D6-4B15-B518-60078E144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7025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Dlouhodobě se snižuje počet zaměstnanců v zemědělství</a:t>
            </a:r>
          </a:p>
          <a:p>
            <a:r>
              <a:rPr lang="cs-CZ" dirty="0"/>
              <a:t>Zároveň se zvyšuje průměrný věk zemědělce</a:t>
            </a:r>
          </a:p>
          <a:p>
            <a:r>
              <a:rPr lang="cs-CZ" dirty="0"/>
              <a:t>Jejich mzdy jsou hluboko pod průměrem ostatních profesí</a:t>
            </a:r>
            <a:br>
              <a:rPr lang="cs-CZ" dirty="0"/>
            </a:br>
            <a:r>
              <a:rPr lang="cs-CZ" dirty="0"/>
              <a:t>(21 091 Kč vs. 31 646 Kč v roce 2017)</a:t>
            </a:r>
          </a:p>
          <a:p>
            <a:r>
              <a:rPr lang="cs-CZ" dirty="0"/>
              <a:t>Pastevectví je jedním z posledních tradičních oborů v zemědělství, spoluutváří „zdravou“ krajinu</a:t>
            </a:r>
          </a:p>
          <a:p>
            <a:r>
              <a:rPr lang="cs-CZ" dirty="0"/>
              <a:t>Nepoužívá žádnou chemii a dodržuje tzv. welfare chovaných zvířat</a:t>
            </a:r>
          </a:p>
          <a:p>
            <a:r>
              <a:rPr lang="cs-CZ" dirty="0"/>
              <a:t>Velká část pastvin je v ekologickém režimu</a:t>
            </a:r>
          </a:p>
          <a:p>
            <a:r>
              <a:rPr lang="cs-CZ" dirty="0"/>
              <a:t>Nutná opatření k ochraně stád proti vlkům jsou v zásadním rozporu s dobrou životní pohodou zvířat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90F94B-E2D3-4B84-B5E2-BB2F9B97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Obrázek 4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1E540852-A4EE-4E72-878B-989B04D06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C9EA0ECC-C0BD-4938-9EEA-231A92408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2BDFA0-9583-4B5D-A1CE-A86E75B7E2D6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</p:spTree>
    <p:extLst>
      <p:ext uri="{BB962C8B-B14F-4D97-AF65-F5344CB8AC3E}">
        <p14:creationId xmlns:p14="http://schemas.microsoft.com/office/powerpoint/2010/main" val="311600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212F95-43BB-48CA-86AF-F394611F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Obrázek 4" descr="Myslivci.jpg">
            <a:extLst>
              <a:ext uri="{FF2B5EF4-FFF2-40B4-BE49-F238E27FC236}">
                <a16:creationId xmlns:a16="http://schemas.microsoft.com/office/drawing/2014/main" id="{308C1774-4DD3-4DE8-9629-D8C6631FDF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57" y="2415408"/>
            <a:ext cx="6017443" cy="31788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Obrázek 5" descr="VLCI.jpg">
            <a:extLst>
              <a:ext uri="{FF2B5EF4-FFF2-40B4-BE49-F238E27FC236}">
                <a16:creationId xmlns:a16="http://schemas.microsoft.com/office/drawing/2014/main" id="{C66F92EC-26B6-4160-BBD5-DF7BF2F9093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413677"/>
            <a:ext cx="6017443" cy="31788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1C3222-07FC-4370-9F0C-12B856070A75}"/>
              </a:ext>
            </a:extLst>
          </p:cNvPr>
          <p:cNvSpPr txBox="1"/>
          <p:nvPr/>
        </p:nvSpPr>
        <p:spPr>
          <a:xfrm>
            <a:off x="0" y="204162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Srnci uloveni myslivci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C247D4-DF71-4802-B74E-A828FC297231}"/>
              </a:ext>
            </a:extLst>
          </p:cNvPr>
          <p:cNvSpPr txBox="1"/>
          <p:nvPr/>
        </p:nvSpPr>
        <p:spPr>
          <a:xfrm>
            <a:off x="6096000" y="204162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Srnci usmrceni vlky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175EA2C-200C-4A68-9078-6EE13F16CD58}"/>
              </a:ext>
            </a:extLst>
          </p:cNvPr>
          <p:cNvSpPr txBox="1"/>
          <p:nvPr/>
        </p:nvSpPr>
        <p:spPr>
          <a:xfrm>
            <a:off x="838200" y="591343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Zkušenost z naší honitby vyvrací tvrzení o představě vlka jako „zdravotní policie“ lesa</a:t>
            </a:r>
          </a:p>
        </p:txBody>
      </p:sp>
      <p:pic>
        <p:nvPicPr>
          <p:cNvPr id="11" name="Obrázek 10" descr="Obsah obrázku ovce, zvíře, savci, stojící&#10;&#10;Popis vygenerován s velmi vysokou mírou spolehlivosti">
            <a:extLst>
              <a:ext uri="{FF2B5EF4-FFF2-40B4-BE49-F238E27FC236}">
                <a16:creationId xmlns:a16="http://schemas.microsoft.com/office/drawing/2014/main" id="{0FE24A0E-C117-4B77-B887-076EBBE2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r="25000"/>
          <a:stretch/>
        </p:blipFill>
        <p:spPr>
          <a:xfrm>
            <a:off x="538408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Obsah obrázku tráva, zvíře, exteriér, savci&#10;&#10;Popis vygenerován s velmi vysokou mírou spolehlivosti">
            <a:extLst>
              <a:ext uri="{FF2B5EF4-FFF2-40B4-BE49-F238E27FC236}">
                <a16:creationId xmlns:a16="http://schemas.microsoft.com/office/drawing/2014/main" id="{06EAF2AF-D1F6-4928-8441-7BD9F105B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66" t="4832" r="46934" b="45168"/>
          <a:stretch/>
        </p:blipFill>
        <p:spPr>
          <a:xfrm>
            <a:off x="-102222" y="6176963"/>
            <a:ext cx="794682" cy="79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A3E230-26F1-4513-8DA3-5823C4E99405}"/>
              </a:ext>
            </a:extLst>
          </p:cNvPr>
          <p:cNvSpPr txBox="1"/>
          <p:nvPr/>
        </p:nvSpPr>
        <p:spPr>
          <a:xfrm>
            <a:off x="-102222" y="5897325"/>
            <a:ext cx="109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</a:t>
            </a:r>
            <a:r>
              <a:rPr lang="cs-CZ" sz="500" dirty="0"/>
              <a:t>Konference </a:t>
            </a:r>
            <a:r>
              <a:rPr lang="cs-CZ" sz="500" i="1" dirty="0"/>
              <a:t>„Vlk v roce 2018“</a:t>
            </a:r>
          </a:p>
          <a:p>
            <a:r>
              <a:rPr lang="cs-CZ" sz="500" dirty="0"/>
              <a:t>   Krajský úřad Libereckého kraje</a:t>
            </a:r>
          </a:p>
          <a:p>
            <a:r>
              <a:rPr lang="cs-CZ" sz="500" dirty="0"/>
              <a:t>   30. 10. 2018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5E40968-B502-4ACD-BA04-742FD9A7E093}"/>
              </a:ext>
            </a:extLst>
          </p:cNvPr>
          <p:cNvSpPr txBox="1"/>
          <p:nvPr/>
        </p:nvSpPr>
        <p:spPr>
          <a:xfrm>
            <a:off x="6017443" y="5567794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Vlastní fotografie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9149C32-711E-41E2-82B8-E8F89C66F1EB}"/>
              </a:ext>
            </a:extLst>
          </p:cNvPr>
          <p:cNvSpPr txBox="1"/>
          <p:nvPr/>
        </p:nvSpPr>
        <p:spPr>
          <a:xfrm>
            <a:off x="3054" y="5567794"/>
            <a:ext cx="27432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i="1" dirty="0"/>
              <a:t>Vlastní fotografie</a:t>
            </a:r>
          </a:p>
        </p:txBody>
      </p:sp>
    </p:spTree>
    <p:extLst>
      <p:ext uri="{BB962C8B-B14F-4D97-AF65-F5344CB8AC3E}">
        <p14:creationId xmlns:p14="http://schemas.microsoft.com/office/powerpoint/2010/main" val="3986508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3219</Words>
  <Application>Microsoft Office PowerPoint</Application>
  <PresentationFormat>Širokoúhlá obrazovka</PresentationFormat>
  <Paragraphs>351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Návrat vlka</vt:lpstr>
      <vt:lpstr>Obsah</vt:lpstr>
      <vt:lpstr>Situace na Broumovsku</vt:lpstr>
      <vt:lpstr>Prezentace aplikace PowerPoint</vt:lpstr>
      <vt:lpstr>Prezentace aplikace PowerPoint</vt:lpstr>
      <vt:lpstr>Prezentace aplikace PowerPoint</vt:lpstr>
      <vt:lpstr>Kolik vlků tu vlastně máme?</vt:lpstr>
      <vt:lpstr>Další rána pro tradiční „neprůmyslové“ zemědělství</vt:lpstr>
      <vt:lpstr>Prezentace aplikace PowerPoint</vt:lpstr>
      <vt:lpstr>Prezentace aplikace PowerPoint</vt:lpstr>
      <vt:lpstr>Mýtus číslo 1: „Naučme se s nimi znovu žít, jako to uměli naši předkové“</vt:lpstr>
      <vt:lpstr>Mýtus číslo 2: „Správným zabezpečením stád se dá předejít útokům vlků“</vt:lpstr>
      <vt:lpstr>Co nabízí Hnutí DUHA?</vt:lpstr>
      <vt:lpstr>Slovinská studia o útocích vlků na ovce</vt:lpstr>
      <vt:lpstr>Prezentace aplikace PowerPoint</vt:lpstr>
      <vt:lpstr>Prezentace aplikace PowerPoint</vt:lpstr>
      <vt:lpstr>Prezentace aplikace PowerPoint</vt:lpstr>
      <vt:lpstr>Proč si nepořídíme pastevecké psi?</vt:lpstr>
      <vt:lpstr>Prezentace aplikace PowerPoint</vt:lpstr>
      <vt:lpstr>Mýtus číslo 3: „Poučme se ze zahraničí, jak tam dokáží žít s vlky“</vt:lpstr>
      <vt:lpstr>Prezentace aplikace PowerPoint</vt:lpstr>
      <vt:lpstr>Aktuální situace v Německu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Mýtus číslo 4: „Hospodářská zvířata tvoří jen zlomek % potravy vlků, situace tedy není zdaleka tak kritická“</vt:lpstr>
      <vt:lpstr>Utrpení napadených zvířat není týrání?</vt:lpstr>
      <vt:lpstr>Prezentace aplikace PowerPoint</vt:lpstr>
      <vt:lpstr>Prezentace aplikace PowerPoint</vt:lpstr>
      <vt:lpstr>.</vt:lpstr>
      <vt:lpstr>Psychologické dopady na chovatele</vt:lpstr>
      <vt:lpstr>Nepřímé důsledky přítomnosti vlků</vt:lpstr>
      <vt:lpstr>Žaloba na stát</vt:lpstr>
      <vt:lpstr>Náklady spojené s vlkem</vt:lpstr>
      <vt:lpstr>Věřím, že dnešní konference přispěje k tomu, abychom takové strašné obrázky vídali na našich pastvinách co nejméně</vt:lpstr>
      <vt:lpstr>Závěr</vt:lpstr>
      <vt:lpstr>Na úplný závěr svého příspěvku vám ukáži vtip, který jsem dostal minulý týden mailem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Návrat vlka</dc:title>
  <dc:creator>Zdeněk Havrlant</dc:creator>
  <cp:lastModifiedBy>Ing. Tomáš Havrlant</cp:lastModifiedBy>
  <cp:revision>49</cp:revision>
  <dcterms:created xsi:type="dcterms:W3CDTF">2018-10-27T23:29:53Z</dcterms:created>
  <dcterms:modified xsi:type="dcterms:W3CDTF">2021-04-24T16:04:09Z</dcterms:modified>
</cp:coreProperties>
</file>