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672" r:id="rId1"/>
  </p:sldMasterIdLst>
  <p:notesMasterIdLst>
    <p:notesMasterId r:id="rId96"/>
  </p:notesMasterIdLst>
  <p:handoutMasterIdLst>
    <p:handoutMasterId r:id="rId97"/>
  </p:handoutMasterIdLst>
  <p:sldIdLst>
    <p:sldId id="465" r:id="rId2"/>
    <p:sldId id="466" r:id="rId3"/>
    <p:sldId id="609" r:id="rId4"/>
    <p:sldId id="647" r:id="rId5"/>
    <p:sldId id="468" r:id="rId6"/>
    <p:sldId id="648" r:id="rId7"/>
    <p:sldId id="577" r:id="rId8"/>
    <p:sldId id="674" r:id="rId9"/>
    <p:sldId id="675" r:id="rId10"/>
    <p:sldId id="690" r:id="rId11"/>
    <p:sldId id="692" r:id="rId12"/>
    <p:sldId id="676" r:id="rId13"/>
    <p:sldId id="630" r:id="rId14"/>
    <p:sldId id="598" r:id="rId15"/>
    <p:sldId id="469" r:id="rId16"/>
    <p:sldId id="665" r:id="rId17"/>
    <p:sldId id="494" r:id="rId18"/>
    <p:sldId id="691" r:id="rId19"/>
    <p:sldId id="507" r:id="rId20"/>
    <p:sldId id="682" r:id="rId21"/>
    <p:sldId id="693" r:id="rId22"/>
    <p:sldId id="699" r:id="rId23"/>
    <p:sldId id="700" r:id="rId24"/>
    <p:sldId id="722" r:id="rId25"/>
    <p:sldId id="723" r:id="rId26"/>
    <p:sldId id="307" r:id="rId27"/>
    <p:sldId id="694" r:id="rId28"/>
    <p:sldId id="640" r:id="rId29"/>
    <p:sldId id="728" r:id="rId30"/>
    <p:sldId id="650" r:id="rId31"/>
    <p:sldId id="586" r:id="rId32"/>
    <p:sldId id="585" r:id="rId33"/>
    <p:sldId id="545" r:id="rId34"/>
    <p:sldId id="695" r:id="rId35"/>
    <p:sldId id="696" r:id="rId36"/>
    <p:sldId id="732" r:id="rId37"/>
    <p:sldId id="698" r:id="rId38"/>
    <p:sldId id="558" r:id="rId39"/>
    <p:sldId id="716" r:id="rId40"/>
    <p:sldId id="509" r:id="rId41"/>
    <p:sldId id="697" r:id="rId42"/>
    <p:sldId id="701" r:id="rId43"/>
    <p:sldId id="702" r:id="rId44"/>
    <p:sldId id="679" r:id="rId45"/>
    <p:sldId id="715" r:id="rId46"/>
    <p:sldId id="704" r:id="rId47"/>
    <p:sldId id="677" r:id="rId48"/>
    <p:sldId id="678" r:id="rId49"/>
    <p:sldId id="703" r:id="rId50"/>
    <p:sldId id="705" r:id="rId51"/>
    <p:sldId id="687" r:id="rId52"/>
    <p:sldId id="706" r:id="rId53"/>
    <p:sldId id="707" r:id="rId54"/>
    <p:sldId id="632" r:id="rId55"/>
    <p:sldId id="688" r:id="rId56"/>
    <p:sldId id="625" r:id="rId57"/>
    <p:sldId id="708" r:id="rId58"/>
    <p:sldId id="626" r:id="rId59"/>
    <p:sldId id="709" r:id="rId60"/>
    <p:sldId id="710" r:id="rId61"/>
    <p:sldId id="619" r:id="rId62"/>
    <p:sldId id="711" r:id="rId63"/>
    <p:sldId id="449" r:id="rId64"/>
    <p:sldId id="714" r:id="rId65"/>
    <p:sldId id="712" r:id="rId66"/>
    <p:sldId id="627" r:id="rId67"/>
    <p:sldId id="713" r:id="rId68"/>
    <p:sldId id="633" r:id="rId69"/>
    <p:sldId id="635" r:id="rId70"/>
    <p:sldId id="378" r:id="rId71"/>
    <p:sldId id="668" r:id="rId72"/>
    <p:sldId id="478" r:id="rId73"/>
    <p:sldId id="540" r:id="rId74"/>
    <p:sldId id="541" r:id="rId75"/>
    <p:sldId id="543" r:id="rId76"/>
    <p:sldId id="730" r:id="rId77"/>
    <p:sldId id="731" r:id="rId78"/>
    <p:sldId id="717" r:id="rId79"/>
    <p:sldId id="603" r:id="rId80"/>
    <p:sldId id="602" r:id="rId81"/>
    <p:sldId id="621" r:id="rId82"/>
    <p:sldId id="643" r:id="rId83"/>
    <p:sldId id="721" r:id="rId84"/>
    <p:sldId id="644" r:id="rId85"/>
    <p:sldId id="670" r:id="rId86"/>
    <p:sldId id="718" r:id="rId87"/>
    <p:sldId id="719" r:id="rId88"/>
    <p:sldId id="720" r:id="rId89"/>
    <p:sldId id="579" r:id="rId90"/>
    <p:sldId id="645" r:id="rId91"/>
    <p:sldId id="524" r:id="rId92"/>
    <p:sldId id="517" r:id="rId93"/>
    <p:sldId id="624" r:id="rId94"/>
    <p:sldId id="725" r:id="rId95"/>
  </p:sldIdLst>
  <p:sldSz cx="12192000" cy="6858000"/>
  <p:notesSz cx="6797675" cy="98726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2" autoAdjust="0"/>
    <p:restoredTop sz="86847" autoAdjust="0"/>
  </p:normalViewPr>
  <p:slideViewPr>
    <p:cSldViewPr>
      <p:cViewPr varScale="1">
        <p:scale>
          <a:sx n="122" d="100"/>
          <a:sy n="122" d="100"/>
        </p:scale>
        <p:origin x="655" y="1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arosta\Desktop\masl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Počet ulovených zajíců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List1!$B$3:$B$9</c:f>
              <c:numCache>
                <c:formatCode>General</c:formatCode>
                <c:ptCount val="7"/>
                <c:pt idx="0">
                  <c:v>1933</c:v>
                </c:pt>
                <c:pt idx="2">
                  <c:v>1973</c:v>
                </c:pt>
                <c:pt idx="4">
                  <c:v>2011</c:v>
                </c:pt>
                <c:pt idx="6">
                  <c:v>2017</c:v>
                </c:pt>
              </c:numCache>
            </c:numRef>
          </c:cat>
          <c:val>
            <c:numRef>
              <c:f>List1!$C$3:$C$9</c:f>
              <c:numCache>
                <c:formatCode>General</c:formatCode>
                <c:ptCount val="7"/>
                <c:pt idx="0">
                  <c:v>1320000</c:v>
                </c:pt>
                <c:pt idx="2">
                  <c:v>1214000</c:v>
                </c:pt>
                <c:pt idx="4">
                  <c:v>47447</c:v>
                </c:pt>
                <c:pt idx="6">
                  <c:v>26729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E3-4A2D-9B83-581ECDEBD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2984303"/>
        <c:axId val="1792991375"/>
      </c:barChart>
      <c:catAx>
        <c:axId val="1792984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2991375"/>
        <c:crosses val="autoZero"/>
        <c:auto val="1"/>
        <c:lblAlgn val="ctr"/>
        <c:lblOffset val="100"/>
        <c:noMultiLvlLbl val="0"/>
      </c:catAx>
      <c:valAx>
        <c:axId val="1792991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92984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400" cy="494108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4108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F2C14C33-227B-44E3-A84F-1F1491A41DF9}" type="datetimeFigureOut">
              <a:rPr lang="cs-CZ" smtClean="0"/>
              <a:pPr/>
              <a:t>07.06.2024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9376978"/>
            <a:ext cx="2946400" cy="494108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9" y="9376978"/>
            <a:ext cx="2946400" cy="494108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0C0ED00C-778A-45B1-AAF0-F8DC49ECDE1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7T10:44:40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1:02:24.41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0 653 24575,'2099'0'0,"-1772"20"0,-30 0 0,94-21 0,88 2 0,-264 8 0,130 2 0,-141-13 0,269 4 0,-437 2 0,0 1 0,38 11 0,-4-1 0,19 1 0,0-4 0,126 0 0,-20-10 0,203-6 0,-149-25 0,-160 15 0,120-3 0,457 18 0,-639-3 0,0-1 0,-1-1 0,0-1 0,30-10 0,51-10 0,243-3 0,3 29 0,-131 1 0,1428-2 0,-1594 3 0,0 2 0,75 18 0,-74-12 0,0-2 0,65 2 0,803-13 0,-903 0 0,0 0 0,29-7 0,-9 1 0,-38 7 0,0 0 0,-1 0 0,1 0 0,0 0 0,0-1 0,-1 0 0,1 1 0,-1-1 0,1-1 0,-1 1 0,0 0 0,0-1 0,0 0 0,0 0 0,0 0 0,0 0 0,-1 0 0,0 0 0,0-1 0,0 1 0,0-1 0,0 1 0,-1-1 0,1 0 0,-1 0 0,0 0 0,1-7 0,1-10 0,-1-1 0,-1 1 0,-1-1 0,-2-24 0,0 0 0,0-36 0,4-113 0,8 135 74,-7 42-554,0 0 1,1-24-1,-4 25-6346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3T12:15:20.9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7T10:44:40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7T19:13:54.23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1,'716'0,"-693"1,43 8,-42-5,42 2,7-6,-5-1,112 14,-98-5,0-4,85-6,-38 0,1432 2,-1519 2,58 11,-65-8,13 3,-22-4,-1 0,34 0,-26-4,21-2,-1 3,0 1,1 4,68 15,-105-17,1-1,-1-1,1 0,19-1,-20-1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7T19:15:34.08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1,'13'0,"-1"2,1 0,12 3,34 5,244-10,4 1,-174 8,60 1,101 0,27 1,151 18,-105-14,-120-8,354 0,-124-6,-280 8,118 2,4004-13,-2252 3,-1939-11,5 0,263 11,-379-1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0:59:47.094"/>
    </inkml:context>
    <inkml:brush xml:id="br0">
      <inkml:brushProperty name="width" value="0.35" units="cm"/>
      <inkml:brushProperty name="height" value="0.35" units="cm"/>
      <inkml:brushProperty name="color" value="#CC0066"/>
    </inkml:brush>
  </inkml:definitions>
  <inkml:trace contextRef="#ctx0" brushRef="#br0">7245 0 24575,'-327'16'0,"-39"-9"0,211-9 0,-1462 2 0,1357 11 0,93-1 0,1-3 0,-205 5 0,-2576-13 0,2889 5 0,0 3 0,1 2 0,-107 32 0,127-31 0,1 2 0,0 2 0,1 1 0,1 2 0,-44 27 0,63-34 0,1 1 0,0 0 0,0 1 0,1 0 0,1 1 0,0 1 0,1 0 0,0 0 0,1 1 0,1 0 0,0 1 0,1 0 0,-9 26 0,-17 49 0,24-71 0,2 2 0,0-1 0,1 1 0,1 0 0,2 0 0,-5 45 0,-10 197 0,18-219 0,3 134 0,-1-169 0,1 1 0,0-1 0,1 0 0,1 0 0,-1 0 0,1 0 0,10 15 0,44 62 0,-58-86 0,14 17 0,1 0 0,1-2 0,0 0 0,1 0 0,0-2 0,2 0 0,33 19 0,-19-15 0,1-2 0,0-2 0,72 21 0,14 1 0,-81-22 0,0-2 0,1-1 0,0-3 0,66 6 0,323-14 0,-180-3 0,274 15 0,629-1 0,-684-14 0,1892 3 0,-2334 0 0,71 1 0,190-24 0,-257 17 0,-1-2 0,0-1 0,-1-2 0,0 0 0,0-2 0,41-27 0,-30 15 0,-2-2 0,0-2 0,52-54 0,-61 50 0,32-45 0,-42 51 0,2 1 0,0 2 0,43-41 0,147-133 0,-201 189 0,-1 0 0,0-1 0,0 0 0,-1 0 0,0-1 0,-1 0 0,-1 0 0,1 0 0,-2-1 0,1 1 0,-2-1 0,4-21 0,-4 17 0,1 1 0,8-23 0,-8 26 0,0 0 0,-1-1 0,0 0 0,0 1 0,-1-14 0,-3-207 0,-1 209 0,-1 0 0,-9-34 0,10 49 0,-1-1 0,0 1 0,-1 0 0,0 0 0,-1 0 0,1 1 0,-2 0 0,-10-15 0,7 15 0,0 0 0,-1 1 0,1 0 0,-15-8 0,14 9 0,0 0 0,0-1 0,1 0 0,-14-13 0,12 9 0,0 1 0,-1 0 0,-19-11 0,20 14 0,0-1 0,1 1 0,0-1 0,1-1 0,-16-17 0,21 21-136,-1 0-1,1 1 1,-1-1-1,0 1 1,-1 1-1,1-1 1,-1 1-1,1 0 0,-11-4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1:01:17.784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6731 122 24575,'-131'2'0,"-140"-5"0,187-5 0,-68-3 0,83 8 0,-84-14 0,-36-2 0,-260-10 0,420 26 0,-440-9 0,120 8 0,-1119-11 0,943 18 0,185-5 0,-373 4 0,607 1 0,0 4 0,0 5 0,-123 30 0,197-35 0,0 2 0,1 2 0,0 1 0,1 1 0,-42 25 0,-14 11 0,46-27 0,-42 30 0,72-43 0,-1 0 0,1 1 0,1 0 0,0 0 0,0 1 0,-8 14 0,-40 79 0,7-12 0,36-69 0,2 1 0,-11 33 0,2-6 0,9-24 0,1 0 0,2 1 0,0 0 0,2 1 0,2 0 0,0 0 0,2 0 0,0 39 0,2-33 0,-2 1 0,-12 51 0,8-49 0,-5 74 0,10-33 0,3 1 0,19 117 0,-17-182 0,2 0 0,-1-1 0,2 1 0,0-1 0,1-1 0,0 1 0,1-1 0,1 0 0,0-1 0,0 0 0,1 0 0,1-1 0,0-1 0,24 19 0,-9-11 0,1 0 0,1-2 0,1-1 0,0-1 0,1-1 0,33 9 0,-3-9 0,0-2 0,1-2 0,118 0 0,-140-8 0,23 1 0,3-1 0,1 2 0,-1 3 0,116 27 0,267 57 0,-282-62 0,322 31 0,3-32 0,-158-11 0,1011 3 0,-861-22 0,189 15 0,464-2 0,-677-12 0,906 2 0,-1352 0 0,45 0 0,108-13 0,-149 10 0,-1 0 0,0-1 0,0 0 0,0-2 0,0 0 0,-1 0 0,0-2 0,0 0 0,-1 0 0,0-1 0,17-15 0,4-14 0,-2-1 0,-2-1 0,-1-2 0,38-71 0,-43 72 0,-17 26 0,0 0 0,-1 0 0,0-1 0,-1 0 0,-1 0 0,0-1 0,-2 0 0,0 1 0,0-1 0,-2 0 0,0 0 0,-3-32 0,1 8 0,0 9 0,-8-53 0,6 73 0,0 1 0,0-1 0,-1 0 0,0 1 0,-1 0 0,-1 0 0,-12-19 0,-45-50 0,-75-77 0,86 101 0,12 15 0,-88-69 0,-57-22 0,160 115 0,-231-153 0,214 144 0,-76-35 0,18 10 0,-110-59 0,-155-39 0,355 145 0,-13-2 0,0 1 0,0 1 0,-1 1 0,1 1 0,-1 1 0,0 1 0,-26 4 0,19-2 0,0-2 0,0 0 0,-39-6 0,52 2 0,-37-7 0,-1 3 0,-94-3 0,13 12-1365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1:01:19.994"/>
    </inkml:context>
    <inkml:brush xml:id="br0">
      <inkml:brushProperty name="width" value="0.35" units="cm"/>
      <inkml:brushProperty name="height" value="0.35" units="cm"/>
      <inkml:brushProperty name="color" value="#FF0066"/>
    </inkml:brush>
  </inkml:definitions>
  <inkml:trace contextRef="#ctx0" brushRef="#br0">1 7 24575,'3'0'0,"1"-6"0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1:02:18.01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24575,'1'10'0,"0"0"0,1-1 0,0 1 0,1-1 0,0 0 0,6 12 0,5 19 0,2 36 0,6 17 0,-14-77 0,0 0 0,1 0 0,1-1 0,0-1 0,1 0 0,22 22 0,-30-33 0,8 8 0,1-1 0,0 0 0,1 0 0,0-2 0,1 1 0,0-2 0,0 0 0,23 8 0,48 25 0,-70-30 0,1 0 0,0-2 0,0 0 0,1 0 0,0-2 0,1 0 0,-1-1 0,1-1 0,0-1 0,0 0 0,22 0 0,-19-2 0,0 1 0,1 1 0,33 10 0,-31-7 0,0-1 0,34 2 0,90-3 0,73 4 0,118-1 0,-45-5 0,-106 18 0,-122-15 0,284 9 0,1027-14 0,-1156 10 0,-18 0 0,1819-8 0,-989-5 0,-853 5 0,199-4 0,-229-7 0,73-2 0,-153 11 0,-1-3 0,79-13 0,181-17 0,-287 30 0,70-3 0,-40 4 0,101-17 0,-68 3 0,0 4 0,153 3 0,523 10 0,-778-2-91,0 1 0,0 0 0,0 0 0,0 0 0,0 1 0,0-1 0,0 1 0,0-1 0,0 1 0,-1 0 0,1 0 0,0 1 0,0-1 0,4 3 0,1 5-6735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1:02:18.41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29 24575,'0'-4'0,"0"-7"0,0-2-8191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5347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07669FC9-3B2B-400C-9D63-6C1C16307119}" type="datetimeFigureOut">
              <a:rPr lang="cs-CZ" smtClean="0"/>
              <a:pPr/>
              <a:t>07.06.2024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2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7320"/>
            <a:ext cx="2945659" cy="49534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377320"/>
            <a:ext cx="2945659" cy="495345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A9F32CC5-042B-4457-9BAE-A2F8585096D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7045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870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897188" y="849313"/>
            <a:ext cx="4078287" cy="22939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57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429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839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792413" y="854075"/>
            <a:ext cx="4102100" cy="23066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511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6741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57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097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a3ab1623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57475" y="512763"/>
            <a:ext cx="4557713" cy="2563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9a3ab1623c_0_97:notes"/>
          <p:cNvSpPr txBox="1">
            <a:spLocks noGrp="1"/>
          </p:cNvSpPr>
          <p:nvPr>
            <p:ph type="body" idx="1"/>
          </p:nvPr>
        </p:nvSpPr>
        <p:spPr>
          <a:xfrm>
            <a:off x="1316510" y="3246357"/>
            <a:ext cx="7239718" cy="307589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19a3ab1623c_0_97:notes"/>
          <p:cNvSpPr txBox="1">
            <a:spLocks noGrp="1"/>
          </p:cNvSpPr>
          <p:nvPr>
            <p:ph type="sldNum" idx="12"/>
          </p:nvPr>
        </p:nvSpPr>
        <p:spPr>
          <a:xfrm>
            <a:off x="5593433" y="6492714"/>
            <a:ext cx="4279085" cy="34206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46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32CC5-042B-4457-9BAE-A2F8585096DC}" type="slidenum">
              <a:rPr lang="cs-CZ" smtClean="0"/>
              <a:pPr/>
              <a:t>47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69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9a3ab1623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57475" y="512763"/>
            <a:ext cx="4557713" cy="2563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9a3ab1623c_0_53:notes"/>
          <p:cNvSpPr txBox="1">
            <a:spLocks noGrp="1"/>
          </p:cNvSpPr>
          <p:nvPr>
            <p:ph type="body" idx="1"/>
          </p:nvPr>
        </p:nvSpPr>
        <p:spPr>
          <a:xfrm>
            <a:off x="1316510" y="3246357"/>
            <a:ext cx="7239718" cy="307589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9a3ab1623c_0_53:notes"/>
          <p:cNvSpPr txBox="1">
            <a:spLocks noGrp="1"/>
          </p:cNvSpPr>
          <p:nvPr>
            <p:ph type="sldNum" idx="12"/>
          </p:nvPr>
        </p:nvSpPr>
        <p:spPr>
          <a:xfrm>
            <a:off x="5593433" y="6492714"/>
            <a:ext cx="4279085" cy="342064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52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CD80-8F97-47C0-97D3-7C2458D678C3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4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47A3-AC40-425A-AF5D-5AF557E33053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24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B1461-BEEA-4B17-86AD-3CB6310EA699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4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3EFD-802C-437C-BEC6-221ACEBCC40F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4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4BCC-99B5-45DA-810C-EB67E5BC5A24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42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2CE-DD73-4CDC-8C4B-253A49947BBE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71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567D-7495-4BF4-B28F-96EF9EF138E7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60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20DF-BE10-44CC-BF91-476D10E9B915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6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ADB1C-73A3-4EAA-BBBB-F093CBCD4E6B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9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B4FF-D963-44BF-9CA7-094F2257D210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85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D14B-B4DE-4B04-A813-44EEFDA155D8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E1208-0E11-45C7-8CEB-539D5C50F517}" type="datetime1">
              <a:rPr lang="en-US" smtClean="0"/>
              <a:pPr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4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45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25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navratvlku.cz/skodni-udalost-prehled-skodnich-udalosti-2023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mail.tiscali.cz/redir?hashId=bac2b947d308b6e6dca38cceb5072d47&amp;url=https%3A%2F%2Fwww.selmy.cz%2Fimages%2Fpress_gallery%2Ffull%2Fvlci_vyskyt_2020_2021%2520%281%29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hyperlink" Target="https://www.codexisuno.cz/9ba" TargetMode="Externa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hyperlink" Target="https://www.codexisuno.cz/9bc" TargetMode="External"/><Relationship Id="rId9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webp"/><Relationship Id="rId4" Type="http://schemas.openxmlformats.org/officeDocument/2006/relationships/image" Target="../media/image49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fif"/><Relationship Id="rId5" Type="http://schemas.openxmlformats.org/officeDocument/2006/relationships/image" Target="../media/image55.jfif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nvian.sk/2023/09/10/seminar-navrat-vlka-do-ceske-republiky-hrozba-nebo-prilezitost/" TargetMode="External"/><Relationship Id="rId5" Type="http://schemas.openxmlformats.org/officeDocument/2006/relationships/hyperlink" Target="https://www.envian.sk/wp-content/uploads/2023/09/03-Psenak.pdf" TargetMode="Externa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s://www.dbb-wolf.de/wolf-occurrence/confirmed-territories/summary" TargetMode="External"/><Relationship Id="rId4" Type="http://schemas.openxmlformats.org/officeDocument/2006/relationships/hyperlink" Target="https://i.ytimg.com/vi/DSGPMAqUjaE/hqdefault.jp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so.cz/csu/czso/zakladni-udaje-o-honitbach-stavu-a-lovu-zvere-od-1-4-2018-do-31-3-2019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hyperlink" Target="https://www.agrarheute.com/land-leben/wolfsabwehr-herdenschutzhunde-nachts-bellen-duerfen-612399" TargetMode="Externa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lf.sachsen.de/schadensstatistik-4169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s://www.msn.com/de-de/nachrichten/panorama/w%C3%B6lfe-in-sachsen-dringen-immer-%C3%B6fter-in-tiergehege-ein/ar-BB1nvob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f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webp"/><Relationship Id="rId4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ussiedlerbote.de/en/environment-ministers-discuss-faster-shooting-of-wolve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inky.cz/clanek/veda-skoly-pase-se-jelen-tam-kde-lovi-vlk-projekt-zkouma-vliv-predatoru-na-horsky-ekosystem-sumavy-40459336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hyperlink" Target="https://www.seznamzpravy.cz/clanek/regiony-zpravy-plzensky-kraj-vlku-na-sumave-pribyva-vedci-zkoumaji-jejich-vliv-na-obnovu-lesa-24422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slivost.cz/Casopis-Myslivost/Myslivost/2002/Zari---2002/STAVY-ZAJICE-POLNIHO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customXml" Target="../ink/ink4.xml"/><Relationship Id="rId4" Type="http://schemas.openxmlformats.org/officeDocument/2006/relationships/image" Target="../media/image96.jf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ij12.nl/onderwerp/wolf/wolvenschade-melden/#overzicht-schademeldingen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orka.sejm.gov.pl/zapisy10.nsf/0/91DDDBE584ECBE02C1258AEE002CF781/%24File/0024710.pdf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venskjakt.se/start/nyhet/hog-acceptans-for-vargjakt/" TargetMode="External"/><Relationship Id="rId7" Type="http://schemas.openxmlformats.org/officeDocument/2006/relationships/image" Target="../media/image103.jpg"/><Relationship Id="rId2" Type="http://schemas.openxmlformats.org/officeDocument/2006/relationships/hyperlink" Target="https://www.theguardian.com/environment/2023/jan/02/huge-swedish-wolf-hunt-will-be-disastrous-for-species-warn-expert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venskjakt.se/start/nyhet/har-foljer-du-2024-ars-licensjakt-pa-varg/" TargetMode="External"/><Relationship Id="rId2" Type="http://schemas.openxmlformats.org/officeDocument/2006/relationships/hyperlink" Target="https://www.naturvardsverket.se/amnesomraden/jakt-och-vilt/jakt-pa-rovdjur/jakt-pa-var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eb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enskjakt.se/start/nyhet/hog-acceptans-for-vargjakt/" TargetMode="External"/><Relationship Id="rId5" Type="http://schemas.openxmlformats.org/officeDocument/2006/relationships/hyperlink" Target="https://svenskjakt.se/start/nyhet/forskarna-foresprakar-vargjakt/" TargetMode="External"/><Relationship Id="rId4" Type="http://schemas.openxmlformats.org/officeDocument/2006/relationships/image" Target="../media/image106.jf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g.no/nyheter/innenriks/i/9z24LE/minister-refser-aktivister-som-vil-stanse-ulvejakt-paa-ulovlig-vis" TargetMode="External"/><Relationship Id="rId3" Type="http://schemas.openxmlformats.org/officeDocument/2006/relationships/image" Target="../media/image113.jpg"/><Relationship Id="rId7" Type="http://schemas.openxmlformats.org/officeDocument/2006/relationships/hyperlink" Target="https://www.expressen.se/nyheter/har-mots-motstandarna-i-infekterade-vargstriden/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g.no/tag/andreas-bjelland-eriksen?utm_source=article&amp;utm_term=auto-tag-linker" TargetMode="Externa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hyperlink" Target="https://mmm.fi/riista/metsastyksen-rajoittaminen-ja-ministerion-asetukset" TargetMode="External"/><Relationship Id="rId4" Type="http://schemas.openxmlformats.org/officeDocument/2006/relationships/hyperlink" Target="https://valtioneuvosto.fi/-/1410837/suden-kannanhoidollinen-metsastys-kaynnistyy-vuoden-2022-alussa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oliisi.fi/haku?q=susi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min.ch/gov/de/start/dokumentation/medienmitteilungen.msg-id-98407.html" TargetMode="External"/><Relationship Id="rId2" Type="http://schemas.openxmlformats.org/officeDocument/2006/relationships/hyperlink" Target="https://www.blick.ch/politik/medienkonferenz-um-15-uhr-roesti-stellt-seine-wolfs-abschussplaene-vor-id19100803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ick.ch/schweiz/graubuenden/nach-wolfs-vorfall-am-piz-beverin-warnt-biologe-marcel-zueger-wird-nichts-getan-sind-die-woelfe-bald-in-den-doerfern-id16797583.html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Habituace" TargetMode="External"/><Relationship Id="rId5" Type="http://schemas.openxmlformats.org/officeDocument/2006/relationships/hyperlink" Target="https://www.youtube.com/watch?v=NLmOv_AqGxI" TargetMode="External"/><Relationship Id="rId4" Type="http://schemas.openxmlformats.org/officeDocument/2006/relationships/hyperlink" Target="https://www.stgallerbauer.ch/tiere/wer-woelfe-will-muss-die-kosten-tragen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vergne-rhone-alpes.developpement-durable.gouv.fr/IMG/pdf/20190115_donnees_dommages_au_31decembre2018_internet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5" Type="http://schemas.openxmlformats.org/officeDocument/2006/relationships/hyperlink" Target="https://www.leseleveursfaceauxpredateurs.fr/wp-content/uploads/2023/07/Dossier-2022_Pastoralisme-en-danger-FNO-web.pdf" TargetMode="External"/><Relationship Id="rId4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loupdanslabergerie.fr/" TargetMode="External"/><Relationship Id="rId5" Type="http://schemas.openxmlformats.org/officeDocument/2006/relationships/hyperlink" Target="https://www.youtube.com/watch?v=1siSZMJGMRs&amp;t=119s" TargetMode="External"/><Relationship Id="rId4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fi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PtccfgiYYEM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oupfrance.fr/pdf/Bulletin-Reseau-Loup-2012-N27_regime.alimentaire.pdf" TargetMode="External"/><Relationship Id="rId4" Type="http://schemas.openxmlformats.org/officeDocument/2006/relationships/hyperlink" Target="https://www.loupfrance.fr/le-loup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f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oupfrance.fr/gestion-des-impacts-du-loup/protection-des-troupeaux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d_op_oo30RHkZTemZd_Xw3_oG-KFN7NQ/view?pli=1" TargetMode="External"/><Relationship Id="rId2" Type="http://schemas.openxmlformats.org/officeDocument/2006/relationships/hyperlink" Target="https://leloupdanslabergerie.fr/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stt.lrv.lt/uploads/vstt/documents/files/Vilk%C5%B3%20tyrimai/Galutine%20ataskaita%202022_23%20nuasmeninta%20fin.pdf" TargetMode="External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g"/><Relationship Id="rId4" Type="http://schemas.openxmlformats.org/officeDocument/2006/relationships/hyperlink" Target="https://e-seimas.lrs.lt/portal/legalAct/lt/TAD/c6523a6066dc11eea182def3ac5c11d6?jfwid=16vee94gw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750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../media/image740.png"/><Relationship Id="rId4" Type="http://schemas.openxmlformats.org/officeDocument/2006/relationships/image" Target="../media/image710.png"/><Relationship Id="rId9" Type="http://schemas.openxmlformats.org/officeDocument/2006/relationships/customXml" Target="../ink/ink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g"/><Relationship Id="rId4" Type="http://schemas.openxmlformats.org/officeDocument/2006/relationships/image" Target="../media/image17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atuerlich-jagd.de/news/umdenken-der-eu-kommission-bei-wolfsentnahmen-schwedisches-wolfsmanagement-beispielhaft/" TargetMode="External"/><Relationship Id="rId4" Type="http://schemas.openxmlformats.org/officeDocument/2006/relationships/hyperlink" Target="https://www.focus.de/panorama/welt/familie-ist-furchtbar-mitgenommen-wolf-toetet-pony-von-ursula-von-der-leyen_id_139448242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doceo/document/RC-9-2022-0503_EN.html" TargetMode="External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g"/><Relationship Id="rId5" Type="http://schemas.openxmlformats.org/officeDocument/2006/relationships/image" Target="../media/image184.png"/><Relationship Id="rId4" Type="http://schemas.openxmlformats.org/officeDocument/2006/relationships/hyperlink" Target="https://www.eurogroupforanimals.org/news/joint-motion-resolution-wolves-and-large-carnivores-will-be-voted-european-parliament-thursday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c.europa.eu/commission/presscorner/detail/en/ip_23_4330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f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fi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f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jf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g"/><Relationship Id="rId5" Type="http://schemas.openxmlformats.org/officeDocument/2006/relationships/image" Target="../media/image206.jfif"/><Relationship Id="rId4" Type="http://schemas.openxmlformats.org/officeDocument/2006/relationships/image" Target="../media/image205.jfif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f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z.cz/clanek/10164/stanovisko-schok-a-asz-cr-k-pohotovostnimu-planu-pro-reseni-situaci-s-problematickym-vlkem/" TargetMode="Externa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CF5C16D-B890-4144-B943-BF8B3236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sz="1200" i="1"/>
              <a:t>Vypracoval: Ing. Tomáš Havrlant</a:t>
            </a:r>
            <a:endParaRPr lang="cs-CZ" sz="1200" i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24521DF-34C3-472C-A5DB-D5B0DB111D92}"/>
              </a:ext>
            </a:extLst>
          </p:cNvPr>
          <p:cNvSpPr txBox="1"/>
          <p:nvPr/>
        </p:nvSpPr>
        <p:spPr>
          <a:xfrm>
            <a:off x="76198" y="6424797"/>
            <a:ext cx="6595865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Marek VÝBORNÝ, ministr zemědělství, Vernéřovice 7.6.2024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F59E9FC-1BE7-4FE5-818C-EF206561E5B8}"/>
              </a:ext>
            </a:extLst>
          </p:cNvPr>
          <p:cNvSpPr txBox="1"/>
          <p:nvPr/>
        </p:nvSpPr>
        <p:spPr>
          <a:xfrm>
            <a:off x="205779" y="885350"/>
            <a:ext cx="117804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dirty="0"/>
              <a:t>  </a:t>
            </a:r>
            <a:r>
              <a:rPr lang="cs-CZ" sz="4400" dirty="0">
                <a:solidFill>
                  <a:srgbClr val="FF0000"/>
                </a:solidFill>
              </a:rPr>
              <a:t>Vlk obecný - současný stav u nás a v Evropě</a:t>
            </a:r>
            <a:endParaRPr lang="cs-CZ" sz="4400" b="1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F3E000-0B45-4EAF-A170-648AF299F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985" y="6002953"/>
            <a:ext cx="629816" cy="70679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D6D0C4-24AB-42E1-93CB-BA1DDE891690}"/>
              </a:ext>
            </a:extLst>
          </p:cNvPr>
          <p:cNvSpPr txBox="1"/>
          <p:nvPr/>
        </p:nvSpPr>
        <p:spPr>
          <a:xfrm>
            <a:off x="11381793" y="5774318"/>
            <a:ext cx="838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Vernéřovice</a:t>
            </a:r>
            <a:endParaRPr lang="cs-CZ" sz="900" dirty="0">
              <a:solidFill>
                <a:srgbClr val="0070C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EDBE60-1325-028D-85BA-9C330949A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49" y="2132856"/>
            <a:ext cx="3415702" cy="34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3ACA106-1208-D394-9942-57A405BD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A85672-1DF8-F58F-0F11-49FD53F4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8"/>
            <a:ext cx="12192000" cy="62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8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8800630-0A90-7A6D-6826-5C077E8A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85C99E-5301-4C92-0F61-374C2FC57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" y="41659"/>
            <a:ext cx="5472608" cy="54945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C34FC23-ACD2-4C85-C41C-7A913A4B2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70" y="692696"/>
            <a:ext cx="4059936" cy="30662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AB8AFD3-F490-E0AA-412F-BAA954860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843" y="1241719"/>
            <a:ext cx="4069070" cy="228885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CD04317-8580-192D-C727-18C899685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45" y="4221087"/>
            <a:ext cx="3731528" cy="20998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95511E-580E-DEC3-E625-1A749AAEC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23" y="4528931"/>
            <a:ext cx="2694309" cy="20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2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F1AB40C-A691-4999-BF44-AE0336F2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D82CE0-F133-4F06-A782-E02DA55B1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24744"/>
            <a:ext cx="9525000" cy="3924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1EEE122-BD0F-4C65-B545-87DB843FC30A}"/>
              </a:ext>
            </a:extLst>
          </p:cNvPr>
          <p:cNvSpPr txBox="1"/>
          <p:nvPr/>
        </p:nvSpPr>
        <p:spPr>
          <a:xfrm>
            <a:off x="695400" y="620688"/>
            <a:ext cx="108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Počty usmrcených zvířat vlkem dle obdržených protokolů a dle jednotlivých krajů v roce 2021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3899606-6523-456F-898A-AC816B34E811}"/>
              </a:ext>
            </a:extLst>
          </p:cNvPr>
          <p:cNvSpPr txBox="1"/>
          <p:nvPr/>
        </p:nvSpPr>
        <p:spPr>
          <a:xfrm>
            <a:off x="1415480" y="5208597"/>
            <a:ext cx="9443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Roste počet útoků na skot.</a:t>
            </a: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12,5 % obětí v roce 2021 v celé ČR připadá na skot.</a:t>
            </a:r>
          </a:p>
          <a:p>
            <a:pPr algn="ctr"/>
            <a:r>
              <a:rPr lang="cs-CZ" sz="3200" b="1" dirty="0">
                <a:solidFill>
                  <a:srgbClr val="0070C0"/>
                </a:solidFill>
              </a:rPr>
              <a:t>V našem kraji činil skot dokonce už 35 % obětí!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943BF7B7-7368-7261-CD18-AC4036182F6A}"/>
              </a:ext>
            </a:extLst>
          </p:cNvPr>
          <p:cNvGrpSpPr/>
          <p:nvPr/>
        </p:nvGrpSpPr>
        <p:grpSpPr>
          <a:xfrm>
            <a:off x="4764760" y="5993840"/>
            <a:ext cx="360" cy="360"/>
            <a:chOff x="4764760" y="599384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76387403-28F7-9BF2-D6F4-203F41386DD0}"/>
                    </a:ext>
                  </a:extLst>
                </p14:cNvPr>
                <p14:cNvContentPartPr/>
                <p14:nvPr/>
              </p14:nvContentPartPr>
              <p14:xfrm>
                <a:off x="4764760" y="5993840"/>
                <a:ext cx="360" cy="36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76387403-28F7-9BF2-D6F4-203F41386DD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56120" y="59848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8E0D7C17-867A-8C26-ED9E-467BF393021E}"/>
                    </a:ext>
                  </a:extLst>
                </p14:cNvPr>
                <p14:cNvContentPartPr/>
                <p14:nvPr/>
              </p14:nvContentPartPr>
              <p14:xfrm>
                <a:off x="4764760" y="5993840"/>
                <a:ext cx="360" cy="3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8E0D7C17-867A-8C26-ED9E-467BF393021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56120" y="59848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F35FC38F-A078-01B2-1491-A4F3A7F1A646}"/>
              </a:ext>
            </a:extLst>
          </p:cNvPr>
          <p:cNvSpPr/>
          <p:nvPr/>
        </p:nvSpPr>
        <p:spPr>
          <a:xfrm rot="19674351">
            <a:off x="8121395" y="50839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2BC33ECC-BD9F-2F92-4CE7-E278FAFC1139}"/>
                  </a:ext>
                </a:extLst>
              </p14:cNvPr>
              <p14:cNvContentPartPr/>
              <p14:nvPr/>
            </p14:nvContentPartPr>
            <p14:xfrm>
              <a:off x="1463985" y="2449901"/>
              <a:ext cx="1463760" cy="4356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2BC33ECC-BD9F-2F92-4CE7-E278FAFC11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4345" y="2270261"/>
                <a:ext cx="1643400" cy="40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745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CAA937D-C126-AF3C-EEC1-B66827A5E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D3084EE-1DCC-E365-D527-5841CB51244F}"/>
              </a:ext>
            </a:extLst>
          </p:cNvPr>
          <p:cNvSpPr txBox="1"/>
          <p:nvPr/>
        </p:nvSpPr>
        <p:spPr>
          <a:xfrm>
            <a:off x="507208" y="5433020"/>
            <a:ext cx="10657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 31. 12. 2023 bylo postiženo 759 ovcí a koz  (86 %), 113 ks skotu a koní (13 %), 3 psi  aj.</a:t>
            </a:r>
          </a:p>
          <a:p>
            <a:pPr algn="ctr"/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Roboto" panose="02000000000000000000" pitchFamily="2" charset="0"/>
              </a:rPr>
              <a:t>C</a:t>
            </a:r>
            <a:r>
              <a:rPr lang="cs-CZ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elkem 878 ks domácích zvířat</a:t>
            </a:r>
          </a:p>
          <a:p>
            <a:pPr algn="ctr"/>
            <a:endParaRPr lang="cs-CZ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DC0FCDF-2ABF-B4AD-B58D-E7287B036510}"/>
              </a:ext>
            </a:extLst>
          </p:cNvPr>
          <p:cNvSpPr txBox="1"/>
          <p:nvPr/>
        </p:nvSpPr>
        <p:spPr>
          <a:xfrm>
            <a:off x="1446352" y="6481158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2"/>
              </a:rPr>
              <a:t>https://www.navratvlku.cz/skodni-udalost-prehled-skodnich-udalosti-2023/</a:t>
            </a:r>
            <a:endParaRPr lang="cs-CZ" sz="800" dirty="0"/>
          </a:p>
          <a:p>
            <a:endParaRPr lang="cs-CZ" sz="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D0AA392-98EC-50CA-046C-D1D3C97A3D05}"/>
              </a:ext>
            </a:extLst>
          </p:cNvPr>
          <p:cNvSpPr txBox="1"/>
          <p:nvPr/>
        </p:nvSpPr>
        <p:spPr>
          <a:xfrm>
            <a:off x="1031430" y="106015"/>
            <a:ext cx="10129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Situace v ČR se nelepší, škody naopak prudce rostou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EEFF47-1F25-8724-68CF-72B073181903}"/>
              </a:ext>
            </a:extLst>
          </p:cNvPr>
          <p:cNvSpPr txBox="1"/>
          <p:nvPr/>
        </p:nvSpPr>
        <p:spPr>
          <a:xfrm>
            <a:off x="8184232" y="4310324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Skot, koně v ČR 13 %, </a:t>
            </a:r>
          </a:p>
          <a:p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 našem kraji je to 20 %</a:t>
            </a:r>
          </a:p>
        </p:txBody>
      </p:sp>
      <p:sp>
        <p:nvSpPr>
          <p:cNvPr id="13" name="Šipka: doleva 12">
            <a:extLst>
              <a:ext uri="{FF2B5EF4-FFF2-40B4-BE49-F238E27FC236}">
                <a16:creationId xmlns:a16="http://schemas.microsoft.com/office/drawing/2014/main" id="{ADC860C4-8D6C-FBE5-25E1-A5FE32687FFF}"/>
              </a:ext>
            </a:extLst>
          </p:cNvPr>
          <p:cNvSpPr/>
          <p:nvPr/>
        </p:nvSpPr>
        <p:spPr>
          <a:xfrm rot="423533">
            <a:off x="6336201" y="4395130"/>
            <a:ext cx="1573403" cy="49051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E735D9-3144-38FD-54FC-4EBD9377B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74" y="1242335"/>
            <a:ext cx="9690049" cy="30538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1EF5F88-40BB-BB69-93A3-274B2DA9654A}"/>
              </a:ext>
            </a:extLst>
          </p:cNvPr>
          <p:cNvSpPr txBox="1"/>
          <p:nvPr/>
        </p:nvSpPr>
        <p:spPr>
          <a:xfrm>
            <a:off x="5519936" y="572509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72951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D8DC4C4-B7A6-97EA-E319-C42190E53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ADBD33-2D5E-B873-4C11-5AEE72534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5" y="518341"/>
            <a:ext cx="10288142" cy="593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7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76B5DC-1A1A-4D76-BB1C-8B4CB37E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4FE87F-070E-4D7B-A77C-B0C192A742FA}"/>
              </a:ext>
            </a:extLst>
          </p:cNvPr>
          <p:cNvSpPr txBox="1"/>
          <p:nvPr/>
        </p:nvSpPr>
        <p:spPr>
          <a:xfrm>
            <a:off x="7428107" y="341818"/>
            <a:ext cx="43924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</a:t>
            </a:r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očetní stavy ovcí klesly od počátku rekolonizace vlčí populace </a:t>
            </a:r>
            <a:r>
              <a:rPr lang="cs-CZ" sz="18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za posledních sedm let z 231 694 kusů v roce 2015 na    174 196 kusů v roce 2022.</a:t>
            </a:r>
          </a:p>
          <a:p>
            <a:pPr algn="ctr"/>
            <a:endParaRPr lang="cs-CZ" sz="1800" b="1" kern="5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endParaRPr lang="cs-CZ" b="1" kern="5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2000" b="1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U</a:t>
            </a:r>
            <a:r>
              <a:rPr lang="cs-CZ" sz="20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bylo neuvěřitelných 57 498 ks ovcí</a:t>
            </a:r>
            <a:r>
              <a:rPr lang="cs-CZ" sz="18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</a:t>
            </a:r>
          </a:p>
          <a:p>
            <a:pPr algn="ctr"/>
            <a:endParaRPr lang="cs-CZ" sz="1800" b="1" kern="5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36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To je pokles o 25 %! </a:t>
            </a:r>
          </a:p>
          <a:p>
            <a:endParaRPr lang="cs-CZ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endParaRPr lang="cs-CZ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endParaRPr lang="cs-CZ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Pokles stavu ovcí se stále zrychluje</a:t>
            </a:r>
          </a:p>
          <a:p>
            <a:pPr algn="ctr"/>
            <a:endParaRPr lang="cs-CZ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18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mezi roky 2020 a 2022 se snížily stavy o dalších 15 %.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81EE011-C170-4B86-9AE6-4A5910097351}"/>
              </a:ext>
            </a:extLst>
          </p:cNvPr>
          <p:cNvSpPr txBox="1"/>
          <p:nvPr/>
        </p:nvSpPr>
        <p:spPr>
          <a:xfrm>
            <a:off x="479376" y="5503783"/>
            <a:ext cx="110892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kern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Pravděpodobně to není jen díky vlkům, ale v mnoha případech jsou vlčí útoky poslední kapkou k rozhodnutí ukončit chov. </a:t>
            </a:r>
            <a:endParaRPr lang="cs-CZ" sz="3200" b="1" dirty="0">
              <a:solidFill>
                <a:srgbClr val="C00000"/>
              </a:solidFill>
            </a:endParaRP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C0A8BB-B4CB-49D7-B571-0B8CA817170C}"/>
              </a:ext>
            </a:extLst>
          </p:cNvPr>
          <p:cNvSpPr txBox="1"/>
          <p:nvPr/>
        </p:nvSpPr>
        <p:spPr>
          <a:xfrm>
            <a:off x="445108" y="6536809"/>
            <a:ext cx="1108923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https://www.czso.cz/documents/10180/142812911/2701422109.pdf/879c0e99-7fab-422d-bbb5-625ea5efef8a?version=1.1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D4A47C6-C8E2-03C0-3CD3-1DC8D9AE0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3" y="980728"/>
            <a:ext cx="6622013" cy="4104456"/>
          </a:xfrm>
        </p:spPr>
      </p:pic>
    </p:spTree>
    <p:extLst>
      <p:ext uri="{BB962C8B-B14F-4D97-AF65-F5344CB8AC3E}">
        <p14:creationId xmlns:p14="http://schemas.microsoft.com/office/powerpoint/2010/main" val="2698205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6A10296-FB3D-55C6-8A04-561943EE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365347-8295-3AC9-7E82-AB7F4456B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0" y="620688"/>
            <a:ext cx="6566910" cy="448568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2FFAB31-7A02-89BB-4F82-391B36BFE9D9}"/>
              </a:ext>
            </a:extLst>
          </p:cNvPr>
          <p:cNvSpPr txBox="1"/>
          <p:nvPr/>
        </p:nvSpPr>
        <p:spPr>
          <a:xfrm>
            <a:off x="6502797" y="548680"/>
            <a:ext cx="565611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V ČR v roce 2020  průměrné hospodářství chovalo 42 ovcí. </a:t>
            </a:r>
          </a:p>
          <a:p>
            <a:pPr algn="ctr"/>
            <a:r>
              <a:rPr lang="cs-CZ" sz="4000" b="1" dirty="0"/>
              <a:t>Úbytek chovaných ovcí znamená, že  přítomnost vlků má od roku 2015 vliv na likvidaci  </a:t>
            </a:r>
          </a:p>
          <a:p>
            <a:pPr algn="ctr"/>
            <a:r>
              <a:rPr lang="cs-CZ" sz="4000" b="1" dirty="0"/>
              <a:t>1369 chovatelů ovcí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019B8B2-DC60-FD64-9FCF-0A569313BF77}"/>
              </a:ext>
            </a:extLst>
          </p:cNvPr>
          <p:cNvSpPr txBox="1"/>
          <p:nvPr/>
        </p:nvSpPr>
        <p:spPr>
          <a:xfrm>
            <a:off x="8542040" y="6431190"/>
            <a:ext cx="28803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Data pro </a:t>
            </a:r>
            <a:r>
              <a:rPr lang="cs-CZ" sz="800" i="1" dirty="0" err="1"/>
              <a:t>Agrocenzus</a:t>
            </a:r>
            <a:r>
              <a:rPr lang="cs-CZ" sz="800" i="1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986973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E320497-BF41-4428-935F-FB50A781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CC8C149-E0CC-4B63-8019-D83026924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4624"/>
            <a:ext cx="4632733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C99BB01-4365-4E2B-ADDB-A1EE0C606677}"/>
              </a:ext>
            </a:extLst>
          </p:cNvPr>
          <p:cNvSpPr txBox="1"/>
          <p:nvPr/>
        </p:nvSpPr>
        <p:spPr>
          <a:xfrm>
            <a:off x="5231904" y="476672"/>
            <a:ext cx="6840760" cy="51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Červený seznam biotopů České republiky [</a:t>
            </a:r>
            <a:r>
              <a:rPr lang="cs-CZ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List </a:t>
            </a:r>
            <a:r>
              <a:rPr lang="cs-CZ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Habitats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Czech Republic] (Milan Chytrý a kolektiv) hodnotí riziko zániku pro 157 typů přirozených a polopřirozených biotopů v České republice. Tato skupina odborníků hodnotila ohrožující faktory a jejich význam pro každý biotop.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 nejvýznamnější ohrožující faktory byly vyhodnoceny změny klimatu a ukončení tradičního hospodaření.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 tím je spojené například upouštění od pastvy, zalesňování a rozorávání luk.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22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Obrázek 2" descr="20181024_161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96203" cy="4797152"/>
          </a:xfrm>
          <a:prstGeom prst="rect">
            <a:avLst/>
          </a:prstGeom>
        </p:spPr>
      </p:pic>
      <p:pic>
        <p:nvPicPr>
          <p:cNvPr id="4" name="Obrázek 3" descr="20181024_161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1808" y="2132856"/>
            <a:ext cx="6300192" cy="47251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528048" y="332656"/>
            <a:ext cx="5663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mýtus aktivistů – </a:t>
            </a:r>
          </a:p>
          <a:p>
            <a:pPr algn="ctr"/>
            <a:r>
              <a:rPr lang="cs-CZ" sz="2000" b="1" dirty="0">
                <a:solidFill>
                  <a:srgbClr val="FF0000"/>
                </a:solidFill>
              </a:rPr>
              <a:t>„</a:t>
            </a:r>
            <a:r>
              <a:rPr lang="cs-CZ" sz="2000" b="1" i="1" dirty="0">
                <a:solidFill>
                  <a:srgbClr val="FF0000"/>
                </a:solidFill>
              </a:rPr>
              <a:t>vlci loví jen starou a nemocnou zvěř“</a:t>
            </a:r>
          </a:p>
          <a:p>
            <a:pPr algn="ctr"/>
            <a:r>
              <a:rPr lang="cs-CZ" sz="2000" b="1" dirty="0"/>
              <a:t>Zkušenosti z Vernéřovic – vlci v honitbě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976320" y="151875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myslivci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83432" y="508518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vlci</a:t>
            </a:r>
          </a:p>
        </p:txBody>
      </p:sp>
      <p:pic>
        <p:nvPicPr>
          <p:cNvPr id="8" name="Obrázek 7" descr="th (3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98483" y="1276251"/>
            <a:ext cx="720080" cy="720080"/>
          </a:xfrm>
          <a:prstGeom prst="rect">
            <a:avLst/>
          </a:prstGeom>
        </p:spPr>
      </p:pic>
      <p:pic>
        <p:nvPicPr>
          <p:cNvPr id="9" name="Obrázek 8" descr="th (3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7528" y="4941168"/>
            <a:ext cx="1656184" cy="165618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5064F9C-E1B7-D468-2E72-C290A1F72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4879243"/>
            <a:ext cx="1988747" cy="19191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F78EB63-A01C-8D9F-1AD0-F69BFB9114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03" y="2213389"/>
            <a:ext cx="1252844" cy="17179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9CAB75D-0978-4281-8758-27E89897E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29E722-E596-4B19-BADF-EDE397430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83801"/>
            <a:ext cx="6816080" cy="487623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0E5D870-D57D-4A0A-B313-89E74A109552}"/>
              </a:ext>
            </a:extLst>
          </p:cNvPr>
          <p:cNvSpPr txBox="1"/>
          <p:nvPr/>
        </p:nvSpPr>
        <p:spPr>
          <a:xfrm>
            <a:off x="7295456" y="93519"/>
            <a:ext cx="4896545" cy="699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kořistí vlků jsou podle některých údajů srnci. Analýzy potravin ukazují jejich podíl na 53%, následovaný 21% podílem jelena lesního. Denní potřeba masa vlka 4-5 kg ​​má za následek roční potřebu asi 1,7 t, což odpovídá 64 kusům srnců, 9 ks jelenů a  16 ks divočáků za rok.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 srnců x 28 000 =  1 792 000 Kč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jelenů x 33 700 =  303 300 Kč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divočáků x 26 705 =  427 280 Kč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Celková škoda je 2 522 580 Kč na jednoho vlka.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K tomu si můžeme přičíst ještě drobnou zvěř (zajíce 7 440 Kč,    bažanty 6 510 Kč aj.) a chráněné živočichy a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dostaneme se k 3 milionům škody na jednoho vlka za rok</a:t>
            </a:r>
            <a:endParaRPr lang="cs-CZ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4B177AC-258A-4A17-AEF2-76F034FC7A8C}"/>
              </a:ext>
            </a:extLst>
          </p:cNvPr>
          <p:cNvSpPr txBox="1"/>
          <p:nvPr/>
        </p:nvSpPr>
        <p:spPr>
          <a:xfrm>
            <a:off x="-144" y="5938748"/>
            <a:ext cx="75608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cs-CZ" sz="1100" b="0" i="0" dirty="0">
                <a:solidFill>
                  <a:srgbClr val="000000"/>
                </a:solidFill>
                <a:effectLst/>
                <a:latin typeface="-apple-system"/>
              </a:rPr>
              <a:t>Ministerstvo zemědělství (</a:t>
            </a:r>
            <a:r>
              <a:rPr lang="cs-CZ" sz="1100" b="0" i="0" dirty="0" err="1">
                <a:solidFill>
                  <a:srgbClr val="000000"/>
                </a:solidFill>
                <a:effectLst/>
                <a:latin typeface="-apple-system"/>
              </a:rPr>
              <a:t>MZe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-apple-system"/>
              </a:rPr>
              <a:t>) a Policie ČR se dohodli na úpravě sazebníku za upytlačenou zvěř a ryby.</a:t>
            </a:r>
          </a:p>
          <a:p>
            <a:pPr algn="ctr" fontAlgn="ctr"/>
            <a:r>
              <a:rPr lang="cs-CZ" sz="1100" b="0" i="0" dirty="0">
                <a:solidFill>
                  <a:srgbClr val="000000"/>
                </a:solidFill>
                <a:effectLst/>
                <a:latin typeface="-apple-system"/>
              </a:rPr>
              <a:t>Nové taxy za nelegálně ulovenou zvěř a ryby začnou platit od  5. října 2021.</a:t>
            </a:r>
          </a:p>
          <a:p>
            <a:pPr algn="ctr" fontAlgn="ctr"/>
            <a:r>
              <a:rPr lang="cs-CZ" sz="1100" b="0" i="0" dirty="0">
                <a:solidFill>
                  <a:srgbClr val="212529"/>
                </a:solidFill>
                <a:effectLst/>
                <a:latin typeface="-apple-system"/>
              </a:rPr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199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10987C3-D95C-4924-8CC5-7CBDC0E7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D01404B-B56E-47E9-8308-F720811AB976}"/>
              </a:ext>
            </a:extLst>
          </p:cNvPr>
          <p:cNvSpPr txBox="1"/>
          <p:nvPr/>
        </p:nvSpPr>
        <p:spPr>
          <a:xfrm>
            <a:off x="119336" y="4797152"/>
            <a:ext cx="11953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Podle tři roky staré informace  se na území České republiky nachází 24 vlčích teritorií. </a:t>
            </a:r>
          </a:p>
          <a:p>
            <a:pPr algn="ctr"/>
            <a:r>
              <a:rPr lang="cs-CZ" dirty="0">
                <a:solidFill>
                  <a:srgbClr val="222222"/>
                </a:solidFill>
                <a:latin typeface="open sans" panose="020B0606030504020204" pitchFamily="34" charset="0"/>
              </a:rPr>
              <a:t>V</a:t>
            </a:r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e 18 případech šlo o smečky, které mají čtyři až šest jedinců.</a:t>
            </a:r>
          </a:p>
          <a:p>
            <a:pPr algn="ctr"/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pPr algn="ctr"/>
            <a:endParaRPr lang="cs-CZ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endParaRPr lang="cs-CZ" b="1" dirty="0">
              <a:solidFill>
                <a:srgbClr val="222222"/>
              </a:solidFill>
              <a:latin typeface="open sans" panose="020B0606030504020204" pitchFamily="34" charset="0"/>
            </a:endParaRPr>
          </a:p>
          <a:p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722A601-ABB9-4009-A04A-ED5AE1398F04}"/>
              </a:ext>
            </a:extLst>
          </p:cNvPr>
          <p:cNvSpPr txBox="1"/>
          <p:nvPr/>
        </p:nvSpPr>
        <p:spPr>
          <a:xfrm>
            <a:off x="7536160" y="836712"/>
            <a:ext cx="41764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150 až 250 vlků</a:t>
            </a:r>
          </a:p>
          <a:p>
            <a:r>
              <a:rPr lang="cs-CZ" sz="3600" dirty="0"/>
              <a:t> </a:t>
            </a:r>
          </a:p>
          <a:p>
            <a:pPr algn="ctr"/>
            <a:r>
              <a:rPr lang="cs-CZ" sz="3600" dirty="0"/>
              <a:t>za tři roky minimálně čtyřnásobný nárůst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24B882-2C40-428A-81F9-47C591242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0" y="130064"/>
            <a:ext cx="6509637" cy="460202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DABA1D8-A3E8-4B38-805E-0B4DE387BE07}"/>
              </a:ext>
            </a:extLst>
          </p:cNvPr>
          <p:cNvSpPr txBox="1"/>
          <p:nvPr/>
        </p:nvSpPr>
        <p:spPr>
          <a:xfrm>
            <a:off x="983432" y="6453336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cs-CZ" sz="600" b="0" i="0" dirty="0">
                <a:solidFill>
                  <a:srgbClr val="0061B4"/>
                </a:solidFill>
                <a:effectLst/>
                <a:latin typeface="arial" panose="020B0604020202020204" pitchFamily="34" charset="0"/>
                <a:hlinkClick r:id="rId3"/>
              </a:rPr>
              <a:t>https://www.selmy.cz/images/press_gallery/full/vlci_vyskyt_2020_2021%20(1).png</a:t>
            </a:r>
            <a:endParaRPr lang="cs-CZ" sz="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299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42DDA7D-10C1-114A-C3B9-5401EB35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8DD05DF-FA2E-B7ED-B6E3-A02CA295D247}"/>
              </a:ext>
            </a:extLst>
          </p:cNvPr>
          <p:cNvSpPr txBox="1"/>
          <p:nvPr/>
        </p:nvSpPr>
        <p:spPr>
          <a:xfrm>
            <a:off x="-985" y="112225"/>
            <a:ext cx="12025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2B3953"/>
                </a:solidFill>
                <a:effectLst/>
                <a:latin typeface="Martel"/>
              </a:rPr>
              <a:t> Zákon č. </a:t>
            </a:r>
            <a:r>
              <a:rPr lang="cs-CZ" b="0" i="0" dirty="0">
                <a:solidFill>
                  <a:srgbClr val="2B3953"/>
                </a:solidFill>
                <a:effectLst/>
                <a:latin typeface="Martel"/>
                <a:hlinkClick r:id="rId3"/>
              </a:rPr>
              <a:t>449/2001</a:t>
            </a:r>
            <a:r>
              <a:rPr lang="cs-CZ" b="0" i="0" dirty="0">
                <a:solidFill>
                  <a:srgbClr val="2B3953"/>
                </a:solidFill>
                <a:effectLst/>
                <a:latin typeface="Martel"/>
              </a:rPr>
              <a:t> Sb., zákon o myslivosti, </a:t>
            </a:r>
            <a:r>
              <a:rPr lang="cs-CZ" dirty="0" err="1">
                <a:solidFill>
                  <a:srgbClr val="2B3953"/>
                </a:solidFill>
                <a:latin typeface="Martel"/>
              </a:rPr>
              <a:t>u</a:t>
            </a:r>
            <a:r>
              <a:rPr lang="cs-CZ" b="0" i="0" dirty="0" err="1">
                <a:solidFill>
                  <a:srgbClr val="2B3953"/>
                </a:solidFill>
                <a:effectLst/>
                <a:latin typeface="Martel"/>
              </a:rPr>
              <a:t>st</a:t>
            </a:r>
            <a:r>
              <a:rPr lang="cs-CZ" b="0" i="0" dirty="0">
                <a:solidFill>
                  <a:srgbClr val="2B3953"/>
                </a:solidFill>
                <a:effectLst/>
                <a:latin typeface="Martel"/>
              </a:rPr>
              <a:t>. </a:t>
            </a:r>
            <a:r>
              <a:rPr lang="cs-CZ" b="0" i="0" dirty="0">
                <a:solidFill>
                  <a:srgbClr val="2B3953"/>
                </a:solidFill>
                <a:effectLst/>
                <a:latin typeface="Martel"/>
                <a:hlinkClick r:id="rId4"/>
              </a:rPr>
              <a:t>§ 14 odst. 1 písm. e)</a:t>
            </a:r>
            <a:r>
              <a:rPr lang="cs-CZ" b="0" i="0" dirty="0">
                <a:solidFill>
                  <a:srgbClr val="2B3953"/>
                </a:solidFill>
                <a:effectLst/>
                <a:latin typeface="Martel"/>
              </a:rPr>
              <a:t> stanoví, že </a:t>
            </a:r>
            <a:r>
              <a:rPr lang="cs-CZ" b="0" i="0" dirty="0">
                <a:solidFill>
                  <a:srgbClr val="FF0000"/>
                </a:solidFill>
                <a:effectLst/>
                <a:latin typeface="Martel"/>
              </a:rPr>
              <a:t>myslivecká stráž je oprávněna usmrcovat v honitbě toulavé psy, kteří mimo vliv svého vedoucího ve vzdálenosti větší než 200 m od nejbližší nemovitosti sloužící k bydlení pronásledují zvěř</a:t>
            </a:r>
            <a:r>
              <a:rPr lang="cs-CZ" b="0" i="0" dirty="0">
                <a:solidFill>
                  <a:srgbClr val="2B3953"/>
                </a:solidFill>
                <a:effectLst/>
                <a:latin typeface="Martel"/>
              </a:rPr>
              <a:t>; pokud je tato nemovitost umístěna na oploceném pozemku, počítá se vzdálenost od jeho oplocení. Toto oprávnění se nevztahuje na psy ovčáckých a loveckých plemen, na psy slepecké, zdravotnické, záchranářské a služební.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B4C5D1-4450-C415-A964-46BD56E38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2491370"/>
            <a:ext cx="6702827" cy="33977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106889-55B7-4F57-C46F-5A02BD504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492896"/>
            <a:ext cx="2880420" cy="33977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6DDA849-4688-8153-7F3E-9DC96E316407}"/>
              </a:ext>
            </a:extLst>
          </p:cNvPr>
          <p:cNvSpPr txBox="1"/>
          <p:nvPr/>
        </p:nvSpPr>
        <p:spPr>
          <a:xfrm>
            <a:off x="479376" y="6021288"/>
            <a:ext cx="1152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        vlk je vítaný pomocník                                   pejsek porušuje zákon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8D39672-0139-7D51-6690-E144D49BF2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6021288"/>
            <a:ext cx="1008112" cy="75315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BFA519A-4D80-42E3-3334-5079B5D7BA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1652411"/>
            <a:ext cx="1992613" cy="199261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B5CB1CC-88E6-323E-D24D-EE98A5737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446341"/>
            <a:ext cx="1874440" cy="124962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2AFEB07-B063-B8AD-0FE7-3D36BA1522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5940731"/>
            <a:ext cx="834206" cy="831237"/>
          </a:xfrm>
          <a:prstGeom prst="rect">
            <a:avLst/>
          </a:prstGeom>
        </p:spPr>
      </p:pic>
      <p:sp>
        <p:nvSpPr>
          <p:cNvPr id="17" name="Znak násobení 16">
            <a:extLst>
              <a:ext uri="{FF2B5EF4-FFF2-40B4-BE49-F238E27FC236}">
                <a16:creationId xmlns:a16="http://schemas.microsoft.com/office/drawing/2014/main" id="{DF4D713B-2F6B-38A6-391B-09FBE3B790D5}"/>
              </a:ext>
            </a:extLst>
          </p:cNvPr>
          <p:cNvSpPr/>
          <p:nvPr/>
        </p:nvSpPr>
        <p:spPr>
          <a:xfrm>
            <a:off x="7333323" y="3609853"/>
            <a:ext cx="914400" cy="91440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F05DAAC-E600-7057-E2C4-FFADCDB7F0B6}"/>
              </a:ext>
            </a:extLst>
          </p:cNvPr>
          <p:cNvSpPr txBox="1"/>
          <p:nvPr/>
        </p:nvSpPr>
        <p:spPr>
          <a:xfrm>
            <a:off x="3927243" y="1522883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rgbClr val="0070C0"/>
                </a:solidFill>
              </a:rPr>
              <a:t>1.PARADOX</a:t>
            </a:r>
          </a:p>
        </p:txBody>
      </p:sp>
    </p:spTree>
    <p:extLst>
      <p:ext uri="{BB962C8B-B14F-4D97-AF65-F5344CB8AC3E}">
        <p14:creationId xmlns:p14="http://schemas.microsoft.com/office/powerpoint/2010/main" val="2328466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33E8DFE-9A72-5559-4211-2FEB85B9C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76B6AC-12EF-011D-10FD-D85103A4D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27" y="136525"/>
            <a:ext cx="6988146" cy="21109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1F30143-E44F-5254-9089-CB6DC5EF4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" y="2210279"/>
            <a:ext cx="3839851" cy="22219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E7D743-3EC9-08EE-D9F7-3A75FF24B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278" y="2115336"/>
            <a:ext cx="4003923" cy="23169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A0A36CD-CBC8-4430-E802-6EF8F6DE87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79" y="2636912"/>
            <a:ext cx="4003923" cy="225220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46D04C3-75BB-FA5E-2164-7405C7902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20" y="4960456"/>
            <a:ext cx="7140559" cy="18975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17CB6F-74C9-4E49-D2EB-C99E229A57DF}"/>
              </a:ext>
            </a:extLst>
          </p:cNvPr>
          <p:cNvSpPr txBox="1"/>
          <p:nvPr/>
        </p:nvSpPr>
        <p:spPr>
          <a:xfrm>
            <a:off x="-1726104" y="545655"/>
            <a:ext cx="6093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2.PARADOX</a:t>
            </a:r>
          </a:p>
        </p:txBody>
      </p:sp>
    </p:spTree>
    <p:extLst>
      <p:ext uri="{BB962C8B-B14F-4D97-AF65-F5344CB8AC3E}">
        <p14:creationId xmlns:p14="http://schemas.microsoft.com/office/powerpoint/2010/main" val="288938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51A37DF-7ACC-B170-D991-E3EFED6A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F191AE-60AB-E2D6-3C05-291C02C75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55" y="1825005"/>
            <a:ext cx="6328489" cy="32079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AF63D1-95E7-28A1-ADF2-DC14FA0D6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3240748" cy="22768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2EE7B1-4558-4740-38A6-C8971F0D5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22" y="4766878"/>
            <a:ext cx="3517488" cy="209112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9361446-E3FA-7575-34F8-90B28EB4C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" y="4836126"/>
            <a:ext cx="4514850" cy="19526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A2BE5FD-E42F-F10E-306F-C75B7DF8A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85" y="69249"/>
            <a:ext cx="3400425" cy="20955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CE12295-91AB-6170-A5B8-99A92350F659}"/>
              </a:ext>
            </a:extLst>
          </p:cNvPr>
          <p:cNvSpPr txBox="1"/>
          <p:nvPr/>
        </p:nvSpPr>
        <p:spPr>
          <a:xfrm>
            <a:off x="5015880" y="54317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To je v pořádku</a:t>
            </a:r>
          </a:p>
        </p:txBody>
      </p:sp>
    </p:spTree>
    <p:extLst>
      <p:ext uri="{BB962C8B-B14F-4D97-AF65-F5344CB8AC3E}">
        <p14:creationId xmlns:p14="http://schemas.microsoft.com/office/powerpoint/2010/main" val="1217733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B75C757-EFDD-ADE4-B108-151C3172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CFFDED-956C-9244-78ED-9BC055220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6077A19-96F5-A358-2160-4E155FE9D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304639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5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51C7B07-F979-C7E1-BBB2-42EDACDB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19F957-6B3F-E1E8-050D-56A6A5D7A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25042"/>
            <a:ext cx="6929853" cy="50925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2FCA9FB-E334-1A65-5BCC-8CD854BAF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60647"/>
            <a:ext cx="3672408" cy="338056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240E74-C660-0EAE-B1BE-4EE5D76E3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773048"/>
            <a:ext cx="3528392" cy="30137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1158201-462D-BEA0-567E-15BC91E2E90D}"/>
              </a:ext>
            </a:extLst>
          </p:cNvPr>
          <p:cNvSpPr txBox="1"/>
          <p:nvPr/>
        </p:nvSpPr>
        <p:spPr>
          <a:xfrm>
            <a:off x="163883" y="5524864"/>
            <a:ext cx="74168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b="0" i="0" dirty="0">
                <a:solidFill>
                  <a:srgbClr val="000528"/>
                </a:solidFill>
                <a:effectLst/>
                <a:latin typeface="Source Sans Pro" panose="020B0503030403020204" pitchFamily="34" charset="0"/>
              </a:rPr>
              <a:t>Podle Agentury ochrany přírody a krajiny (AOPK), která trestní oznámení podala, z pitevního protokolu vyplývá, že zvíře se zachytilo levou nohou do pytláckého oka a nedařilo se mu vyprostit. To vedlo k dehydrataci a hladovění. Podle ochranářů poraněná vlčice musela několik týdnů velmi trpět.</a:t>
            </a:r>
          </a:p>
          <a:p>
            <a:pPr algn="l"/>
            <a:r>
              <a:rPr lang="cs-CZ" sz="1000" b="0" i="0" dirty="0">
                <a:solidFill>
                  <a:srgbClr val="000528"/>
                </a:solidFill>
                <a:effectLst/>
                <a:latin typeface="Source Sans Pro" panose="020B0503030403020204" pitchFamily="34" charset="0"/>
              </a:rPr>
              <a:t>„Zhubla téměř o čtvrtinu původní váhy, v žaludku měla kus své vlastní tlapy a jehličí, v děloze šest vlčat. Používání pytláckého oka, smyčky nebo podobně zkonstruovaného zařízení je zakázaným způsobem lovu či odchytu zvířete podle zákona na ochranu zvířat proti týrání. Jejich použití nedovoluje ani zákon o myslivosti,“ uvedl v červnu ředitel AOPK ČR František Pelc.</a:t>
            </a:r>
          </a:p>
          <a:p>
            <a:pPr algn="l"/>
            <a:endParaRPr lang="cs-CZ" sz="1000" b="0" i="0" dirty="0">
              <a:solidFill>
                <a:srgbClr val="000528"/>
              </a:solidFill>
              <a:effectLst/>
              <a:latin typeface="Source Sans Pro" panose="020B0503030403020204" pitchFamily="34" charset="0"/>
            </a:endParaRPr>
          </a:p>
          <a:p>
            <a:r>
              <a:rPr lang="cs-CZ" sz="600" dirty="0"/>
              <a:t>https://ct24.ceskatelevize.cz/clanek/regiony/umirala-nekolik-tydnu-policie-odlozila-pripad-upytlacene-vlcice-lidske-zavineni-se-nepodarilo-prokaz-667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AF2E3E-1EA8-0012-9113-263B0D506769}"/>
              </a:ext>
            </a:extLst>
          </p:cNvPr>
          <p:cNvSpPr txBox="1"/>
          <p:nvPr/>
        </p:nvSpPr>
        <p:spPr>
          <a:xfrm>
            <a:off x="163883" y="89025"/>
            <a:ext cx="805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Podněcování nenávisti proti chovatelům a myslivcům za strany státní instituce</a:t>
            </a:r>
          </a:p>
        </p:txBody>
      </p:sp>
    </p:spTree>
    <p:extLst>
      <p:ext uri="{BB962C8B-B14F-4D97-AF65-F5344CB8AC3E}">
        <p14:creationId xmlns:p14="http://schemas.microsoft.com/office/powerpoint/2010/main" val="3572479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2F165FA-5119-F573-D9FD-26A899AB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EC721C-7B68-67AD-04B8-057C71E1B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10188"/>
            <a:ext cx="8208912" cy="62287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F09439-A870-44E4-4F2A-5B35F41BC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52" y="332656"/>
            <a:ext cx="3614048" cy="270892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2ACD28F-4766-C630-F5FA-D265CA8F7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78" y="3185178"/>
            <a:ext cx="3579927" cy="26743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E51A323-A7D8-7264-5F10-DDB2A4EC45AC}"/>
              </a:ext>
            </a:extLst>
          </p:cNvPr>
          <p:cNvSpPr txBox="1"/>
          <p:nvPr/>
        </p:nvSpPr>
        <p:spPr>
          <a:xfrm>
            <a:off x="8983216" y="5859498"/>
            <a:ext cx="25922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hlinkClick r:id="rId5"/>
              </a:rPr>
              <a:t>https://www.envian.sk/wp-content/uploads/2023/09/03-Psenak.pdf</a:t>
            </a:r>
            <a:endParaRPr lang="cs-CZ" sz="600" dirty="0"/>
          </a:p>
          <a:p>
            <a:r>
              <a:rPr lang="cs-CZ" sz="800" b="0" i="0" dirty="0">
                <a:solidFill>
                  <a:srgbClr val="777777"/>
                </a:solidFill>
                <a:effectLst/>
                <a:latin typeface="Inter"/>
              </a:rPr>
              <a:t>Ing. Tibor </a:t>
            </a:r>
            <a:r>
              <a:rPr lang="cs-CZ" sz="800" b="0" i="0" dirty="0" err="1">
                <a:solidFill>
                  <a:srgbClr val="777777"/>
                </a:solidFill>
                <a:effectLst/>
                <a:latin typeface="Inter"/>
              </a:rPr>
              <a:t>Pšenák</a:t>
            </a:r>
            <a:r>
              <a:rPr lang="cs-CZ" sz="800" b="0" i="0" dirty="0">
                <a:solidFill>
                  <a:srgbClr val="777777"/>
                </a:solidFill>
                <a:effectLst/>
                <a:latin typeface="Inter"/>
              </a:rPr>
              <a:t>, </a:t>
            </a:r>
            <a:r>
              <a:rPr lang="cs-CZ" sz="800" b="0" i="0" dirty="0" err="1">
                <a:solidFill>
                  <a:srgbClr val="777777"/>
                </a:solidFill>
                <a:effectLst/>
                <a:latin typeface="Inter"/>
              </a:rPr>
              <a:t>Štátna</a:t>
            </a:r>
            <a:r>
              <a:rPr lang="cs-CZ" sz="800" b="0" i="0" dirty="0">
                <a:solidFill>
                  <a:srgbClr val="777777"/>
                </a:solidFill>
                <a:effectLst/>
                <a:latin typeface="Inter"/>
              </a:rPr>
              <a:t> ochrana </a:t>
            </a:r>
            <a:r>
              <a:rPr lang="cs-CZ" sz="800" b="0" i="0" dirty="0" err="1">
                <a:solidFill>
                  <a:srgbClr val="777777"/>
                </a:solidFill>
                <a:effectLst/>
                <a:latin typeface="Inter"/>
              </a:rPr>
              <a:t>prírody</a:t>
            </a:r>
            <a:r>
              <a:rPr lang="cs-CZ" sz="800" b="0" i="0" dirty="0">
                <a:solidFill>
                  <a:srgbClr val="777777"/>
                </a:solidFill>
                <a:effectLst/>
                <a:latin typeface="Inter"/>
              </a:rPr>
              <a:t> </a:t>
            </a:r>
            <a:r>
              <a:rPr lang="cs-CZ" sz="800" b="0" i="0" dirty="0" err="1">
                <a:solidFill>
                  <a:srgbClr val="777777"/>
                </a:solidFill>
                <a:effectLst/>
                <a:latin typeface="Inter"/>
              </a:rPr>
              <a:t>Slovenskej</a:t>
            </a:r>
            <a:r>
              <a:rPr lang="cs-CZ" sz="800" b="0" i="0" dirty="0">
                <a:solidFill>
                  <a:srgbClr val="777777"/>
                </a:solidFill>
                <a:effectLst/>
                <a:latin typeface="Inter"/>
              </a:rPr>
              <a:t> republiky – Správa CHKO Horná Orava</a:t>
            </a:r>
            <a:endParaRPr lang="cs-CZ" sz="600" b="0" i="0" dirty="0">
              <a:solidFill>
                <a:srgbClr val="777777"/>
              </a:solidFill>
              <a:effectLst/>
              <a:latin typeface="Inter"/>
            </a:endParaRPr>
          </a:p>
          <a:p>
            <a:r>
              <a:rPr lang="cs-CZ" sz="600" dirty="0">
                <a:hlinkClick r:id="rId6"/>
              </a:rPr>
              <a:t>https://www.envian.sk/2023/09/10/seminar-navrat-vlka-do-ceske-republiky-hrozba-nebo-prilezitost/</a:t>
            </a:r>
            <a:endParaRPr lang="cs-CZ" sz="600" dirty="0"/>
          </a:p>
          <a:p>
            <a:r>
              <a:rPr lang="cs-CZ" sz="800" b="1" i="0" dirty="0">
                <a:effectLst/>
                <a:latin typeface="var(--wd-entities-title-font)"/>
              </a:rPr>
              <a:t>Seminář: Návrat vlka do České republiky – hrozba nebo příležitost?</a:t>
            </a:r>
          </a:p>
          <a:p>
            <a:endParaRPr lang="cs-CZ" sz="600" dirty="0">
              <a:solidFill>
                <a:srgbClr val="777777"/>
              </a:solidFill>
              <a:latin typeface="Inter"/>
            </a:endParaRPr>
          </a:p>
          <a:p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1608829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322E16E-5CD5-45B4-AECF-8AC52D3DB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" b="14094"/>
          <a:stretch/>
        </p:blipFill>
        <p:spPr>
          <a:xfrm>
            <a:off x="9695582" y="-10324"/>
            <a:ext cx="2337495" cy="167742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53A289-6D60-4479-B484-7A2E3DADE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0"/>
            <a:ext cx="10972800" cy="1143000"/>
          </a:xfrm>
        </p:spPr>
        <p:txBody>
          <a:bodyPr/>
          <a:lstStyle/>
          <a:p>
            <a:pPr algn="ctr"/>
            <a:r>
              <a:rPr lang="cs-CZ" b="1" dirty="0"/>
              <a:t>                        Situace v Německu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F36221-0E00-4CE0-A757-54C669F4F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187" y="1590514"/>
            <a:ext cx="7428274" cy="4755784"/>
          </a:xfrm>
        </p:spPr>
        <p:txBody>
          <a:bodyPr>
            <a:normAutofit/>
          </a:bodyPr>
          <a:lstStyle/>
          <a:p>
            <a:r>
              <a:rPr lang="cs-CZ" sz="2400" dirty="0"/>
              <a:t>Dramatický nárůst škod v posledních letech i přes přijatá ochranná opatření a dlouholetou zkušenost s vlky</a:t>
            </a:r>
          </a:p>
          <a:p>
            <a:r>
              <a:rPr lang="cs-CZ" sz="2400" dirty="0">
                <a:solidFill>
                  <a:srgbClr val="FF0000"/>
                </a:solidFill>
              </a:rPr>
              <a:t>V Německu bylo zabito v průměru 3,8 domácích zvířat na každý vlčí útok.</a:t>
            </a:r>
          </a:p>
          <a:p>
            <a:r>
              <a:rPr lang="cs-CZ" sz="2400" dirty="0">
                <a:solidFill>
                  <a:srgbClr val="FF0000"/>
                </a:solidFill>
              </a:rPr>
              <a:t>Podle DBBW bylo za sledovaný rok 2022/23 v Německu detekováno 184 smeček, 47 párů vlků a 22 jednotlivých teritoriálních zvířat (celkem 253 obsazených území). </a:t>
            </a:r>
          </a:p>
          <a:p>
            <a:r>
              <a:rPr lang="cs-CZ" sz="1800" dirty="0">
                <a:solidFill>
                  <a:srgbClr val="FF0000"/>
                </a:solidFill>
              </a:rPr>
              <a:t>Pro srovnání: v roce 2018/19 to bylo 105 smeček, 40 párů a 12 jednotlivých zvířat (157 území).</a:t>
            </a:r>
          </a:p>
          <a:p>
            <a:endParaRPr lang="cs-CZ" sz="1800" dirty="0">
              <a:solidFill>
                <a:srgbClr val="FF0000"/>
              </a:solidFill>
            </a:endParaRPr>
          </a:p>
          <a:p>
            <a:r>
              <a:rPr lang="cs-CZ" sz="2400" dirty="0"/>
              <a:t>Útoky jsou jednak čím dál častější a hlavně čím dál ničivější</a:t>
            </a: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FAC94EE3-7DBF-44D0-B378-F2E068E0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BBFA6256-0FA0-4A6D-8B9C-D374BC2C154B}"/>
              </a:ext>
            </a:extLst>
          </p:cNvPr>
          <p:cNvSpPr txBox="1">
            <a:spLocks/>
          </p:cNvSpPr>
          <p:nvPr/>
        </p:nvSpPr>
        <p:spPr>
          <a:xfrm>
            <a:off x="2362200" y="2674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E9B0F98-AD1B-4233-9373-4B9A1769B5C6}"/>
              </a:ext>
            </a:extLst>
          </p:cNvPr>
          <p:cNvSpPr/>
          <p:nvPr/>
        </p:nvSpPr>
        <p:spPr>
          <a:xfrm>
            <a:off x="4943872" y="6278559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700" dirty="0"/>
              <a:t> Zdroj obrázku: </a:t>
            </a:r>
            <a:r>
              <a:rPr lang="cs-CZ" sz="700" dirty="0">
                <a:hlinkClick r:id="rId4"/>
              </a:rPr>
              <a:t>https://i.ytimg.com/vi/DSGPMAqUjaE/hqdefault.jpg</a:t>
            </a:r>
            <a:endParaRPr lang="cs-CZ" sz="700" dirty="0"/>
          </a:p>
          <a:p>
            <a:r>
              <a:rPr lang="cs-CZ" sz="700" dirty="0">
                <a:hlinkClick r:id="rId5"/>
              </a:rPr>
              <a:t>https://www.dbb-wolf.de/wolf-occurrence/confirmed-territories/summary</a:t>
            </a:r>
            <a:endParaRPr lang="cs-CZ" sz="700" dirty="0"/>
          </a:p>
          <a:p>
            <a:endParaRPr lang="cs-CZ" sz="700" dirty="0"/>
          </a:p>
        </p:txBody>
      </p:sp>
      <p:pic>
        <p:nvPicPr>
          <p:cNvPr id="15" name="Obrázek 14" descr="wil.png">
            <a:extLst>
              <a:ext uri="{FF2B5EF4-FFF2-40B4-BE49-F238E27FC236}">
                <a16:creationId xmlns:a16="http://schemas.microsoft.com/office/drawing/2014/main" id="{69838E4A-3D55-4E54-89CF-B70D4251400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299" y="101436"/>
            <a:ext cx="4259153" cy="65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75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4318686-506D-C29B-8239-E20F4BC5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78BC7B-336A-1411-EFC5-FD3A16906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" y="332656"/>
            <a:ext cx="9327688" cy="53954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024AFC8-4789-6C43-F1EF-F40F09F10AC2}"/>
              </a:ext>
            </a:extLst>
          </p:cNvPr>
          <p:cNvSpPr txBox="1"/>
          <p:nvPr/>
        </p:nvSpPr>
        <p:spPr>
          <a:xfrm>
            <a:off x="9264352" y="548680"/>
            <a:ext cx="26642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V roce 2022 dalo Německo na preventivní opatření  v přepočtu 460 milionů korun.</a:t>
            </a:r>
          </a:p>
          <a:p>
            <a:pPr algn="ctr"/>
            <a:endParaRPr lang="cs-CZ" sz="24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Přesto zaznamenalo rekordní škody – 4366 kompenzovaných domácích zvířat.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7BC185-5B65-C3CA-35A3-CF58A4D9B95A}"/>
              </a:ext>
            </a:extLst>
          </p:cNvPr>
          <p:cNvSpPr txBox="1"/>
          <p:nvPr/>
        </p:nvSpPr>
        <p:spPr>
          <a:xfrm>
            <a:off x="1631504" y="6356350"/>
            <a:ext cx="53285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https://www.dbb-wolf.de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C4C3B94-D6F3-A199-A22F-6F3A7AEFDF8E}"/>
              </a:ext>
            </a:extLst>
          </p:cNvPr>
          <p:cNvSpPr txBox="1"/>
          <p:nvPr/>
        </p:nvSpPr>
        <p:spPr>
          <a:xfrm>
            <a:off x="3216119" y="5671435"/>
            <a:ext cx="90730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Navzdory stále se zlepšující ochraně stád se predace vlky a ztráty na pasených zvířatech v Německu zvyšují.</a:t>
            </a:r>
          </a:p>
          <a:p>
            <a:pPr algn="ctr"/>
            <a:r>
              <a:rPr lang="cs-C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Pouhá pasivní ochrana stáda nestačí!</a:t>
            </a:r>
            <a:endParaRPr lang="cs-CZ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093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E40BB8-4C72-C27E-895C-BAA74C91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C3CC54-3500-1AE5-F1EB-F528F49CD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36712"/>
            <a:ext cx="3406435" cy="30330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0A2FB7E-A571-9117-927A-A13C80D0E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71" y="794798"/>
            <a:ext cx="3269263" cy="31168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658F409-D64B-7533-43FA-F6CBC49E8F5E}"/>
              </a:ext>
            </a:extLst>
          </p:cNvPr>
          <p:cNvSpPr txBox="1"/>
          <p:nvPr/>
        </p:nvSpPr>
        <p:spPr>
          <a:xfrm>
            <a:off x="731404" y="190381"/>
            <a:ext cx="10729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Rozdělení škod způsobených vlky mezi                                       Rozložení útoků vlků v roce 2022 na různé druhy různé druhy hospodářských zvířat v roce 2022                                                    hospodářských zvířat</a:t>
            </a:r>
          </a:p>
          <a:p>
            <a:r>
              <a:rPr lang="cs-CZ" dirty="0"/>
              <a:t>							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1B85E1-2C26-27C7-8690-C12C8ED2A8BD}"/>
              </a:ext>
            </a:extLst>
          </p:cNvPr>
          <p:cNvSpPr txBox="1"/>
          <p:nvPr/>
        </p:nvSpPr>
        <p:spPr>
          <a:xfrm>
            <a:off x="5303912" y="2434320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Ovce, kozy</a:t>
            </a:r>
          </a:p>
          <a:p>
            <a:r>
              <a:rPr lang="cs-CZ" dirty="0"/>
              <a:t>       Skot</a:t>
            </a:r>
          </a:p>
          <a:p>
            <a:r>
              <a:rPr lang="cs-CZ" dirty="0"/>
              <a:t>Chovaná zvěř</a:t>
            </a:r>
          </a:p>
          <a:p>
            <a:r>
              <a:rPr lang="cs-CZ" dirty="0"/>
              <a:t>     Ostatní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AD56C18-CCCE-701C-61B6-CB545EF6D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018813"/>
            <a:ext cx="3789482" cy="255004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527F613-6544-DB6E-1D4E-513563AC4E54}"/>
              </a:ext>
            </a:extLst>
          </p:cNvPr>
          <p:cNvSpPr txBox="1"/>
          <p:nvPr/>
        </p:nvSpPr>
        <p:spPr>
          <a:xfrm>
            <a:off x="1210087" y="497066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Podíl skotu napadeného vlky v roce 2022 podle věku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DFFD45A-4DE7-3F2F-B3C9-2B78A0A2078A}"/>
              </a:ext>
            </a:extLst>
          </p:cNvPr>
          <p:cNvSpPr txBox="1"/>
          <p:nvPr/>
        </p:nvSpPr>
        <p:spPr>
          <a:xfrm>
            <a:off x="8184232" y="3810733"/>
            <a:ext cx="39193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FF0000"/>
                </a:solidFill>
              </a:rPr>
              <a:t>Vlci napadají stále častěji skot.</a:t>
            </a:r>
          </a:p>
          <a:p>
            <a:pPr algn="ctr"/>
            <a:endParaRPr lang="cs-CZ" sz="2200" b="1" dirty="0">
              <a:solidFill>
                <a:srgbClr val="FF0000"/>
              </a:solidFill>
            </a:endParaRPr>
          </a:p>
          <a:p>
            <a:pPr algn="ctr"/>
            <a:r>
              <a:rPr lang="cs-CZ" sz="2200" b="1" dirty="0">
                <a:solidFill>
                  <a:srgbClr val="FF0000"/>
                </a:solidFill>
              </a:rPr>
              <a:t>Není pravda, že vlci si u skotu troufnou jen na narozená telata. </a:t>
            </a:r>
          </a:p>
          <a:p>
            <a:pPr algn="ctr"/>
            <a:r>
              <a:rPr lang="cs-CZ" sz="2200" b="1" dirty="0">
                <a:solidFill>
                  <a:srgbClr val="FF0000"/>
                </a:solidFill>
              </a:rPr>
              <a:t>34 % obětí je nad 6 měsíců stáří.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EE2CBA2-0998-957F-48EF-0DED152119D6}"/>
              </a:ext>
            </a:extLst>
          </p:cNvPr>
          <p:cNvSpPr txBox="1"/>
          <p:nvPr/>
        </p:nvSpPr>
        <p:spPr>
          <a:xfrm>
            <a:off x="191344" y="6453336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0070C0"/>
                </a:solidFill>
              </a:rPr>
              <a:t>DBBW – Federální dokumentační a poradenské centrum pro vlky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0928D5-B54F-CD5F-0C75-B2B948EC316F}"/>
              </a:ext>
            </a:extLst>
          </p:cNvPr>
          <p:cNvSpPr txBox="1"/>
          <p:nvPr/>
        </p:nvSpPr>
        <p:spPr>
          <a:xfrm>
            <a:off x="6976526" y="6102897"/>
            <a:ext cx="521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AOPK ČR - u skotu pouze ochrana matek s telaty, nelze jít cestou zabezpečení celých pastvin </a:t>
            </a:r>
            <a:endParaRPr lang="cs-CZ" sz="1600" i="1" dirty="0"/>
          </a:p>
        </p:txBody>
      </p:sp>
      <p:pic>
        <p:nvPicPr>
          <p:cNvPr id="5" name="Zástupný symbol pro obsah 9" descr="IMG_0769.JPG">
            <a:extLst>
              <a:ext uri="{FF2B5EF4-FFF2-40B4-BE49-F238E27FC236}">
                <a16:creationId xmlns:a16="http://schemas.microsoft.com/office/drawing/2014/main" id="{658FD24E-35B3-3E2B-1265-D9655CBCA7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5060" r="-3" b="13779"/>
          <a:stretch/>
        </p:blipFill>
        <p:spPr>
          <a:xfrm rot="10800000">
            <a:off x="4666169" y="958859"/>
            <a:ext cx="2859662" cy="14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49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4F4A3CA-9910-805B-3A88-AFEC3214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0A8DE3-EC5C-B0E1-3222-37EA02BD4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8" y="79204"/>
            <a:ext cx="5879154" cy="66546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0E5812D-59BF-FE5A-FB42-17870CF9C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19" y="136525"/>
            <a:ext cx="6031281" cy="651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03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ED08A84-8ED6-444B-98EF-E2B009D1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53B562-CDC1-4599-BDB4-C38C992C6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" y="917454"/>
            <a:ext cx="3702688" cy="529297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4D65DE1-8A82-4571-9459-713D681DF6F0}"/>
              </a:ext>
            </a:extLst>
          </p:cNvPr>
          <p:cNvSpPr txBox="1"/>
          <p:nvPr/>
        </p:nvSpPr>
        <p:spPr>
          <a:xfrm>
            <a:off x="839416" y="629684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2017 – 2018                                                         2022 - 2023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128448" y="623731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https://www.czso.cz/csu/czso/zakladni-udaje-o-honitbach-stavu-a-lovu-zvere-od-1-4-2018-do-31-3-2019</a:t>
            </a:r>
            <a:endParaRPr lang="cs-CZ" sz="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105860" y="136525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Základní údaje o honitbách, stavu a lovu zvěře</a:t>
            </a:r>
          </a:p>
          <a:p>
            <a:pPr algn="ctr"/>
            <a:endParaRPr lang="cs-CZ" dirty="0"/>
          </a:p>
        </p:txBody>
      </p:sp>
      <p:pic>
        <p:nvPicPr>
          <p:cNvPr id="19" name="Obrázek 18" descr="csu_2012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387302" cy="63492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0FB8EC2-5C25-461C-9B2E-9D7B9FA46E39}"/>
              </a:ext>
            </a:extLst>
          </p:cNvPr>
          <p:cNvSpPr txBox="1"/>
          <p:nvPr/>
        </p:nvSpPr>
        <p:spPr>
          <a:xfrm>
            <a:off x="7461742" y="1010706"/>
            <a:ext cx="4597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Za 5 let nárust z 118 kusů na 986 kusů</a:t>
            </a:r>
          </a:p>
          <a:p>
            <a:endParaRPr lang="cs-CZ" sz="1800" b="1" dirty="0"/>
          </a:p>
          <a:p>
            <a:pPr algn="ctr"/>
            <a:r>
              <a:rPr lang="cs-CZ" b="1" dirty="0"/>
              <a:t>8,3 násobný nárůst</a:t>
            </a:r>
          </a:p>
          <a:p>
            <a:pPr algn="ctr"/>
            <a:endParaRPr lang="cs-CZ" sz="1800" b="1" dirty="0"/>
          </a:p>
          <a:p>
            <a:pPr algn="ctr"/>
            <a:r>
              <a:rPr lang="cs-CZ" sz="3600" b="1" dirty="0">
                <a:solidFill>
                  <a:srgbClr val="FF0000"/>
                </a:solidFill>
              </a:rPr>
              <a:t>na 836 %</a:t>
            </a:r>
          </a:p>
          <a:p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3EA0731-A344-4BFC-985E-155091DE6AE6}"/>
              </a:ext>
            </a:extLst>
          </p:cNvPr>
          <p:cNvSpPr txBox="1"/>
          <p:nvPr/>
        </p:nvSpPr>
        <p:spPr>
          <a:xfrm>
            <a:off x="7590834" y="2945430"/>
            <a:ext cx="433912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i="1" dirty="0">
              <a:solidFill>
                <a:srgbClr val="0070C0"/>
              </a:solidFill>
            </a:endParaRPr>
          </a:p>
          <a:p>
            <a:pPr algn="ctr"/>
            <a:r>
              <a:rPr lang="cs-CZ" sz="2800" b="1" i="1" dirty="0">
                <a:solidFill>
                  <a:srgbClr val="0070C0"/>
                </a:solidFill>
              </a:rPr>
              <a:t>Krkavců je u nás 3,5  x více než křepelek. </a:t>
            </a:r>
          </a:p>
          <a:p>
            <a:pPr algn="ctr"/>
            <a:endParaRPr lang="cs-CZ" sz="2800" b="1" i="1" dirty="0">
              <a:solidFill>
                <a:srgbClr val="0070C0"/>
              </a:solidFill>
            </a:endParaRPr>
          </a:p>
          <a:p>
            <a:pPr algn="ctr"/>
            <a:r>
              <a:rPr lang="cs-CZ" sz="2800" b="1" i="1" dirty="0">
                <a:solidFill>
                  <a:srgbClr val="0070C0"/>
                </a:solidFill>
              </a:rPr>
              <a:t>Počty krkavců rychle stoupají, zatímco z křepelky je ohrožený druh.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39D86A-8248-8FFB-65E4-076D9F320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61" y="1015299"/>
            <a:ext cx="3255109" cy="5097285"/>
          </a:xfrm>
          <a:prstGeom prst="rect">
            <a:avLst/>
          </a:prstGeom>
        </p:spPr>
      </p:pic>
      <p:sp>
        <p:nvSpPr>
          <p:cNvPr id="5" name="Šipka: doleva 4">
            <a:extLst>
              <a:ext uri="{FF2B5EF4-FFF2-40B4-BE49-F238E27FC236}">
                <a16:creationId xmlns:a16="http://schemas.microsoft.com/office/drawing/2014/main" id="{6CC971E8-C392-7E1C-6A0F-492389B0B274}"/>
              </a:ext>
            </a:extLst>
          </p:cNvPr>
          <p:cNvSpPr/>
          <p:nvPr/>
        </p:nvSpPr>
        <p:spPr>
          <a:xfrm>
            <a:off x="7427809" y="2703114"/>
            <a:ext cx="978408" cy="484632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nahoru, doprava i doleva 6">
            <a:extLst>
              <a:ext uri="{FF2B5EF4-FFF2-40B4-BE49-F238E27FC236}">
                <a16:creationId xmlns:a16="http://schemas.microsoft.com/office/drawing/2014/main" id="{C642B449-C15D-66AF-E35B-41317D256DDA}"/>
              </a:ext>
            </a:extLst>
          </p:cNvPr>
          <p:cNvSpPr/>
          <p:nvPr/>
        </p:nvSpPr>
        <p:spPr>
          <a:xfrm rot="5400000">
            <a:off x="7485325" y="5186304"/>
            <a:ext cx="253584" cy="721294"/>
          </a:xfrm>
          <a:prstGeom prst="leftRight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851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E7417CB-FB1D-5B41-9D6D-3B64CC03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 descr="Hlídací pes s ovcemi">
            <a:extLst>
              <a:ext uri="{FF2B5EF4-FFF2-40B4-BE49-F238E27FC236}">
                <a16:creationId xmlns:a16="http://schemas.microsoft.com/office/drawing/2014/main" id="{2CAEE790-32D9-9511-BBEE-3828026E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61" y="435888"/>
            <a:ext cx="5885333" cy="283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A6C8AF5-5B0A-57BC-B26F-3A61FF660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5" y="78920"/>
            <a:ext cx="3272507" cy="385744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665DA0-3B4A-C0A9-5A85-16FDFE5E1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360" y="3713601"/>
            <a:ext cx="5695763" cy="295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A936182-EEE5-8BF1-5393-2CDBC18FD616}"/>
              </a:ext>
            </a:extLst>
          </p:cNvPr>
          <p:cNvSpPr txBox="1"/>
          <p:nvPr/>
        </p:nvSpPr>
        <p:spPr>
          <a:xfrm>
            <a:off x="119336" y="4044110"/>
            <a:ext cx="4320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Nejvyšší správní soud Severního Porýní-Vestfálska (OVG) v </a:t>
            </a:r>
            <a:r>
              <a:rPr lang="cs-CZ" b="1" i="0" dirty="0" err="1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Münsteru</a:t>
            </a:r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 v prvním říjnovém týdnu rozhodl, že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vlci smějí lovit pouze ve všední dny mezi 6. a 22. hodinou. O nedělích a svátcích je také nutné dodržovat ze strany vlků siestu mezi 13. a 15. hodinou</a:t>
            </a:r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.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95CCED6-50BD-3D40-4C3D-946280585463}"/>
              </a:ext>
            </a:extLst>
          </p:cNvPr>
          <p:cNvSpPr txBox="1"/>
          <p:nvPr/>
        </p:nvSpPr>
        <p:spPr>
          <a:xfrm>
            <a:off x="8268482" y="4001901"/>
            <a:ext cx="3863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Podle soudu bude muset chovatelka pasoucích se zvířat zavírat své pastevecké psy mimo tyto hodiny, aby jejich štěkot neobtěžoval sousedy.</a:t>
            </a:r>
          </a:p>
          <a:p>
            <a:pPr algn="ctr"/>
            <a:endParaRPr lang="cs-CZ" b="1" dirty="0">
              <a:solidFill>
                <a:srgbClr val="555555"/>
              </a:solidFill>
              <a:latin typeface="Ubuntu" panose="020B0504030602030204" pitchFamily="34" charset="0"/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  <a:latin typeface="Ubuntu" panose="020B0504030602030204" pitchFamily="34" charset="0"/>
              </a:rPr>
              <a:t>Spojte si to s mapou útoků, které jsou ve velkém počtu v intravilánu obcí.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23D02D0-385B-03BE-4841-0F34E81BB035}"/>
              </a:ext>
            </a:extLst>
          </p:cNvPr>
          <p:cNvSpPr txBox="1"/>
          <p:nvPr/>
        </p:nvSpPr>
        <p:spPr>
          <a:xfrm>
            <a:off x="3350153" y="6600281"/>
            <a:ext cx="68853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5"/>
              </a:rPr>
              <a:t>https://www.agrarheute.com/land-leben/wolfsabwehr-herdenschutzhunde-nachts-bellen-duerfen-612399</a:t>
            </a:r>
            <a:endParaRPr lang="cs-CZ" sz="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76F91A-CBBB-759B-0F95-0D5955471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715" y="724188"/>
            <a:ext cx="3272507" cy="22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39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672C541-5F52-2D18-71E2-AC6D7C41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B93DE53-B901-B25A-E8A3-329A09C8475E}"/>
              </a:ext>
            </a:extLst>
          </p:cNvPr>
          <p:cNvSpPr txBox="1"/>
          <p:nvPr/>
        </p:nvSpPr>
        <p:spPr>
          <a:xfrm>
            <a:off x="7392567" y="692696"/>
            <a:ext cx="47941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Počet obětí mezi roky 2021 a 2023 v Sasku vzrostl na 360 % ! 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Přes 20letou zkušenost s ochranou stád, milionové náklady, snížení počtu „dostupných obětí“ a neúnavnou propagaci vlků ze strany jejich zastánců.</a:t>
            </a:r>
          </a:p>
          <a:p>
            <a:pPr algn="ctr"/>
            <a:endParaRPr lang="cs-CZ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ctr"/>
            <a:endParaRPr lang="cs-CZ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Je to katastrofální výsledek </a:t>
            </a:r>
            <a:r>
              <a:rPr lang="cs-CZ" b="1" i="0" dirty="0" err="1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provlčí</a:t>
            </a:r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 politiky v Sasku, kterou nám dávají za příklad dobré praxe soužití obyvatel venkova a vlků.</a:t>
            </a:r>
          </a:p>
          <a:p>
            <a:pPr algn="ctr"/>
            <a:r>
              <a:rPr lang="pl-PL" sz="24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Sasko hlásí 43 % útoků na dobře zabezpečené pastviny v roce 2023</a:t>
            </a:r>
            <a:endParaRPr lang="cs-CZ" sz="2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E0ADEBF-8717-1D5A-8043-4668B2990BE4}"/>
              </a:ext>
            </a:extLst>
          </p:cNvPr>
          <p:cNvSpPr txBox="1"/>
          <p:nvPr/>
        </p:nvSpPr>
        <p:spPr>
          <a:xfrm>
            <a:off x="6337742" y="6484710"/>
            <a:ext cx="6162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3"/>
              </a:rPr>
              <a:t>https://www.wolf.sachsen.de/schadensstatistik-4169.html</a:t>
            </a:r>
            <a:endParaRPr lang="cs-CZ" sz="6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r>
              <a:rPr lang="cs-CZ" sz="600" b="1" i="0" u="sng" dirty="0">
                <a:solidFill>
                  <a:srgbClr val="485D22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  <a:hlinkClick r:id="rId4"/>
              </a:rPr>
              <a:t>https://www.msn.com/de-de/nachrichten/panorama/w%C3%B6lfe-in-sachsen-dringen-immer-%C3%B6fter-in-tiergehege-ein/ar-BB1nvobI</a:t>
            </a:r>
            <a:endParaRPr lang="cs-CZ" sz="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82E120-6E37-89D0-0AAD-FD56B846E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60647"/>
            <a:ext cx="6840760" cy="40438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ED2F78A-A088-931A-35AF-8E1011A1D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1" y="4304488"/>
            <a:ext cx="5885840" cy="248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83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9DA4022-4691-4B23-A264-0FF78927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3D9A30-49CC-4D94-901F-E939335BE1BD}"/>
              </a:ext>
            </a:extLst>
          </p:cNvPr>
          <p:cNvSpPr txBox="1"/>
          <p:nvPr/>
        </p:nvSpPr>
        <p:spPr>
          <a:xfrm>
            <a:off x="-18391" y="4430577"/>
            <a:ext cx="12072664" cy="2758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 ČR bez vlků počty ovcí od roku 2000 do roku 2015 rychle stoupají (2,75 x), s příchodem vlka počty ovcí klesají.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Ve stejné době (2000-2015) v sousedním </a:t>
            </a:r>
            <a:r>
              <a:rPr lang="cs-CZ" sz="2000" dirty="0">
                <a:solidFill>
                  <a:srgbClr val="FF0000"/>
                </a:solidFill>
              </a:rPr>
              <a:t>Sasku (Německo) </a:t>
            </a:r>
            <a:r>
              <a:rPr lang="cs-CZ" sz="2000" dirty="0"/>
              <a:t>stavy naopak klesají úměrně s narůstající populací vlků.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 ovcí před příchodem vlků byl v Sasku ustálený na  143 710 ks v roce 2001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vzrůstajícím počtem škod a náklady klesal stav na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cca 60 000 ks v roce 2021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je pokles chovu ovcí v Sasku na 41,7 % z původního stavu!</a:t>
            </a:r>
            <a:endParaRPr lang="cs-CZ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E04162-1745-4D7E-B00F-219009724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48416"/>
            <a:ext cx="5447629" cy="40857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D1B506B-F57C-45A5-9C56-234CDC740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" y="48416"/>
            <a:ext cx="5906749" cy="400506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585B952-5D67-1600-7855-DF6EC9C10C94}"/>
              </a:ext>
            </a:extLst>
          </p:cNvPr>
          <p:cNvSpPr txBox="1"/>
          <p:nvPr/>
        </p:nvSpPr>
        <p:spPr>
          <a:xfrm>
            <a:off x="18107" y="4136211"/>
            <a:ext cx="7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ČR 2000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7A04D33-E908-B549-285D-79B628E02CDD}"/>
              </a:ext>
            </a:extLst>
          </p:cNvPr>
          <p:cNvSpPr txBox="1"/>
          <p:nvPr/>
        </p:nvSpPr>
        <p:spPr>
          <a:xfrm>
            <a:off x="9633657" y="412846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Sachcen</a:t>
            </a:r>
            <a:r>
              <a:rPr lang="cs-CZ" sz="1400" b="1" dirty="0">
                <a:solidFill>
                  <a:srgbClr val="FF0000"/>
                </a:solidFill>
              </a:rPr>
              <a:t> 2000</a:t>
            </a:r>
          </a:p>
        </p:txBody>
      </p:sp>
      <p:sp>
        <p:nvSpPr>
          <p:cNvPr id="18" name="Šipka: dolů 17">
            <a:extLst>
              <a:ext uri="{FF2B5EF4-FFF2-40B4-BE49-F238E27FC236}">
                <a16:creationId xmlns:a16="http://schemas.microsoft.com/office/drawing/2014/main" id="{7609E44E-2006-0A24-385A-271251F28169}"/>
              </a:ext>
            </a:extLst>
          </p:cNvPr>
          <p:cNvSpPr/>
          <p:nvPr/>
        </p:nvSpPr>
        <p:spPr>
          <a:xfrm rot="12563745">
            <a:off x="789407" y="4115978"/>
            <a:ext cx="269252" cy="3482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9" name="Šipka: dolů 18">
            <a:extLst>
              <a:ext uri="{FF2B5EF4-FFF2-40B4-BE49-F238E27FC236}">
                <a16:creationId xmlns:a16="http://schemas.microsoft.com/office/drawing/2014/main" id="{71FCA827-E8EA-8DC2-64E9-B59FA4B5F6BA}"/>
              </a:ext>
            </a:extLst>
          </p:cNvPr>
          <p:cNvSpPr/>
          <p:nvPr/>
        </p:nvSpPr>
        <p:spPr>
          <a:xfrm rot="19202931">
            <a:off x="9264352" y="4160381"/>
            <a:ext cx="288032" cy="3578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168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C8B08BD-E68F-4C30-B376-7ADC3B4B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1C6782-4FA1-43C5-9028-471A77B57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591"/>
            <a:ext cx="4374405" cy="44332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DD74C6B-307F-4543-A4DD-CA03B1839A99}"/>
              </a:ext>
            </a:extLst>
          </p:cNvPr>
          <p:cNvSpPr txBox="1"/>
          <p:nvPr/>
        </p:nvSpPr>
        <p:spPr>
          <a:xfrm>
            <a:off x="3746946" y="1268760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i="0" dirty="0">
                <a:solidFill>
                  <a:srgbClr val="FF0000"/>
                </a:solidFill>
                <a:effectLst/>
                <a:latin typeface="Arial CE" panose="020B0604020202020204" pitchFamily="34" charset="0"/>
              </a:rPr>
              <a:t>Červená</a:t>
            </a:r>
            <a:r>
              <a:rPr lang="cs-CZ" sz="4400" b="0" i="0" dirty="0">
                <a:solidFill>
                  <a:srgbClr val="FF0000"/>
                </a:solidFill>
                <a:effectLst/>
                <a:latin typeface="Arial CE" panose="020B0604020202020204" pitchFamily="34" charset="0"/>
              </a:rPr>
              <a:t> </a:t>
            </a:r>
            <a:r>
              <a:rPr lang="cs-CZ" sz="4400" b="1" i="0" dirty="0">
                <a:solidFill>
                  <a:srgbClr val="FF0000"/>
                </a:solidFill>
                <a:effectLst/>
                <a:latin typeface="Arial CE" panose="020B0604020202020204" pitchFamily="34" charset="0"/>
              </a:rPr>
              <a:t>Karkulka lže !</a:t>
            </a:r>
            <a:endParaRPr lang="cs-CZ" sz="4400" dirty="0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4A1BC4-53BE-4551-B089-45876D06F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552" y="2380778"/>
            <a:ext cx="4572000" cy="41624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2DFCF82-6342-4BF1-89CC-CAE71DEB5CEB}"/>
              </a:ext>
            </a:extLst>
          </p:cNvPr>
          <p:cNvSpPr txBox="1"/>
          <p:nvPr/>
        </p:nvSpPr>
        <p:spPr>
          <a:xfrm>
            <a:off x="1464444" y="5222810"/>
            <a:ext cx="57606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chemeClr val="accent2">
                    <a:lumMod val="75000"/>
                  </a:schemeClr>
                </a:solidFill>
              </a:rPr>
              <a:t>Srdce pro vlky</a:t>
            </a:r>
          </a:p>
          <a:p>
            <a:pPr algn="ctr"/>
            <a:r>
              <a:rPr lang="cs-CZ" sz="4400" b="1" dirty="0">
                <a:solidFill>
                  <a:schemeClr val="accent4">
                    <a:lumMod val="50000"/>
                  </a:schemeClr>
                </a:solidFill>
              </a:rPr>
              <a:t>vlka ano prosím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E903EB6-128A-4CA8-8560-DBB86B62381F}"/>
              </a:ext>
            </a:extLst>
          </p:cNvPr>
          <p:cNvSpPr txBox="1"/>
          <p:nvPr/>
        </p:nvSpPr>
        <p:spPr>
          <a:xfrm>
            <a:off x="1055440" y="66260"/>
            <a:ext cx="1094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accent5">
                    <a:lumMod val="75000"/>
                  </a:schemeClr>
                </a:solidFill>
              </a:rPr>
              <a:t>Veřejnost se začíná od přijetí vlků v Německu odklánět,       			aktivisté ovlivňují hlavně obyvatele měst.</a:t>
            </a:r>
          </a:p>
        </p:txBody>
      </p:sp>
    </p:spTree>
    <p:extLst>
      <p:ext uri="{BB962C8B-B14F-4D97-AF65-F5344CB8AC3E}">
        <p14:creationId xmlns:p14="http://schemas.microsoft.com/office/powerpoint/2010/main" val="3572504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3154794-6754-EC5E-FE40-A3FA37E3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293F6F-D46A-0707-3AD9-62F7833EF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0"/>
            <a:ext cx="5906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27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7F2EE1D-14BE-37E2-61FE-41A41649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2FEC9A3-E57B-E23F-231E-92BBE740A05C}"/>
              </a:ext>
            </a:extLst>
          </p:cNvPr>
          <p:cNvSpPr txBox="1"/>
          <p:nvPr/>
        </p:nvSpPr>
        <p:spPr>
          <a:xfrm>
            <a:off x="5350025" y="31346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Botswana nabízí 20 000 slonů do Německa kvůli přemnožení.</a:t>
            </a:r>
          </a:p>
          <a:p>
            <a:pPr algn="ctr"/>
            <a:r>
              <a:rPr lang="cs-CZ" b="1" dirty="0">
                <a:solidFill>
                  <a:srgbClr val="0070C0"/>
                </a:solidFill>
              </a:rPr>
              <a:t>Prezident Botswany </a:t>
            </a:r>
            <a:r>
              <a:rPr lang="cs-CZ" b="1" dirty="0" err="1">
                <a:solidFill>
                  <a:srgbClr val="0070C0"/>
                </a:solidFill>
              </a:rPr>
              <a:t>Mokgweetsi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Masisi</a:t>
            </a:r>
            <a:r>
              <a:rPr lang="cs-CZ" b="1" dirty="0">
                <a:solidFill>
                  <a:srgbClr val="0070C0"/>
                </a:solidFill>
              </a:rPr>
              <a:t> už toho má dost.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12840D-2CF8-FFC6-DEE7-345C1A0DD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589632"/>
            <a:ext cx="5163707" cy="59492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8DB5B2E-990D-9952-0B21-E88FB7C75F0D}"/>
              </a:ext>
            </a:extLst>
          </p:cNvPr>
          <p:cNvSpPr txBox="1"/>
          <p:nvPr/>
        </p:nvSpPr>
        <p:spPr>
          <a:xfrm>
            <a:off x="5519936" y="5445224"/>
            <a:ext cx="6672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141414"/>
                </a:solidFill>
                <a:effectLst/>
                <a:highlight>
                  <a:srgbClr val="FFFFFF"/>
                </a:highlight>
                <a:latin typeface="Noticia Text"/>
              </a:rPr>
              <a:t>„Pokud v Německu vědí lépe, jak žít se slony bez lovu, měli by si to zkusit“ říká prezident Botswany </a:t>
            </a:r>
            <a:r>
              <a:rPr lang="cs-CZ" b="0" i="0" dirty="0" err="1">
                <a:solidFill>
                  <a:srgbClr val="141414"/>
                </a:solidFill>
                <a:effectLst/>
                <a:highlight>
                  <a:srgbClr val="FFFFFF"/>
                </a:highlight>
                <a:latin typeface="Noticia Text"/>
              </a:rPr>
              <a:t>Mokgweetsi</a:t>
            </a:r>
            <a:r>
              <a:rPr lang="cs-CZ" b="0" i="0" dirty="0">
                <a:solidFill>
                  <a:srgbClr val="141414"/>
                </a:solidFill>
                <a:effectLst/>
                <a:highlight>
                  <a:srgbClr val="FFFFFF"/>
                </a:highlight>
                <a:latin typeface="Noticia Text"/>
              </a:rPr>
              <a:t> </a:t>
            </a:r>
            <a:r>
              <a:rPr lang="cs-CZ" b="0" i="0" dirty="0" err="1">
                <a:solidFill>
                  <a:srgbClr val="141414"/>
                </a:solidFill>
                <a:effectLst/>
                <a:highlight>
                  <a:srgbClr val="FFFFFF"/>
                </a:highlight>
                <a:latin typeface="Noticia Text"/>
              </a:rPr>
              <a:t>Masisi</a:t>
            </a:r>
            <a:r>
              <a:rPr lang="cs-CZ" b="0" i="0" dirty="0">
                <a:solidFill>
                  <a:srgbClr val="141414"/>
                </a:solidFill>
                <a:effectLst/>
                <a:highlight>
                  <a:srgbClr val="FFFFFF"/>
                </a:highlight>
                <a:latin typeface="Noticia Text"/>
              </a:rPr>
              <a:t>. </a:t>
            </a:r>
          </a:p>
          <a:p>
            <a:pPr algn="ctr"/>
            <a:r>
              <a:rPr lang="cs-CZ" b="0" i="0" dirty="0">
                <a:solidFill>
                  <a:srgbClr val="141414"/>
                </a:solidFill>
                <a:effectLst/>
                <a:highlight>
                  <a:srgbClr val="FFFFFF"/>
                </a:highlight>
                <a:latin typeface="Noticia Text"/>
              </a:rPr>
              <a:t>„Pošleme 20 000 divokých slonů pro Německo. Není to žádný vtip,“ řekl </a:t>
            </a:r>
            <a:r>
              <a:rPr lang="cs-CZ" b="0" i="0" dirty="0" err="1">
                <a:solidFill>
                  <a:srgbClr val="141414"/>
                </a:solidFill>
                <a:effectLst/>
                <a:highlight>
                  <a:srgbClr val="FFFFFF"/>
                </a:highlight>
                <a:latin typeface="Noticia Text"/>
              </a:rPr>
              <a:t>Masisi</a:t>
            </a:r>
            <a:r>
              <a:rPr lang="cs-CZ" b="0" i="0" dirty="0">
                <a:solidFill>
                  <a:srgbClr val="141414"/>
                </a:solidFill>
                <a:effectLst/>
                <a:highlight>
                  <a:srgbClr val="FFFFFF"/>
                </a:highlight>
                <a:latin typeface="Noticia Text"/>
              </a:rPr>
              <a:t> deníku BILD.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537E888-C165-EF84-5970-CE4CE7CF2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469915"/>
            <a:ext cx="6428931" cy="360139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D6DA168-FFDA-4E64-5774-39B671D2EF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51" y="188640"/>
            <a:ext cx="2649092" cy="198884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FF2699B-3F1D-9851-D834-4B751C630F41}"/>
              </a:ext>
            </a:extLst>
          </p:cNvPr>
          <p:cNvSpPr txBox="1"/>
          <p:nvPr/>
        </p:nvSpPr>
        <p:spPr>
          <a:xfrm>
            <a:off x="119335" y="313460"/>
            <a:ext cx="2514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Kdo nám radí, jak máme žít s vlky?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32A757A-9FD6-F281-F3E4-E13FD05A285F}"/>
              </a:ext>
            </a:extLst>
          </p:cNvPr>
          <p:cNvSpPr txBox="1"/>
          <p:nvPr/>
        </p:nvSpPr>
        <p:spPr>
          <a:xfrm>
            <a:off x="5952592" y="6510843"/>
            <a:ext cx="518457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" dirty="0"/>
              <a:t>https://pravda24.cz/kuriozity/botswana-nabizi-20-000-slonu-do-nemecka-kvuli-premnozeni/kristynaskopova/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62183B3-6200-FFF4-5EF9-4CCF934E41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10" y="5418901"/>
            <a:ext cx="1192633" cy="12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38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25C00B8-52EC-5C04-BCBA-D088D25F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42386A8-8A27-CEFC-081B-0755261E3DCB}"/>
              </a:ext>
            </a:extLst>
          </p:cNvPr>
          <p:cNvSpPr txBox="1"/>
          <p:nvPr/>
        </p:nvSpPr>
        <p:spPr>
          <a:xfrm>
            <a:off x="551384" y="620688"/>
            <a:ext cx="11233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V Německu nově platí pravidlo, že pokud vlk překonal ochranný plot a zabil pasoucí se zvířata, lze vlky střílet ve vzdálenosti 1000 metrů od pastviny celkem 21 dní po útoku.</a:t>
            </a:r>
            <a:endParaRPr lang="cs-CZ" b="1" i="0" dirty="0">
              <a:solidFill>
                <a:srgbClr val="555555"/>
              </a:solidFill>
              <a:effectLst/>
              <a:highlight>
                <a:srgbClr val="FFFFFF"/>
              </a:highlight>
              <a:latin typeface="Ubuntu" panose="020B0504030602030204" pitchFamily="34" charset="0"/>
            </a:endParaRPr>
          </a:p>
          <a:p>
            <a:pPr algn="ctr"/>
            <a:r>
              <a:rPr lang="cs-CZ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Na rozdíl od dřívějška už nemusíte čekat na rozbor DNA, abyste vlka jednoznačně identifikovali.</a:t>
            </a:r>
          </a:p>
          <a:p>
            <a:pPr algn="l"/>
            <a:endParaRPr lang="cs-CZ" b="1" dirty="0">
              <a:solidFill>
                <a:srgbClr val="FF0000"/>
              </a:solidFill>
              <a:highlight>
                <a:srgbClr val="FFFFFF"/>
              </a:highlight>
              <a:latin typeface="Ubuntu" panose="020B0504030602030204" pitchFamily="34" charset="0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„Tento postup je plně kompatibilní s právem EU“, řekla spolková ministryně životního prostředí </a:t>
            </a:r>
            <a:r>
              <a:rPr lang="cs-CZ" b="1" i="0" dirty="0" err="1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Steffi</a:t>
            </a:r>
            <a:r>
              <a:rPr lang="cs-CZ" b="1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 </a:t>
            </a:r>
            <a:r>
              <a:rPr lang="cs-CZ" b="1" i="0" dirty="0" err="1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Lemkeová</a:t>
            </a:r>
            <a:r>
              <a:rPr lang="cs-CZ" b="1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 (Zelení)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2EBA54-6CC6-8107-9543-8A3FD8F64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89" y="2492896"/>
            <a:ext cx="5504299" cy="31573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BAC35E-7829-314D-4A3F-C8605BD6E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1" y="2492895"/>
            <a:ext cx="5496769" cy="31573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C1DEF45-7C2D-5AE3-8AC4-8DFD2567FE8B}"/>
              </a:ext>
            </a:extLst>
          </p:cNvPr>
          <p:cNvSpPr txBox="1"/>
          <p:nvPr/>
        </p:nvSpPr>
        <p:spPr>
          <a:xfrm>
            <a:off x="875420" y="5925463"/>
            <a:ext cx="105851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V hustě osídlené krajině je to prakticky těžko proveditelné</a:t>
            </a:r>
          </a:p>
          <a:p>
            <a:r>
              <a:rPr lang="cs-CZ" sz="600" b="1" i="0" u="sng" dirty="0">
                <a:solidFill>
                  <a:srgbClr val="485D22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  <a:hlinkClick r:id="rId4"/>
              </a:rPr>
              <a:t>https://aussiedlerbote.de/en/environment-ministers-discuss-faster-shooting-of-wolves/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2772485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F6CEF89-984B-22CE-DC26-FE1E8295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B1E95B-B981-F2D5-4047-1AF8CF9F7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38250"/>
            <a:ext cx="5905500" cy="4381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F1C9C6-BF6D-2AA9-9690-9013AE2E6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80" y="1238250"/>
            <a:ext cx="5905500" cy="43815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D7AB0A5-157B-D125-AB15-06F2309F21B3}"/>
              </a:ext>
            </a:extLst>
          </p:cNvPr>
          <p:cNvSpPr txBox="1"/>
          <p:nvPr/>
        </p:nvSpPr>
        <p:spPr>
          <a:xfrm>
            <a:off x="1199456" y="260648"/>
            <a:ext cx="10225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</a:rPr>
              <a:t>Stoupá počet vlků usmrcených při dopravní nehodě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6ADB329-4967-51FD-3A2B-2834AA47C86B}"/>
              </a:ext>
            </a:extLst>
          </p:cNvPr>
          <p:cNvSpPr txBox="1"/>
          <p:nvPr/>
        </p:nvSpPr>
        <p:spPr>
          <a:xfrm>
            <a:off x="1559496" y="5827911"/>
            <a:ext cx="9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roce 2018 uhynulo při dopravní nehodě 66 vlků, v roce 2023 stoupl počet usmrcených vlků na 121.</a:t>
            </a:r>
          </a:p>
        </p:txBody>
      </p:sp>
    </p:spTree>
    <p:extLst>
      <p:ext uri="{BB962C8B-B14F-4D97-AF65-F5344CB8AC3E}">
        <p14:creationId xmlns:p14="http://schemas.microsoft.com/office/powerpoint/2010/main" val="815233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C02A014-7717-4FAE-BFF5-78B5E630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7ED3DF-ACC6-4603-8939-A50C23805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612417"/>
            <a:ext cx="7362676" cy="60485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EC1BC7-A7BC-4C75-A827-CD548914A0F8}"/>
              </a:ext>
            </a:extLst>
          </p:cNvPr>
          <p:cNvSpPr txBox="1"/>
          <p:nvPr/>
        </p:nvSpPr>
        <p:spPr>
          <a:xfrm>
            <a:off x="8256240" y="908720"/>
            <a:ext cx="36004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OWAD</a:t>
            </a:r>
            <a:r>
              <a:rPr lang="cs-CZ" dirty="0"/>
              <a:t>  </a:t>
            </a:r>
          </a:p>
          <a:p>
            <a:pPr algn="ctr"/>
            <a:r>
              <a:rPr lang="cs-CZ" b="1" i="0" dirty="0">
                <a:solidFill>
                  <a:srgbClr val="212529"/>
                </a:solidFill>
                <a:effectLst/>
                <a:latin typeface="etelka_textregular"/>
              </a:rPr>
              <a:t>Název projektu: </a:t>
            </a:r>
          </a:p>
          <a:p>
            <a:endParaRPr lang="cs-CZ" sz="2400" b="1" i="0" dirty="0">
              <a:solidFill>
                <a:srgbClr val="FF0000"/>
              </a:solidFill>
              <a:effectLst/>
              <a:latin typeface="etelka_textregular"/>
            </a:endParaRPr>
          </a:p>
          <a:p>
            <a:pPr algn="ctr"/>
            <a:r>
              <a:rPr lang="cs-CZ" sz="2400" b="1" i="0" dirty="0">
                <a:solidFill>
                  <a:srgbClr val="FF0000"/>
                </a:solidFill>
                <a:effectLst/>
                <a:latin typeface="etelka_textregular"/>
              </a:rPr>
              <a:t>Objektivní akceptace vlka v člověkem pozměněné přeshraniční krajině </a:t>
            </a:r>
          </a:p>
          <a:p>
            <a:endParaRPr lang="cs-CZ" sz="2400" b="1" dirty="0">
              <a:solidFill>
                <a:srgbClr val="FF0000"/>
              </a:solidFill>
              <a:latin typeface="etelka_textregular"/>
            </a:endParaRPr>
          </a:p>
          <a:p>
            <a:pPr algn="ctr"/>
            <a:r>
              <a:rPr lang="cs-CZ" sz="3200" b="1" dirty="0">
                <a:solidFill>
                  <a:srgbClr val="FF0000"/>
                </a:solidFill>
              </a:rPr>
              <a:t>22 milionů korun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20A3DD9-8475-4B56-A950-11C693E3F7C8}"/>
              </a:ext>
            </a:extLst>
          </p:cNvPr>
          <p:cNvSpPr txBox="1"/>
          <p:nvPr/>
        </p:nvSpPr>
        <p:spPr>
          <a:xfrm>
            <a:off x="8256240" y="4765572"/>
            <a:ext cx="3528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OCHRANA ST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ÁD SELHÁVÁ </a:t>
            </a:r>
            <a:endParaRPr lang="cs-CZ" sz="4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A6803DF-7431-22D4-2E06-778066107A30}"/>
              </a:ext>
            </a:extLst>
          </p:cNvPr>
          <p:cNvSpPr txBox="1"/>
          <p:nvPr/>
        </p:nvSpPr>
        <p:spPr>
          <a:xfrm>
            <a:off x="1415480" y="164819"/>
            <a:ext cx="9361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Naši ochránci vlků nám dávají Sasko za příklad soužití s vlkem.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843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802BC61-46A3-0EAA-A1FE-C3AFEC36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413715B-BEBC-6A2B-51FE-08A4A454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0"/>
            <a:ext cx="5765203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B45836B-AAA0-B1C9-5C5E-5861DF193FCC}"/>
              </a:ext>
            </a:extLst>
          </p:cNvPr>
          <p:cNvSpPr txBox="1"/>
          <p:nvPr/>
        </p:nvSpPr>
        <p:spPr>
          <a:xfrm>
            <a:off x="6312024" y="6356350"/>
            <a:ext cx="3888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hlinkClick r:id="rId3"/>
              </a:rPr>
              <a:t>https://www.novinky.cz/clanek/veda-skoly-pase-se-jelen-tam-kde-lovi-vlk-projekt-zkouma-vliv-predatoru-na-horsky-ekosystem-sumavy-40459336</a:t>
            </a:r>
            <a:endParaRPr lang="cs-CZ" sz="600" dirty="0"/>
          </a:p>
          <a:p>
            <a:r>
              <a:rPr lang="cs-CZ" sz="600" dirty="0">
                <a:hlinkClick r:id="rId4"/>
              </a:rPr>
              <a:t>https://www.seznamzpravy.cz/clanek/regiony-zpravy-plzensky-kraj-vlku-na-sumave-pribyva-vedci-zkoumaji-jejich-vliv-na-obnovu-lesa-244225</a:t>
            </a:r>
            <a:endParaRPr lang="cs-CZ" sz="600" dirty="0"/>
          </a:p>
          <a:p>
            <a:endParaRPr lang="cs-CZ" sz="6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850ED2-C475-3835-8565-00A713EC41F0}"/>
              </a:ext>
            </a:extLst>
          </p:cNvPr>
          <p:cNvSpPr txBox="1"/>
          <p:nvPr/>
        </p:nvSpPr>
        <p:spPr>
          <a:xfrm>
            <a:off x="5879976" y="260648"/>
            <a:ext cx="63120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0" i="0" dirty="0">
                <a:solidFill>
                  <a:srgbClr val="382C2C"/>
                </a:solidFill>
                <a:effectLst/>
                <a:latin typeface="Martel"/>
              </a:rPr>
              <a:t>Návrat vlka do přírody je podle vědců dobře zdokumentovaný. </a:t>
            </a:r>
            <a:r>
              <a:rPr lang="cs-CZ" sz="3200" b="0" i="0" dirty="0">
                <a:solidFill>
                  <a:srgbClr val="FF0000"/>
                </a:solidFill>
                <a:effectLst/>
                <a:latin typeface="Martel"/>
              </a:rPr>
              <a:t>„</a:t>
            </a:r>
            <a:r>
              <a:rPr lang="cs-CZ" sz="3200" b="1" i="0" dirty="0">
                <a:solidFill>
                  <a:srgbClr val="FF0000"/>
                </a:solidFill>
                <a:effectLst/>
                <a:latin typeface="Martel"/>
              </a:rPr>
              <a:t>Postrádáme ale vědecká data o ekologickém vlivu vlků na přírodu</a:t>
            </a:r>
            <a:r>
              <a:rPr lang="cs-CZ" sz="3200" b="0" i="0" dirty="0">
                <a:solidFill>
                  <a:srgbClr val="FF0000"/>
                </a:solidFill>
                <a:effectLst/>
                <a:latin typeface="Martel"/>
              </a:rPr>
              <a:t>,</a:t>
            </a:r>
            <a:r>
              <a:rPr lang="cs-CZ" sz="3200" b="0" i="0" dirty="0">
                <a:solidFill>
                  <a:srgbClr val="382C2C"/>
                </a:solidFill>
                <a:effectLst/>
                <a:latin typeface="Martel"/>
              </a:rPr>
              <a:t> </a:t>
            </a:r>
          </a:p>
          <a:p>
            <a:endParaRPr lang="cs-CZ" sz="1200" dirty="0">
              <a:solidFill>
                <a:srgbClr val="382C2C"/>
              </a:solidFill>
              <a:latin typeface="Martel"/>
            </a:endParaRPr>
          </a:p>
          <a:p>
            <a:r>
              <a:rPr lang="cs-CZ" sz="2000" b="0" i="0" dirty="0">
                <a:solidFill>
                  <a:srgbClr val="382C2C"/>
                </a:solidFill>
                <a:effectLst/>
                <a:latin typeface="Martel"/>
              </a:rPr>
              <a:t>která je dnes pod silným tlakem vysokých stavů populací srnce obecného a jelena evropského,“ uvedl hlavní řešitel projektu Aleš Vorel z Fakulty životního prostředí ČZU.</a:t>
            </a:r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2316567-6C91-5882-BB7E-8C6F62513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348324"/>
            <a:ext cx="2793949" cy="30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0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5DEB8F3-9632-7647-FB9C-E30AE50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2DC966-FE93-13AA-0608-4D8E4B0AB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772816"/>
            <a:ext cx="8022778" cy="46805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9A976E5-FD51-013B-6173-27B1E819D6F7}"/>
              </a:ext>
            </a:extLst>
          </p:cNvPr>
          <p:cNvSpPr txBox="1"/>
          <p:nvPr/>
        </p:nvSpPr>
        <p:spPr>
          <a:xfrm>
            <a:off x="1775520" y="332656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jaký je rozsah problému s vlky?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4015C4-058A-06EE-C1AD-34A19C36D80B}"/>
              </a:ext>
            </a:extLst>
          </p:cNvPr>
          <p:cNvSpPr txBox="1"/>
          <p:nvPr/>
        </p:nvSpPr>
        <p:spPr>
          <a:xfrm>
            <a:off x="2639616" y="85587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2023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DC2DA1-6F6E-FE08-8C59-11ED754C1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817526"/>
            <a:ext cx="2112374" cy="16320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546D37-EB13-46E8-A4B2-3DAD9BBE8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187" y="2584786"/>
            <a:ext cx="2009571" cy="14207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9D28B92-9955-65FC-28DF-A27D8DFB5A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259" y="4079626"/>
            <a:ext cx="1952684" cy="13805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C5EA0D4-9371-3231-B959-1CAAC53391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14" y="5492600"/>
            <a:ext cx="1959995" cy="130535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A630F4B-9754-8E42-CBCA-8D92671BD7AD}"/>
              </a:ext>
            </a:extLst>
          </p:cNvPr>
          <p:cNvSpPr txBox="1"/>
          <p:nvPr/>
        </p:nvSpPr>
        <p:spPr>
          <a:xfrm>
            <a:off x="8610600" y="1405029"/>
            <a:ext cx="8640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2022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2021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2020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727760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4DE6509-7141-4D3A-9256-6131CE956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8E6D15C-B722-4189-BF7C-456AD58D21A6}"/>
              </a:ext>
            </a:extLst>
          </p:cNvPr>
          <p:cNvSpPr txBox="1"/>
          <p:nvPr/>
        </p:nvSpPr>
        <p:spPr>
          <a:xfrm>
            <a:off x="335360" y="843012"/>
            <a:ext cx="402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Roční odlov zajíce polního v ČR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D364041-60D6-41BA-8671-9B0FF3C8BFD6}"/>
              </a:ext>
            </a:extLst>
          </p:cNvPr>
          <p:cNvSpPr txBox="1"/>
          <p:nvPr/>
        </p:nvSpPr>
        <p:spPr>
          <a:xfrm>
            <a:off x="7637960" y="777755"/>
            <a:ext cx="451182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Netvrdím, že za poklesy stavů drobné zvěře, ptáků a hmyzu můžou pouze dravci a šelmy.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Je však zarážející, že i v oblastech, kde se dlouhodobě hospodaří k přírodě šetrným způsobem, se zásadně nezlepšuje druhová pestrost. 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sz="2200" b="1" dirty="0">
                <a:solidFill>
                  <a:srgbClr val="FF0000"/>
                </a:solidFill>
              </a:rPr>
              <a:t>16 % půdy je v ekologickém režimu.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pPr algn="ctr"/>
            <a:r>
              <a:rPr lang="cs-CZ" sz="2800" b="1" dirty="0">
                <a:solidFill>
                  <a:srgbClr val="002060"/>
                </a:solidFill>
              </a:rPr>
              <a:t>Hlavní příčina je v nepřiměřené ochraně predátorů, kteří neumožní růst populace dříve běžných druhů drobné zvěře a většiny druhů ptáků</a:t>
            </a:r>
            <a:r>
              <a:rPr lang="cs-CZ" sz="2800" b="1" dirty="0"/>
              <a:t>.</a:t>
            </a:r>
          </a:p>
          <a:p>
            <a:endParaRPr lang="cs-CZ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B0D8FE15-5993-4549-96A7-B8F7D01C887A}"/>
              </a:ext>
            </a:extLst>
          </p:cNvPr>
          <p:cNvGraphicFramePr>
            <a:graphicFrameLocks/>
          </p:cNvGraphicFramePr>
          <p:nvPr/>
        </p:nvGraphicFramePr>
        <p:xfrm>
          <a:off x="794294" y="1196752"/>
          <a:ext cx="5661745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0AEC8F3D-E6B5-42A3-B185-539A32950237}"/>
              </a:ext>
            </a:extLst>
          </p:cNvPr>
          <p:cNvSpPr txBox="1"/>
          <p:nvPr/>
        </p:nvSpPr>
        <p:spPr>
          <a:xfrm>
            <a:off x="335359" y="5199583"/>
            <a:ext cx="7225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„Vysoký predačním tlak má za následek jak velmi nízkou míru přežívání narozených mláďat, tak i zvýšené ztráty dospělých jedinců“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25D146-7E8F-47A1-B8BD-D074411DFC7A}"/>
              </a:ext>
            </a:extLst>
          </p:cNvPr>
          <p:cNvSpPr txBox="1"/>
          <p:nvPr/>
        </p:nvSpPr>
        <p:spPr>
          <a:xfrm>
            <a:off x="191344" y="6520532"/>
            <a:ext cx="6048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3"/>
              </a:rPr>
              <a:t>https://www.myslivost.cz/Casopis-Myslivost/Myslivost/2002/Zari---2002/STAVY-ZAJICE-POLNIHO</a:t>
            </a:r>
            <a:endParaRPr lang="cs-CZ" sz="600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br>
              <a:rPr lang="cs-CZ" dirty="0"/>
            </a:b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3B0C501-F851-49D3-8B60-FF5D27589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004409"/>
            <a:ext cx="2869108" cy="190819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5B220E3-6F66-E515-463F-DB9BD1CAB215}"/>
              </a:ext>
            </a:extLst>
          </p:cNvPr>
          <p:cNvSpPr txBox="1"/>
          <p:nvPr/>
        </p:nvSpPr>
        <p:spPr>
          <a:xfrm>
            <a:off x="1991544" y="8314"/>
            <a:ext cx="10081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Špatná koncepce ochrany přírody ???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1DB15BCC-D9E9-5DFC-5EA5-7460E3AAABAB}"/>
                  </a:ext>
                </a:extLst>
              </p14:cNvPr>
              <p14:cNvContentPartPr/>
              <p14:nvPr/>
            </p14:nvContentPartPr>
            <p14:xfrm>
              <a:off x="7607181" y="3212976"/>
              <a:ext cx="4107240" cy="507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1DB15BCC-D9E9-5DFC-5EA5-7460E3AAAB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17189" y="3031690"/>
                <a:ext cx="4286864" cy="4129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4065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0131511-5094-4B8F-EB6C-9E4A8A0A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E039C3-5DC3-88CC-F42D-8E81FDFD0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4618120" cy="36579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4503905-92A2-2212-B952-D17E675D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7" y="5229200"/>
            <a:ext cx="11908686" cy="10281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26FD77-46AF-1D5F-EC3A-1818731C6C65}"/>
              </a:ext>
            </a:extLst>
          </p:cNvPr>
          <p:cNvSpPr txBox="1"/>
          <p:nvPr/>
        </p:nvSpPr>
        <p:spPr>
          <a:xfrm>
            <a:off x="623392" y="4845056"/>
            <a:ext cx="10297144" cy="76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           </a:t>
            </a:r>
            <a:r>
              <a:rPr lang="cs-CZ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kořist                            mrtvý        zraněný    pohřešovaný        utraceno                celkový počet mrtvých                 druh útočících zvířat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63EE357-8BA3-0680-6E9F-4CAE906DC5B7}"/>
              </a:ext>
            </a:extLst>
          </p:cNvPr>
          <p:cNvSpPr txBox="1"/>
          <p:nvPr/>
        </p:nvSpPr>
        <p:spPr>
          <a:xfrm>
            <a:off x="4903103" y="255287"/>
            <a:ext cx="716887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roku 2015, kdy se vlk poprvé objevil v Nizozemsku, zabili vlci minimálně 3386 hospodářských zvířat. </a:t>
            </a:r>
          </a:p>
          <a:p>
            <a:pPr algn="ctr"/>
            <a:endParaRPr lang="cs-CZ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Počet obětí rychle roste</a:t>
            </a:r>
          </a:p>
          <a:p>
            <a:endParaRPr lang="cs-CZ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Podle úřadů bylo vlkem v tomto roce do konce března již zabito 495 domácích zvířat.</a:t>
            </a:r>
          </a:p>
          <a:p>
            <a:pPr algn="ctr"/>
            <a:r>
              <a:rPr lang="cs-CZ" sz="28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předchozím roce 2023 to bylo celkem </a:t>
            </a:r>
          </a:p>
          <a:p>
            <a:pPr algn="ctr"/>
            <a:r>
              <a:rPr lang="cs-CZ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1121 domácích zvířat.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2375C92-FBAE-CB85-072E-3D783A7CC823}"/>
              </a:ext>
            </a:extLst>
          </p:cNvPr>
          <p:cNvSpPr txBox="1"/>
          <p:nvPr/>
        </p:nvSpPr>
        <p:spPr>
          <a:xfrm>
            <a:off x="3359696" y="6076629"/>
            <a:ext cx="6359026" cy="1002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https://www.bij12.nl/onderwerp/wolf/wolvenschade-melden/#overzicht-schademeldingen</a:t>
            </a:r>
            <a:endParaRPr lang="cs-CZ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1543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5051E8A-8D20-5DCE-F7F6-41568FD7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72C335-6D5C-328F-CBFD-612E6321B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02" y="605928"/>
            <a:ext cx="3583686" cy="393119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56BD9C-DA96-1091-0D3A-3719D9879F96}"/>
              </a:ext>
            </a:extLst>
          </p:cNvPr>
          <p:cNvSpPr txBox="1"/>
          <p:nvPr/>
        </p:nvSpPr>
        <p:spPr>
          <a:xfrm>
            <a:off x="6240016" y="476672"/>
            <a:ext cx="58159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kern="100" dirty="0">
                <a:solidFill>
                  <a:srgbClr val="091A0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středu 21. února 2024 se v Sejmu na jednání Výboru pro zemědělství a rozvoj venkova konala debata o snižování vlčí populace.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oppins" panose="00000500000000000000" pitchFamily="2" charset="-18"/>
                <a:ea typeface="Calibri" panose="020F0502020204030204" pitchFamily="34" charset="0"/>
              </a:rPr>
              <a:t>V roce 2014 bylo v Polsku přibližně 1300 jedinců a v roce 2022 už 4300 vlků.</a:t>
            </a:r>
          </a:p>
          <a:p>
            <a:endParaRPr lang="cs-CZ" dirty="0">
              <a:solidFill>
                <a:srgbClr val="000000"/>
              </a:solidFill>
              <a:highlight>
                <a:srgbClr val="FFFFFF"/>
              </a:highlight>
              <a:latin typeface="Poppins" panose="00000500000000000000" pitchFamily="2" charset="-18"/>
            </a:endParaRPr>
          </a:p>
          <a:p>
            <a:r>
              <a:rPr lang="cs-CZ" dirty="0"/>
              <a:t>Počet hlášených škod způsobených vlky  v Polsku na farmách v letech 2018-2022 roste :</a:t>
            </a:r>
          </a:p>
          <a:p>
            <a:r>
              <a:rPr lang="cs-CZ" dirty="0"/>
              <a:t>•	2018-865</a:t>
            </a:r>
          </a:p>
          <a:p>
            <a:r>
              <a:rPr lang="cs-CZ" dirty="0"/>
              <a:t>•	2019–993</a:t>
            </a:r>
          </a:p>
          <a:p>
            <a:r>
              <a:rPr lang="cs-CZ" dirty="0"/>
              <a:t>•	2020–910</a:t>
            </a:r>
          </a:p>
          <a:p>
            <a:r>
              <a:rPr lang="cs-CZ" dirty="0"/>
              <a:t>•	2021–998</a:t>
            </a:r>
          </a:p>
          <a:p>
            <a:r>
              <a:rPr lang="cs-CZ" dirty="0"/>
              <a:t>•	2022–979</a:t>
            </a:r>
          </a:p>
          <a:p>
            <a:r>
              <a:rPr lang="cs-CZ" sz="1800" dirty="0"/>
              <a:t>Z jednání Sejmu vyplynulo, že skutečné škody jsou mnohem vyšší. Polsko očekává od Evropské unie snížení ochrany vlků.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78BF0EE-24CF-8DC2-3316-7DD5B64D7AA2}"/>
              </a:ext>
            </a:extLst>
          </p:cNvPr>
          <p:cNvSpPr txBox="1"/>
          <p:nvPr/>
        </p:nvSpPr>
        <p:spPr>
          <a:xfrm>
            <a:off x="731405" y="4801644"/>
            <a:ext cx="104411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r>
              <a:rPr lang="cs-CZ" kern="100" dirty="0">
                <a:solidFill>
                  <a:srgbClr val="091A0E"/>
                </a:solidFill>
                <a:highlight>
                  <a:srgbClr val="FFFFFF"/>
                </a:highligh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1800" kern="100" dirty="0">
                <a:solidFill>
                  <a:srgbClr val="091A0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letech 2022 a 2023 bylo vydáno přes 40 povolení k odstřelu vlků. Tato povolení vydává Generální ředitelství pro ochranu životního prostředí, když „vlci představují významnou hrozbu pro člověka nebo způsobují značné škody na hospodářských zvířatech“.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B8842DA-C933-E167-CE86-9F7C97DB88BA}"/>
              </a:ext>
            </a:extLst>
          </p:cNvPr>
          <p:cNvSpPr txBox="1"/>
          <p:nvPr/>
        </p:nvSpPr>
        <p:spPr>
          <a:xfrm>
            <a:off x="2783632" y="13018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POLSKO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715E9D2-B034-A38F-6458-57609792DE33}"/>
              </a:ext>
            </a:extLst>
          </p:cNvPr>
          <p:cNvSpPr txBox="1"/>
          <p:nvPr/>
        </p:nvSpPr>
        <p:spPr>
          <a:xfrm>
            <a:off x="3431704" y="6381328"/>
            <a:ext cx="74168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https://orka.sejm.gov.pl/zapisy10.nsf/0/91DDDBE584ECBE02C1258AEE002CF781/%24File/0024710.pdf</a:t>
            </a:r>
            <a:endParaRPr lang="cs-CZ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7448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210E36F-09BA-403A-1097-0670025D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03099E2-1350-DEEF-6650-2A20AF688DCB}"/>
              </a:ext>
            </a:extLst>
          </p:cNvPr>
          <p:cNvSpPr txBox="1"/>
          <p:nvPr/>
        </p:nvSpPr>
        <p:spPr>
          <a:xfrm>
            <a:off x="2588716" y="72197"/>
            <a:ext cx="93399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Ve Švédsku je ve společnosti velká podpora regulace vlků. Na celostátní úrovni se 60 procent domnívá, že je správné regulovat počet vlků. V okresech s výskytem vlků se tři ze čtyř dotázaných domnívají, že je to správné.</a:t>
            </a:r>
          </a:p>
          <a:p>
            <a:pPr algn="ctr"/>
            <a:endParaRPr lang="cs-CZ" b="1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Ve volné přírodě žilo v roce 2022 asi 460 vlků</a:t>
            </a:r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.</a:t>
            </a:r>
          </a:p>
          <a:p>
            <a:pPr algn="ctr"/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sz="3200" b="1" dirty="0">
                <a:solidFill>
                  <a:schemeClr val="accent5">
                    <a:lumMod val="75000"/>
                  </a:schemeClr>
                </a:solidFill>
                <a:latin typeface="Ubuntu" panose="020B0504030602030204" pitchFamily="34" charset="0"/>
              </a:rPr>
              <a:t>V</a:t>
            </a:r>
            <a:r>
              <a:rPr lang="cs-CZ" sz="3200" b="1" i="0" dirty="0">
                <a:solidFill>
                  <a:schemeClr val="accent5">
                    <a:lumMod val="75000"/>
                  </a:schemeClr>
                </a:solidFill>
                <a:effectLst/>
                <a:latin typeface="Ubuntu" panose="020B0504030602030204" pitchFamily="34" charset="0"/>
              </a:rPr>
              <a:t>e švédském parlamentu rozhodli o cílovém stavu populace vlků na 170 jedinců.</a:t>
            </a:r>
            <a:endParaRPr lang="cs-CZ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D464E6D-3996-EED4-37FC-2820CFCF073F}"/>
              </a:ext>
            </a:extLst>
          </p:cNvPr>
          <p:cNvSpPr txBox="1"/>
          <p:nvPr/>
        </p:nvSpPr>
        <p:spPr>
          <a:xfrm>
            <a:off x="7104112" y="6329779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2"/>
              </a:rPr>
              <a:t>https://www.theguardian.com/environment/2023/jan/02/huge-swedish-wolf-hunt-will-be-disastrous-for-species-warn-experts</a:t>
            </a:r>
            <a:endParaRPr lang="cs-CZ" sz="800" dirty="0"/>
          </a:p>
          <a:p>
            <a:r>
              <a:rPr lang="cs-CZ" sz="800" dirty="0">
                <a:hlinkClick r:id="rId3"/>
              </a:rPr>
              <a:t>https://svenskjakt.se/start/nyhet/hog-acceptans-for-vargjakt/</a:t>
            </a:r>
            <a:endParaRPr lang="cs-CZ" sz="800" dirty="0"/>
          </a:p>
          <a:p>
            <a:endParaRPr lang="cs-CZ" sz="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DE597C-99FF-6EDC-6F4C-472652565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4" y="2996952"/>
            <a:ext cx="3760254" cy="37602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0029B8F-A0B1-D916-6ADC-D21AC6C08780}"/>
              </a:ext>
            </a:extLst>
          </p:cNvPr>
          <p:cNvSpPr txBox="1"/>
          <p:nvPr/>
        </p:nvSpPr>
        <p:spPr>
          <a:xfrm>
            <a:off x="4223792" y="2852936"/>
            <a:ext cx="77048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Švédsko má 6x větší rozlohu a má 6x menší hustotu zalidnění 22,8 obyvatel na km</a:t>
            </a:r>
            <a:r>
              <a:rPr lang="cs-CZ" sz="3200" baseline="30000" dirty="0">
                <a:solidFill>
                  <a:srgbClr val="FF0000"/>
                </a:solidFill>
              </a:rPr>
              <a:t>2</a:t>
            </a:r>
            <a:r>
              <a:rPr lang="cs-CZ" sz="3200" dirty="0">
                <a:solidFill>
                  <a:srgbClr val="FF0000"/>
                </a:solidFill>
              </a:rPr>
              <a:t> (Česko 134 obyvatel na km</a:t>
            </a:r>
            <a:r>
              <a:rPr lang="cs-CZ" sz="3200" baseline="30000" dirty="0">
                <a:solidFill>
                  <a:srgbClr val="FF0000"/>
                </a:solidFill>
              </a:rPr>
              <a:t>2</a:t>
            </a:r>
            <a:r>
              <a:rPr lang="cs-CZ" sz="3200" dirty="0">
                <a:solidFill>
                  <a:srgbClr val="FF0000"/>
                </a:solidFill>
              </a:rPr>
              <a:t>)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AC5465-8F37-F6C2-0396-9421E74E1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63483"/>
            <a:ext cx="1866900" cy="2447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D75CF85-D8B4-6C28-3069-92A56440F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137" y="4448175"/>
            <a:ext cx="1895475" cy="24098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5A063F7-A557-1B4C-8913-C2D7EC9CB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13" y="4509120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7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093FC95-3C18-9A8C-35AE-CB9F0F82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DBE4F31-3D27-890B-8656-1168A7BC1094}"/>
              </a:ext>
            </a:extLst>
          </p:cNvPr>
          <p:cNvSpPr txBox="1"/>
          <p:nvPr/>
        </p:nvSpPr>
        <p:spPr>
          <a:xfrm>
            <a:off x="1055440" y="645333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hlinkClick r:id="rId2"/>
              </a:rPr>
              <a:t>https://www.naturvardsverket.se/amnesomraden/jakt-och-vilt/jakt-pa-rovdjur/jakt-pa-varg/</a:t>
            </a:r>
            <a:endParaRPr lang="cs-CZ" sz="600" dirty="0"/>
          </a:p>
          <a:p>
            <a:r>
              <a:rPr lang="cs-CZ" sz="600" dirty="0">
                <a:hlinkClick r:id="rId3"/>
              </a:rPr>
              <a:t>https://svenskjakt.se/start/nyhet/har-foljer-du-2024-ars-licensjakt-pa-varg/</a:t>
            </a:r>
            <a:endParaRPr lang="cs-CZ" sz="600" dirty="0"/>
          </a:p>
          <a:p>
            <a:endParaRPr lang="cs-CZ" sz="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B45CBDB-CF20-3887-D5C4-EC7F18019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404664"/>
            <a:ext cx="6624736" cy="331236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47CA032-1DC2-A31C-7D27-4430BE830038}"/>
              </a:ext>
            </a:extLst>
          </p:cNvPr>
          <p:cNvSpPr txBox="1"/>
          <p:nvPr/>
        </p:nvSpPr>
        <p:spPr>
          <a:xfrm>
            <a:off x="191344" y="3763471"/>
            <a:ext cx="1180931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Švédská agentura pro ochranu životního prostředí  nařídila odlovit od 2. ledna do 15. února 2024 celkem 36 vlků.</a:t>
            </a:r>
          </a:p>
          <a:p>
            <a:pPr algn="ctr"/>
            <a:endParaRPr lang="pl-PL" sz="2000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cs-CZ" sz="20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V roce 2016 bylo odstřeleno 46 vlků.</a:t>
            </a:r>
          </a:p>
          <a:p>
            <a:pPr algn="ctr"/>
            <a:r>
              <a:rPr lang="cs-CZ" sz="20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cs-CZ" sz="2200" b="1" dirty="0">
                <a:solidFill>
                  <a:srgbClr val="555555"/>
                </a:solidFill>
                <a:latin typeface="Ubuntu" panose="020B0504030602030204" pitchFamily="34" charset="0"/>
              </a:rPr>
              <a:t>V </a:t>
            </a:r>
            <a:r>
              <a:rPr lang="cs-CZ" sz="2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roce 2017 25 vlků a v roce 2018 22 vlků. </a:t>
            </a:r>
          </a:p>
          <a:p>
            <a:pPr algn="ctr"/>
            <a:r>
              <a:rPr lang="cs-CZ" sz="24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V roce 2022 celkem 33 vlků. </a:t>
            </a:r>
          </a:p>
          <a:p>
            <a:pPr algn="ctr"/>
            <a:r>
              <a:rPr lang="cs-CZ" sz="3200" b="1" dirty="0">
                <a:solidFill>
                  <a:srgbClr val="C00000"/>
                </a:solidFill>
                <a:latin typeface="Ubuntu" panose="020B0504030602030204" pitchFamily="34" charset="0"/>
              </a:rPr>
              <a:t>V</a:t>
            </a:r>
            <a:r>
              <a:rPr lang="cs-CZ" sz="3200" b="1" i="0" dirty="0">
                <a:solidFill>
                  <a:srgbClr val="C00000"/>
                </a:solidFill>
                <a:effectLst/>
                <a:latin typeface="Ubuntu" panose="020B0504030602030204" pitchFamily="34" charset="0"/>
              </a:rPr>
              <a:t> roce 2023 to bylo rekordních 75 vlků.</a:t>
            </a:r>
            <a:endParaRPr lang="cs-CZ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75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02DAF13-0CEB-6F20-4275-D9FA5B6C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3EB7F7-B065-3331-2CE2-910C1A310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96752"/>
            <a:ext cx="5668192" cy="364502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D361DCF-1BA8-A1A0-E6B7-CB652916541D}"/>
              </a:ext>
            </a:extLst>
          </p:cNvPr>
          <p:cNvSpPr txBox="1"/>
          <p:nvPr/>
        </p:nvSpPr>
        <p:spPr>
          <a:xfrm>
            <a:off x="0" y="4967149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 err="1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Håkan</a:t>
            </a:r>
            <a:r>
              <a:rPr lang="cs-CZ" b="1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cs-CZ" b="1" i="0" dirty="0" err="1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Sand</a:t>
            </a:r>
            <a:r>
              <a:rPr lang="cs-CZ" b="1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Švédská univerzita zemědělských věd, Katedra ekologie, jeden z výzkumníků ve Skandinávském výzkumném projektu vlků, </a:t>
            </a:r>
          </a:p>
          <a:p>
            <a:r>
              <a:rPr lang="cs-CZ" b="1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obhajuje lov vlků.</a:t>
            </a:r>
            <a:br>
              <a:rPr lang="cs-CZ" dirty="0"/>
            </a:br>
            <a:r>
              <a:rPr lang="cs-CZ" b="1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"Lov se musí stát přirozenou součástí managementu," říká.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5CC35EF-04AF-C036-56FB-9D981AF492AC}"/>
              </a:ext>
            </a:extLst>
          </p:cNvPr>
          <p:cNvSpPr txBox="1"/>
          <p:nvPr/>
        </p:nvSpPr>
        <p:spPr>
          <a:xfrm>
            <a:off x="6888088" y="4967149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„Ve Švédsku existuje silná podpora pro regulaci vlčí populace pomocí lovu," říká Camilla </a:t>
            </a:r>
            <a:r>
              <a:rPr lang="cs-CZ" b="1" i="0" dirty="0" err="1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Sandströmová</a:t>
            </a:r>
            <a:r>
              <a:rPr lang="cs-CZ" b="1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odborná asistentka na univerzitě v </a:t>
            </a:r>
            <a:r>
              <a:rPr lang="cs-CZ" b="1" i="0" dirty="0" err="1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Umeå</a:t>
            </a:r>
            <a:r>
              <a:rPr lang="cs-CZ" b="1" i="0" dirty="0">
                <a:solidFill>
                  <a:srgbClr val="1B1B1B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„Je nejvyšší čas, aby EU učinila krok od ochrany k řízení vlčí populace v Evropě.“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5618912-5539-1290-786C-F17B358FC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196902"/>
            <a:ext cx="3600400" cy="36004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62ABE00-9BB9-0012-2E2D-0A6572565090}"/>
              </a:ext>
            </a:extLst>
          </p:cNvPr>
          <p:cNvSpPr txBox="1"/>
          <p:nvPr/>
        </p:nvSpPr>
        <p:spPr>
          <a:xfrm>
            <a:off x="1703512" y="635635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5"/>
              </a:rPr>
              <a:t>https://svenskjakt.se/start/nyhet/forskarna-foresprakar-vargjakt/</a:t>
            </a:r>
            <a:endParaRPr lang="cs-CZ" sz="800" dirty="0"/>
          </a:p>
          <a:p>
            <a:r>
              <a:rPr lang="cs-CZ" sz="800" dirty="0">
                <a:hlinkClick r:id="rId6"/>
              </a:rPr>
              <a:t>Vysoká akceptace lovu vlků | Švédský lov (svenskjakt.se)</a:t>
            </a:r>
            <a:endParaRPr lang="cs-CZ" sz="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79DCE3E-53C3-43E7-9C17-F33C83C693D5}"/>
              </a:ext>
            </a:extLst>
          </p:cNvPr>
          <p:cNvSpPr txBox="1"/>
          <p:nvPr/>
        </p:nvSpPr>
        <p:spPr>
          <a:xfrm>
            <a:off x="3479032" y="232146"/>
            <a:ext cx="87129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Švédští </a:t>
            </a:r>
            <a:r>
              <a:rPr lang="cs-CZ" sz="2800" b="1" dirty="0">
                <a:solidFill>
                  <a:srgbClr val="FF0000"/>
                </a:solidFill>
                <a:highlight>
                  <a:srgbClr val="FFFFFF"/>
                </a:highlight>
                <a:latin typeface="Helvetica" panose="020B0604020202020204" pitchFamily="34" charset="0"/>
              </a:rPr>
              <a:t>v</a:t>
            </a:r>
            <a:r>
              <a:rPr lang="cs-CZ" sz="28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</a:rPr>
              <a:t>ědci obhajují lov vlků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1737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19a3ab1623c_0_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1" y="152400"/>
            <a:ext cx="5789945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9a3ab1623c_0_97"/>
          <p:cNvSpPr txBox="1"/>
          <p:nvPr/>
        </p:nvSpPr>
        <p:spPr>
          <a:xfrm>
            <a:off x="7658250" y="283425"/>
            <a:ext cx="4054374" cy="443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cs-CZ" sz="5400" b="1" dirty="0">
                <a:solidFill>
                  <a:srgbClr val="FF0000"/>
                </a:solidFill>
              </a:rPr>
              <a:t>Norsko vyčlenilo pro vlky jen 5% svého území</a:t>
            </a:r>
            <a:r>
              <a:rPr lang="no-NO" sz="5400" b="1" dirty="0">
                <a:solidFill>
                  <a:srgbClr val="FF0000"/>
                </a:solidFill>
              </a:rPr>
              <a:t>. </a:t>
            </a:r>
            <a:br>
              <a:rPr lang="no-NO" sz="2000" dirty="0"/>
            </a:br>
            <a:br>
              <a:rPr lang="no-NO" sz="2000" dirty="0"/>
            </a:br>
            <a:r>
              <a:rPr lang="no-NO" sz="2000" i="1" dirty="0"/>
              <a:t>Map: Norwegian Environment Agency</a:t>
            </a:r>
            <a:endParaRPr sz="2000" i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ABD4EAC-208B-B96D-558C-2D3622549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45" y="5301208"/>
            <a:ext cx="1153384" cy="83762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41F267A-9582-3F01-2411-9E954BDD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3C5CA3-1C01-386A-E12B-8D175B73C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221249"/>
            <a:ext cx="6312024" cy="65002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505B157-6A27-0211-0B85-946EDACE9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97900"/>
            <a:ext cx="4962279" cy="368866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048D56-BEAB-61B3-44D2-B6640DBF5E1C}"/>
              </a:ext>
            </a:extLst>
          </p:cNvPr>
          <p:cNvSpPr txBox="1"/>
          <p:nvPr/>
        </p:nvSpPr>
        <p:spPr>
          <a:xfrm>
            <a:off x="6960096" y="6538912"/>
            <a:ext cx="46805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https://www.regjeringen.no/no/aktuelt/vedtar-felling-av-en-helnorsk-ulveflokk-og-to-grenseflokker-innenfor-ulvesonen/id3020047/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DCC4C30-87BE-7CB9-34CE-A32D2D0BFC9B}"/>
              </a:ext>
            </a:extLst>
          </p:cNvPr>
          <p:cNvSpPr txBox="1"/>
          <p:nvPr/>
        </p:nvSpPr>
        <p:spPr>
          <a:xfrm>
            <a:off x="5951984" y="3895257"/>
            <a:ext cx="61926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„Začátkem roku 2023 dal Nejvyšší soud za pravdu státu ohledně lovu vlků. Letošní rozhodnutí je pokračováním dobré praxe regulace vlčí populace v Norsku z předchozích let,“ říká ministr pro klima a životní prostředí Andreas </a:t>
            </a:r>
            <a:r>
              <a:rPr lang="cs-CZ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Bjelland</a:t>
            </a:r>
            <a:r>
              <a:rPr lang="cs-CZ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Eriksen</a:t>
            </a:r>
            <a:r>
              <a:rPr lang="cs-CZ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/>
            <a:endParaRPr lang="cs-CZ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Lhůta pro povolený odstřel vlků v rámci vlčí zóny byla v Norsku od 1. ledna do 15. února 2024. </a:t>
            </a:r>
          </a:p>
          <a:p>
            <a:pPr algn="ctr"/>
            <a:r>
              <a:rPr lang="cs-CZ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V roce 2024 bylo zastřeleno 25 ze 77 vlků.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717B93-049F-BA0D-4FBB-78B84924D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76" y="212354"/>
            <a:ext cx="1999178" cy="213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7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69F3342-2AC5-2DAE-A16A-65C8F154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0791D7-FBBB-127E-28DC-F193BDE67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8"/>
            <a:ext cx="6040550" cy="33852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03D8F9F-4D0E-2BF5-4DE8-F660D4D57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8478"/>
            <a:ext cx="6043595" cy="33995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7B7E10E-AEC0-6ED1-8255-10D69980D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61" y="548679"/>
            <a:ext cx="2790825" cy="20955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0B35708-1A1C-5A8A-A2AF-21C23F7D7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48679"/>
            <a:ext cx="2901799" cy="209549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84FFAE-F952-5A7E-D57C-3F1D6E1B9EF5}"/>
              </a:ext>
            </a:extLst>
          </p:cNvPr>
          <p:cNvSpPr txBox="1"/>
          <p:nvPr/>
        </p:nvSpPr>
        <p:spPr>
          <a:xfrm>
            <a:off x="6528048" y="3429000"/>
            <a:ext cx="54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0" dirty="0">
                <a:solidFill>
                  <a:srgbClr val="2B2B2B"/>
                </a:solidFill>
                <a:effectLst/>
                <a:latin typeface="Austin News Text"/>
              </a:rPr>
              <a:t>„Aktivisté si například fotili poznávací značky aut myslivců, zjistili, kde žijí, a v noci jim například propíchnuli pneumatiky. Obtěžovali je a jejich rodiny a ničili myslivecký majetek. “říká ministr pro klima a životní prostředí </a:t>
            </a:r>
            <a:r>
              <a:rPr lang="cs-CZ" sz="2000" b="1" i="0" u="none" strike="noStrike" dirty="0">
                <a:effectLst/>
                <a:latin typeface="Austin News Text"/>
                <a:hlinkClick r:id="rId6"/>
              </a:rPr>
              <a:t>Andreas </a:t>
            </a:r>
            <a:r>
              <a:rPr lang="cs-CZ" sz="2000" b="1" i="0" u="none" strike="noStrike" dirty="0" err="1">
                <a:effectLst/>
                <a:latin typeface="Austin News Text"/>
                <a:hlinkClick r:id="rId6"/>
              </a:rPr>
              <a:t>Bjelland</a:t>
            </a:r>
            <a:r>
              <a:rPr lang="cs-CZ" sz="2000" b="1" i="0" u="none" strike="noStrike" dirty="0">
                <a:effectLst/>
                <a:latin typeface="Austin News Text"/>
                <a:hlinkClick r:id="rId6"/>
              </a:rPr>
              <a:t> </a:t>
            </a:r>
            <a:r>
              <a:rPr lang="cs-CZ" sz="2000" b="1" i="0" u="none" strike="noStrike" dirty="0" err="1">
                <a:effectLst/>
                <a:latin typeface="Austin News Text"/>
                <a:hlinkClick r:id="rId6"/>
              </a:rPr>
              <a:t>Eriksen</a:t>
            </a:r>
            <a:r>
              <a:rPr lang="cs-CZ" sz="2000" b="1" i="0" u="none" strike="noStrike" dirty="0">
                <a:effectLst/>
                <a:latin typeface="Austin News Text"/>
              </a:rPr>
              <a:t>. „</a:t>
            </a:r>
            <a:r>
              <a:rPr lang="cs-CZ" sz="2000" b="1" i="0" dirty="0">
                <a:solidFill>
                  <a:srgbClr val="2B2B2B"/>
                </a:solidFill>
                <a:effectLst/>
                <a:latin typeface="Austin News Text"/>
              </a:rPr>
              <a:t>Žádám je, aby zastavili nezákonné akce a vandalismus. Nemyslím si, že bychom to měli v Norsku tolerovat.“</a:t>
            </a:r>
            <a:endParaRPr lang="cs-CZ" sz="20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20C47E9-FF8D-DAAD-D032-C9FA269132A9}"/>
              </a:ext>
            </a:extLst>
          </p:cNvPr>
          <p:cNvSpPr txBox="1"/>
          <p:nvPr/>
        </p:nvSpPr>
        <p:spPr>
          <a:xfrm>
            <a:off x="6672064" y="630932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hlinkClick r:id="rId7"/>
              </a:rPr>
              <a:t>https://www.expressen.se/nyheter/har-mots-motstandarna-i-infekterade-vargstriden/</a:t>
            </a:r>
            <a:endParaRPr lang="cs-CZ" sz="600" dirty="0"/>
          </a:p>
          <a:p>
            <a:r>
              <a:rPr lang="cs-CZ" sz="600" dirty="0">
                <a:hlinkClick r:id="rId8"/>
              </a:rPr>
              <a:t>https://www.vg.no/nyheter/innenriks/i/9z24LE/minister-refser-aktivister-som-vil-stanse-ulvejakt-paa-ulovlig-vis</a:t>
            </a:r>
            <a:endParaRPr lang="cs-CZ" sz="600" dirty="0"/>
          </a:p>
          <a:p>
            <a:endParaRPr lang="cs-CZ" sz="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4293A33-1C42-98F9-DD4A-4B580DD52330}"/>
              </a:ext>
            </a:extLst>
          </p:cNvPr>
          <p:cNvSpPr txBox="1"/>
          <p:nvPr/>
        </p:nvSpPr>
        <p:spPr>
          <a:xfrm>
            <a:off x="6456040" y="278092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Aktivisté terorizují lovce</a:t>
            </a:r>
          </a:p>
        </p:txBody>
      </p:sp>
    </p:spTree>
    <p:extLst>
      <p:ext uri="{BB962C8B-B14F-4D97-AF65-F5344CB8AC3E}">
        <p14:creationId xmlns:p14="http://schemas.microsoft.com/office/powerpoint/2010/main" val="2941418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0D29D98-BFCE-32FC-3C52-318A42D1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E554BD-56F7-8E2A-0E0F-AD6EF2575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6" y="0"/>
            <a:ext cx="6505128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EAF1CC3-75A5-EF23-05FE-64E919C7224F}"/>
              </a:ext>
            </a:extLst>
          </p:cNvPr>
          <p:cNvSpPr txBox="1"/>
          <p:nvPr/>
        </p:nvSpPr>
        <p:spPr>
          <a:xfrm>
            <a:off x="695400" y="162880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Švédsko - Norsko</a:t>
            </a:r>
          </a:p>
          <a:p>
            <a:endParaRPr lang="cs-CZ" dirty="0"/>
          </a:p>
          <a:p>
            <a:r>
              <a:rPr lang="cs-CZ" dirty="0"/>
              <a:t>zabitý pes     </a:t>
            </a:r>
          </a:p>
          <a:p>
            <a:r>
              <a:rPr lang="cs-CZ" dirty="0"/>
              <a:t>zraněný pes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69F0EEFA-065D-EFA8-34E9-71671566D146}"/>
              </a:ext>
            </a:extLst>
          </p:cNvPr>
          <p:cNvSpPr/>
          <p:nvPr/>
        </p:nvSpPr>
        <p:spPr>
          <a:xfrm>
            <a:off x="2135560" y="2562801"/>
            <a:ext cx="266328" cy="2663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52B7DF9-FA1C-EFEB-C2C7-88D29092391E}"/>
              </a:ext>
            </a:extLst>
          </p:cNvPr>
          <p:cNvSpPr/>
          <p:nvPr/>
        </p:nvSpPr>
        <p:spPr>
          <a:xfrm>
            <a:off x="2135560" y="2272034"/>
            <a:ext cx="266328" cy="26632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921A462-F610-4FB9-F746-735256120AE2}"/>
              </a:ext>
            </a:extLst>
          </p:cNvPr>
          <p:cNvSpPr txBox="1"/>
          <p:nvPr/>
        </p:nvSpPr>
        <p:spPr>
          <a:xfrm>
            <a:off x="9120336" y="908720"/>
            <a:ext cx="274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0070C0"/>
                </a:solidFill>
              </a:rPr>
              <a:t>Vlci často zabíjejí psy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738CEAE-C4EE-B242-902F-F045445F6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61" y="3429000"/>
            <a:ext cx="2571750" cy="17145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4012F9B-0F43-1BF4-91F5-396DFCD00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9" y="4298470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F357EE5-822A-4F1E-8767-1EB33305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1ED0C2D-DD8A-4FB7-865A-8962ECE4DE7C}"/>
              </a:ext>
            </a:extLst>
          </p:cNvPr>
          <p:cNvSpPr txBox="1"/>
          <p:nvPr/>
        </p:nvSpPr>
        <p:spPr>
          <a:xfrm>
            <a:off x="7680176" y="578785"/>
            <a:ext cx="446449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duben 2024 - 317 ks obětí (62 ks skot a kůň) a 123 útoků</a:t>
            </a:r>
          </a:p>
          <a:p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2023 - 878 ks obětí (112 ks skot a kůň) a 303 útoků</a:t>
            </a:r>
          </a:p>
          <a:p>
            <a:pPr algn="l"/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2022 - 764 ks obětí (53 ks skot a kůň) a 263 útoků</a:t>
            </a:r>
          </a:p>
          <a:p>
            <a:pPr algn="l"/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2021 - 500 ks obětí (65 ks skot a kůň) a 190 útoků</a:t>
            </a:r>
          </a:p>
          <a:p>
            <a:pPr algn="l"/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2020 - 737 ks obětí (46 ks skot a kůň) a 238 protokolů</a:t>
            </a:r>
          </a:p>
          <a:p>
            <a:pPr algn="l"/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2019 - 427 ks obětí (41 ks skot) a 146 protokolů</a:t>
            </a:r>
          </a:p>
          <a:p>
            <a:pPr algn="l"/>
            <a:endParaRPr lang="cs-CZ" sz="1200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l"/>
            <a:r>
              <a:rPr lang="cs-CZ" sz="1200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Rok 2018 - 305 ks obětí (19 skot)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3D2A0D2-3FCE-4581-836A-401B54E97AFC}"/>
              </a:ext>
            </a:extLst>
          </p:cNvPr>
          <p:cNvSpPr txBox="1"/>
          <p:nvPr/>
        </p:nvSpPr>
        <p:spPr>
          <a:xfrm>
            <a:off x="781819" y="6478541"/>
            <a:ext cx="25587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dirty="0">
                <a:solidFill>
                  <a:srgbClr val="0070C0"/>
                </a:solidFill>
              </a:rPr>
              <a:t>https://www.navratvlku.cz/skodni-udalost-prehled-skodnich-udalosti-2021/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5A4A434-CC1C-4F32-A542-F5C670FB6F11}"/>
              </a:ext>
            </a:extLst>
          </p:cNvPr>
          <p:cNvSpPr txBox="1"/>
          <p:nvPr/>
        </p:nvSpPr>
        <p:spPr>
          <a:xfrm>
            <a:off x="1559496" y="5176779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</a:t>
            </a:r>
            <a:r>
              <a:rPr lang="cs-CZ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roce 2020 každý vlk zabil v České republice 7 až 9 domácích zvířat.</a:t>
            </a:r>
          </a:p>
          <a:p>
            <a:pPr algn="ctr"/>
            <a:r>
              <a:rPr lang="cs-CZ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pPr algn="ctr"/>
            <a:r>
              <a:rPr lang="cs-CZ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Počet útoků stoupl mezi roky 2021 a 2023 na 160 %.</a:t>
            </a:r>
            <a:endParaRPr lang="cs-CZ" sz="2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99E03A-1B7C-DDBE-99EA-F865A666A77A}"/>
              </a:ext>
            </a:extLst>
          </p:cNvPr>
          <p:cNvSpPr txBox="1"/>
          <p:nvPr/>
        </p:nvSpPr>
        <p:spPr>
          <a:xfrm>
            <a:off x="8220236" y="3605015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Některé škody nejsou hlášené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A4B3628-CC7D-9E84-35F9-C37573DE8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5" y="332656"/>
            <a:ext cx="7176120" cy="43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717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59CB5C1-5D58-4AD6-80BD-918B8650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391E81-6263-4CA7-93DE-D822106F5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21"/>
            <a:ext cx="6346215" cy="58697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2B7256F-AFB3-495C-8346-2680179C7866}"/>
              </a:ext>
            </a:extLst>
          </p:cNvPr>
          <p:cNvSpPr txBox="1"/>
          <p:nvPr/>
        </p:nvSpPr>
        <p:spPr>
          <a:xfrm>
            <a:off x="6893413" y="770298"/>
            <a:ext cx="46493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Finsko</a:t>
            </a:r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má na svém území více vlků, než plánovalo. Předloni se tu nacházelo v přibližně 28-30 smečkách 216-246 vlků, a počty těchto zvířat jsou momentálně na stoletém maximu.</a:t>
            </a:r>
          </a:p>
          <a:p>
            <a:endParaRPr lang="cs-CZ" dirty="0">
              <a:solidFill>
                <a:srgbClr val="222222"/>
              </a:solidFill>
              <a:latin typeface="open sans" panose="020B0606030504020204" pitchFamily="34" charset="0"/>
            </a:endParaRPr>
          </a:p>
          <a:p>
            <a:r>
              <a:rPr lang="cs-CZ" sz="20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Kvóta stanovená ministerstvem na rok 2023 byla 31 vlků</a:t>
            </a:r>
            <a:endParaRPr lang="cs-CZ" sz="2000" dirty="0">
              <a:solidFill>
                <a:srgbClr val="131415"/>
              </a:solidFill>
              <a:latin typeface="Open Sans" panose="020B0606030504020204" pitchFamily="34" charset="0"/>
            </a:endParaRPr>
          </a:p>
          <a:p>
            <a:endParaRPr lang="cs-CZ" b="0" i="0" dirty="0">
              <a:solidFill>
                <a:srgbClr val="131415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797F1A2-9F8B-4924-B7F8-4414EB824FF7}"/>
              </a:ext>
            </a:extLst>
          </p:cNvPr>
          <p:cNvSpPr txBox="1"/>
          <p:nvPr/>
        </p:nvSpPr>
        <p:spPr>
          <a:xfrm>
            <a:off x="6307268" y="4869160"/>
            <a:ext cx="5914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"</a:t>
            </a:r>
            <a:r>
              <a:rPr lang="cs-CZ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Lov reguluje růst populace vlků, předchází zraněním domácích zvířat a podporuje problematickou přijatelnost vlků</a:t>
            </a:r>
            <a:r>
              <a:rPr lang="cs-CZ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," </a:t>
            </a:r>
          </a:p>
          <a:p>
            <a:r>
              <a:rPr lang="cs-CZ" b="0" i="0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uvedl v tiskové zprávě ministr zemědělství a lesnictví </a:t>
            </a:r>
            <a:r>
              <a:rPr lang="cs-CZ" b="1" i="0" dirty="0" err="1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Jari</a:t>
            </a:r>
            <a:r>
              <a:rPr lang="cs-CZ" b="1" i="0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1" i="0" dirty="0" err="1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Leppä</a:t>
            </a:r>
            <a:r>
              <a:rPr lang="cs-CZ" b="1" i="0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 (Cen).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480F2C-DB2C-491B-9A9A-B2B187040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21" y="69384"/>
            <a:ext cx="1149499" cy="7009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5AA3336-2D34-8DEF-4BA9-03A1E0CC0330}"/>
              </a:ext>
            </a:extLst>
          </p:cNvPr>
          <p:cNvSpPr txBox="1"/>
          <p:nvPr/>
        </p:nvSpPr>
        <p:spPr>
          <a:xfrm>
            <a:off x="6457256" y="6445493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https://valtioneuvosto.fi/-//1410837/suden-kannanhoidollinen-metsastys-kaynnistyy-vuoden-2022-alussa</a:t>
            </a:r>
            <a:endParaRPr lang="cs-CZ" sz="800" dirty="0"/>
          </a:p>
          <a:p>
            <a:r>
              <a:rPr lang="cs-CZ" sz="800" dirty="0">
                <a:hlinkClick r:id="rId5"/>
              </a:rPr>
              <a:t>https://mmm.fi/riista/metsastyksen-rajoittaminen-ja-ministerion-asetukset</a:t>
            </a:r>
            <a:endParaRPr lang="cs-CZ" sz="800" dirty="0"/>
          </a:p>
          <a:p>
            <a:endParaRPr lang="cs-CZ" sz="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C5C1F1B-0AE5-6744-2B8F-EA7E54EDF6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24" y="200575"/>
            <a:ext cx="4423685" cy="43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46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5E82B80-78F4-F00E-6EE3-AB85AE04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A169FC-B318-A9E8-8A5D-ACA34399F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0"/>
            <a:ext cx="639423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2CB7D3C-BEF7-A5D4-C847-914D57330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508499"/>
            <a:ext cx="4818227" cy="321297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AF8BAC1-E742-C5EF-5479-2E39365F20E0}"/>
              </a:ext>
            </a:extLst>
          </p:cNvPr>
          <p:cNvSpPr txBox="1"/>
          <p:nvPr/>
        </p:nvSpPr>
        <p:spPr>
          <a:xfrm>
            <a:off x="6960096" y="184512"/>
            <a:ext cx="46805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Ve Finsku příkaz k zastřelení vlků vydává také policie</a:t>
            </a:r>
          </a:p>
          <a:p>
            <a:endParaRPr lang="pl-PL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pl-PL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Jen od 1.11.2023 do 15.12.2023 byli na příkaz policie ve Finsku zastřeleni 4 vlci. </a:t>
            </a:r>
          </a:p>
          <a:p>
            <a:pPr algn="ctr"/>
            <a:endParaRPr lang="pl-PL" b="1" i="0" dirty="0">
              <a:solidFill>
                <a:srgbClr val="555555"/>
              </a:solidFill>
              <a:effectLst/>
              <a:latin typeface="Ubuntu" panose="020B0504030602030204" pitchFamily="34" charset="0"/>
            </a:endParaRPr>
          </a:p>
          <a:p>
            <a:pPr algn="ctr"/>
            <a:r>
              <a:rPr lang="pl-PL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Za </a:t>
            </a:r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odstřel vlka policie platí 400 eur.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8B9D6E3-0709-081E-7F3C-EF42D3BCE964}"/>
              </a:ext>
            </a:extLst>
          </p:cNvPr>
          <p:cNvSpPr txBox="1"/>
          <p:nvPr/>
        </p:nvSpPr>
        <p:spPr>
          <a:xfrm>
            <a:off x="5519936" y="6442655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hlinkClick r:id="rId4"/>
              </a:rPr>
              <a:t>https://poliisi.fi/haku?q=susi</a:t>
            </a:r>
            <a:endParaRPr lang="cs-CZ" sz="600" dirty="0"/>
          </a:p>
          <a:p>
            <a:endParaRPr lang="cs-CZ" sz="600" dirty="0"/>
          </a:p>
          <a:p>
            <a:endParaRPr lang="cs-CZ" sz="600" dirty="0"/>
          </a:p>
          <a:p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3060398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19a3ab1623c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368" y="260648"/>
            <a:ext cx="6172092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9a3ab1623c_0_53"/>
          <p:cNvSpPr txBox="1"/>
          <p:nvPr/>
        </p:nvSpPr>
        <p:spPr>
          <a:xfrm>
            <a:off x="6960096" y="435275"/>
            <a:ext cx="4680519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no-NO" dirty="0"/>
              <a:t>Map: Riseth, J. Å., Eilertsen, S. M. &amp; Johansen, B. (2021). Reindriftas sårbarhet og Norges ansvar. I F. Flemsæter &amp; B. E. Flø (Red.), Utmark i endring (Kap. 2, s. 29–66). Cappelen Damm Akademisk.</a:t>
            </a:r>
            <a:endParaRPr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2765CD6-B766-A5C9-1D1A-83C7DD67D34C}"/>
              </a:ext>
            </a:extLst>
          </p:cNvPr>
          <p:cNvSpPr txBox="1"/>
          <p:nvPr/>
        </p:nvSpPr>
        <p:spPr>
          <a:xfrm>
            <a:off x="6816080" y="2420888"/>
            <a:ext cx="49685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srgbClr val="FF0000"/>
                </a:solidFill>
              </a:rPr>
              <a:t>V barevně označené oblasti je zakázaná přítomnost rozmnožujících se vlků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6042952-53DD-49D1-B7BF-0151C776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8288" y="6669360"/>
            <a:ext cx="2665511" cy="5211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vlajka Švýcarska">
            <a:extLst>
              <a:ext uri="{FF2B5EF4-FFF2-40B4-BE49-F238E27FC236}">
                <a16:creationId xmlns:a16="http://schemas.microsoft.com/office/drawing/2014/main" id="{C410EC85-69BA-921B-C439-7BA86FB0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65440"/>
            <a:ext cx="699263" cy="69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AC3DA1C-E6E9-EAA4-31D1-9102A1B09078}"/>
              </a:ext>
            </a:extLst>
          </p:cNvPr>
          <p:cNvSpPr txBox="1"/>
          <p:nvPr/>
        </p:nvSpPr>
        <p:spPr>
          <a:xfrm>
            <a:off x="8544272" y="1124744"/>
            <a:ext cx="35283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b="1" dirty="0">
              <a:solidFill>
                <a:srgbClr val="0E1114"/>
              </a:solidFill>
              <a:latin typeface="Fira Sans" panose="020B0604020202020204" pitchFamily="34" charset="0"/>
            </a:endParaRPr>
          </a:p>
          <a:p>
            <a:pPr algn="ctr"/>
            <a:r>
              <a:rPr lang="cs-CZ" sz="2400" b="1" dirty="0">
                <a:solidFill>
                  <a:srgbClr val="FF0000"/>
                </a:solidFill>
                <a:latin typeface="Ubuntu" panose="020B0504030602030204" pitchFamily="34" charset="0"/>
              </a:rPr>
              <a:t>V</a:t>
            </a:r>
            <a:r>
              <a:rPr lang="cs-CZ" sz="24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 roce 2022 zabilo</a:t>
            </a:r>
            <a:r>
              <a:rPr lang="cs-CZ" sz="2400" b="1" i="0" dirty="0">
                <a:solidFill>
                  <a:srgbClr val="FF0000"/>
                </a:solidFill>
                <a:effectLst/>
                <a:latin typeface="Fira Sans" panose="020B0503050000020004" pitchFamily="34" charset="0"/>
              </a:rPr>
              <a:t> ve Švýcarsku</a:t>
            </a:r>
            <a:r>
              <a:rPr lang="cs-CZ" sz="24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 148 vlků 1480 ovcí a skotu! To je nejvyšší číslo za poslední roky.</a:t>
            </a:r>
            <a:endParaRPr lang="cs-CZ" sz="2400" b="1" i="0" dirty="0">
              <a:solidFill>
                <a:srgbClr val="FF0000"/>
              </a:solidFill>
              <a:effectLst/>
              <a:latin typeface="Fira Sans" panose="020B0604020202020204" pitchFamily="34" charset="0"/>
            </a:endParaRPr>
          </a:p>
          <a:p>
            <a:pPr algn="ctr"/>
            <a:endParaRPr lang="cs-CZ" b="1" dirty="0">
              <a:solidFill>
                <a:srgbClr val="0E1114"/>
              </a:solidFill>
              <a:latin typeface="Fira Sans" panose="020B0604020202020204" pitchFamily="34" charset="0"/>
            </a:endParaRPr>
          </a:p>
          <a:p>
            <a:pPr algn="ctr"/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Švýcarský stát utratí ročně 500 000 CHF za sledování vlků.</a:t>
            </a:r>
          </a:p>
          <a:p>
            <a:pPr algn="ctr"/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 </a:t>
            </a:r>
          </a:p>
          <a:p>
            <a:pPr algn="ctr"/>
            <a:r>
              <a:rPr lang="cs-CZ" b="1" i="0" dirty="0">
                <a:solidFill>
                  <a:srgbClr val="555555"/>
                </a:solidFill>
                <a:effectLst/>
                <a:latin typeface="Ubuntu" panose="020B0504030602030204" pitchFamily="34" charset="0"/>
              </a:rPr>
              <a:t>To znamená, že na pozorování každého vlka ve Švýcarsku utratí stát 85 000 Kč za rok.</a:t>
            </a:r>
            <a:endParaRPr lang="cs-CZ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96CBD28-318B-B001-0A12-BE3168451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8" y="260648"/>
            <a:ext cx="8024555" cy="56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46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D5C1AD5-C167-4DB2-8E01-4FF39EC6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481243-DF89-796A-FB37-86FFF17388A8}"/>
              </a:ext>
            </a:extLst>
          </p:cNvPr>
          <p:cNvSpPr txBox="1"/>
          <p:nvPr/>
        </p:nvSpPr>
        <p:spPr>
          <a:xfrm>
            <a:off x="191344" y="243512"/>
            <a:ext cx="1200065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Rozhodnutí z 1.11.2023</a:t>
            </a:r>
          </a:p>
          <a:p>
            <a:pPr algn="ctr"/>
            <a:r>
              <a:rPr lang="cs-CZ" sz="2400" b="1" i="0" dirty="0">
                <a:solidFill>
                  <a:srgbClr val="0070C0"/>
                </a:solidFill>
                <a:effectLst/>
                <a:latin typeface="Source Sans Pro" panose="020B0503030403020204" pitchFamily="34" charset="0"/>
              </a:rPr>
              <a:t>70 procent vlků ve Švýcarsku bude zastřeleno</a:t>
            </a:r>
          </a:p>
          <a:p>
            <a:pPr algn="ctr"/>
            <a:endParaRPr lang="cs-CZ" sz="2400" dirty="0">
              <a:solidFill>
                <a:srgbClr val="1F1F1F"/>
              </a:solidFill>
              <a:latin typeface="Source Sans Pro" panose="020B0503030403020204" pitchFamily="34" charset="0"/>
            </a:endParaRP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Spolkový úřad pro životní prostředí (BAFU) chce skoncovat s většinou vlků ve Švýcarsku. </a:t>
            </a:r>
          </a:p>
          <a:p>
            <a:pPr algn="ctr"/>
            <a:endParaRPr lang="cs-CZ" sz="2400" b="0" i="0" dirty="0">
              <a:solidFill>
                <a:srgbClr val="1F1F1F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cs-CZ" sz="16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Celá Spolková rada (</a:t>
            </a:r>
            <a:r>
              <a:rPr lang="cs-CZ" sz="16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Bundesrat</a:t>
            </a:r>
            <a:r>
              <a:rPr lang="cs-CZ" sz="16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cs-CZ" sz="16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vláda Švýcarské konfederace)ve středu 1.listopadu 2023 schválila úpravu mysliveckého zákona. </a:t>
            </a:r>
          </a:p>
          <a:p>
            <a:pPr algn="ctr"/>
            <a:r>
              <a:rPr lang="cs-CZ" sz="16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Kantony nyní mohou preventivně zabíjet vlky, aby se předešlo možným škodám – a to nejen poté, co ke škodě došlo.</a:t>
            </a:r>
          </a:p>
          <a:p>
            <a:pPr algn="ctr"/>
            <a:r>
              <a:rPr lang="cs-CZ" sz="1400" b="1" i="0" dirty="0">
                <a:solidFill>
                  <a:srgbClr val="0070C0"/>
                </a:solidFill>
                <a:effectLst/>
                <a:latin typeface="Source Sans Pro" panose="020B0503030403020204" pitchFamily="34" charset="0"/>
              </a:rPr>
              <a:t>Ve Švýcarsku možná žije až 300 vlků ve 32 smečkách. </a:t>
            </a:r>
          </a:p>
          <a:p>
            <a:pPr algn="ctr"/>
            <a:endParaRPr lang="cs-CZ" sz="1400" b="1" i="0" dirty="0">
              <a:solidFill>
                <a:srgbClr val="0070C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cs-CZ" sz="3200" b="1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Všechny tyto smečky kromě 12 mají být vyhubeny a populace se má snížit o 70 procent – ​​preventivně, aniž by některý z těchto vlků předtím zabil hospodářská zvířata, jako jsou ovce nebo skot.</a:t>
            </a:r>
          </a:p>
          <a:p>
            <a:pPr algn="ctr"/>
            <a:endParaRPr lang="cs-CZ" sz="2400" b="1" i="0" dirty="0">
              <a:solidFill>
                <a:srgbClr val="FF0000"/>
              </a:solidFill>
              <a:effectLst/>
              <a:latin typeface="Source Sans Pro" panose="020B0503030403020204" pitchFamily="34" charset="0"/>
            </a:endParaRPr>
          </a:p>
          <a:p>
            <a:pPr algn="ctr"/>
            <a:r>
              <a:rPr lang="cs-CZ" sz="2400" dirty="0">
                <a:solidFill>
                  <a:srgbClr val="1F1F1F"/>
                </a:solidFill>
                <a:latin typeface="Source Sans Pro" panose="020B0503030403020204" pitchFamily="34" charset="0"/>
              </a:rPr>
              <a:t>P</a:t>
            </a:r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řísnější regulace způsobí, že vlci budou plaší a vyhnou se stádům dobytka a lidským sídlům</a:t>
            </a:r>
            <a:endParaRPr lang="cs-CZ" sz="2400" dirty="0">
              <a:solidFill>
                <a:srgbClr val="1F1F1F"/>
              </a:solidFill>
              <a:latin typeface="Source Sans Pro" panose="020B0503030403020204" pitchFamily="34" charset="0"/>
            </a:endParaRPr>
          </a:p>
          <a:p>
            <a:pPr algn="ctr"/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740EBB5-6DA3-CBD4-78D6-9943E4D4AC8D}"/>
              </a:ext>
            </a:extLst>
          </p:cNvPr>
          <p:cNvSpPr txBox="1"/>
          <p:nvPr/>
        </p:nvSpPr>
        <p:spPr>
          <a:xfrm>
            <a:off x="3585345" y="6538912"/>
            <a:ext cx="1058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2"/>
              </a:rPr>
              <a:t>https://www.blick.ch/politik/medienkonferenz-um-15-uhr-roesti-stellt-seine-wolfs-abschussplaene-vor-id19100803.html</a:t>
            </a:r>
            <a:endParaRPr lang="cs-CZ" sz="800" dirty="0"/>
          </a:p>
          <a:p>
            <a:r>
              <a:rPr lang="cs-CZ" sz="800" dirty="0">
                <a:hlinkClick r:id="rId3"/>
              </a:rPr>
              <a:t>https://www.admin.ch/gov/de/start/dokumentation/medienmitteilungen.msg-id-98407.html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15B5A5-3D2B-B98F-6A3F-DE14641D2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3371"/>
            <a:ext cx="1944216" cy="15518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88F42A-A639-DBFF-10F5-278E36E6E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49763"/>
            <a:ext cx="1639069" cy="16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2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79CB52F-A686-38D6-E69C-BBBCADBA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035E8C-276A-55EA-804D-862CCC87E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0"/>
            <a:ext cx="6740769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53E982-4E23-0CF0-7F17-E7E5D350556F}"/>
              </a:ext>
            </a:extLst>
          </p:cNvPr>
          <p:cNvSpPr txBox="1"/>
          <p:nvPr/>
        </p:nvSpPr>
        <p:spPr>
          <a:xfrm>
            <a:off x="7039808" y="1323151"/>
            <a:ext cx="4948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383737"/>
                </a:solidFill>
                <a:effectLst/>
                <a:latin typeface="Inter"/>
              </a:rPr>
              <a:t>12.1.2024 bylo oznámeno, že federální vláda s okamžitou platností zastaví financování programu pro pastevecké psy na ochranu hospodářských zvířat – a již nebude poskytovat žádné finanční příspěvky.</a:t>
            </a:r>
          </a:p>
          <a:p>
            <a:pPr algn="ctr"/>
            <a:r>
              <a:rPr lang="cs-CZ" b="0" i="0" dirty="0">
                <a:solidFill>
                  <a:srgbClr val="383737"/>
                </a:solidFill>
                <a:effectLst/>
                <a:latin typeface="Inter"/>
              </a:rPr>
              <a:t>Již vycvičení a nasmlouvaní psi budou podporováni jen do konce ledna 2025, poté skončí. V chovatelském a výcvikovém programu se již nebude pokračovat.</a:t>
            </a:r>
          </a:p>
          <a:p>
            <a:pPr algn="ctr"/>
            <a:endParaRPr lang="cs-CZ" dirty="0">
              <a:solidFill>
                <a:srgbClr val="383737"/>
              </a:solidFill>
              <a:latin typeface="Inter"/>
            </a:endParaRPr>
          </a:p>
          <a:p>
            <a:pPr algn="ctr"/>
            <a:r>
              <a:rPr lang="cs-CZ" b="0" i="0" dirty="0">
                <a:solidFill>
                  <a:srgbClr val="383737"/>
                </a:solidFill>
                <a:effectLst/>
                <a:latin typeface="Inter"/>
              </a:rPr>
              <a:t>V současné době je </a:t>
            </a:r>
            <a:r>
              <a:rPr lang="cs-CZ" dirty="0">
                <a:solidFill>
                  <a:srgbClr val="383737"/>
                </a:solidFill>
                <a:latin typeface="Inter"/>
              </a:rPr>
              <a:t>v</a:t>
            </a:r>
            <a:r>
              <a:rPr lang="cs-CZ" b="0" i="0" dirty="0">
                <a:solidFill>
                  <a:srgbClr val="383737"/>
                </a:solidFill>
                <a:effectLst/>
                <a:latin typeface="Inter"/>
              </a:rPr>
              <a:t>e Švýcarsku dotováno přes 500 pasteveckých psů.</a:t>
            </a:r>
          </a:p>
          <a:p>
            <a:pPr algn="ctr"/>
            <a:endParaRPr lang="cs-CZ" dirty="0">
              <a:solidFill>
                <a:srgbClr val="383737"/>
              </a:solidFill>
              <a:latin typeface="Inter"/>
            </a:endParaRPr>
          </a:p>
          <a:p>
            <a:pPr algn="ctr"/>
            <a:r>
              <a:rPr lang="cs-CZ" b="0" i="0" dirty="0">
                <a:solidFill>
                  <a:srgbClr val="383737"/>
                </a:solidFill>
                <a:effectLst/>
                <a:latin typeface="Inter"/>
              </a:rPr>
              <a:t>Dnes federální vláda platí 100 franků měsíčně za chov pasteveckých psů. </a:t>
            </a:r>
          </a:p>
          <a:p>
            <a:pPr algn="ctr"/>
            <a:r>
              <a:rPr lang="cs-CZ" b="0" i="0" dirty="0">
                <a:solidFill>
                  <a:srgbClr val="383737"/>
                </a:solidFill>
                <a:effectLst/>
                <a:latin typeface="Inter"/>
              </a:rPr>
              <a:t>Paušální sazba 2400 franků je na výcvik štěňat.</a:t>
            </a:r>
          </a:p>
          <a:p>
            <a:pPr algn="ctr"/>
            <a:endParaRPr lang="cs-CZ" b="0" i="0" dirty="0">
              <a:solidFill>
                <a:srgbClr val="383737"/>
              </a:solidFill>
              <a:effectLst/>
              <a:latin typeface="Inter"/>
            </a:endParaRPr>
          </a:p>
          <a:p>
            <a:pPr algn="ctr"/>
            <a:r>
              <a:rPr lang="cs-CZ" dirty="0">
                <a:solidFill>
                  <a:srgbClr val="383737"/>
                </a:solidFill>
                <a:latin typeface="Inter"/>
              </a:rPr>
              <a:t>Čeká se na reakci jednotlivých kantonů.</a:t>
            </a:r>
            <a:endParaRPr lang="cs-CZ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8D5C11-64DD-9AA6-2C49-E0B398C6D780}"/>
              </a:ext>
            </a:extLst>
          </p:cNvPr>
          <p:cNvSpPr txBox="1"/>
          <p:nvPr/>
        </p:nvSpPr>
        <p:spPr>
          <a:xfrm>
            <a:off x="7392144" y="6446579"/>
            <a:ext cx="40324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https://www.schweizerbauer.ch/politik-wirtschaft/agrarpolitik/bund-stoppt-zucht-von-herdenschutzhunden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DB2A16F-CFFE-1BB8-4620-4D2C862F2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675" y="111117"/>
            <a:ext cx="1897385" cy="110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48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697E844-9371-7ABF-8DF4-4DE21F72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C509E9-4671-49CB-5B04-DECB9E9EA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9" y="136525"/>
            <a:ext cx="6352187" cy="386853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D451210-CBA8-B8FC-0A35-064AA07D4CCA}"/>
              </a:ext>
            </a:extLst>
          </p:cNvPr>
          <p:cNvSpPr txBox="1"/>
          <p:nvPr/>
        </p:nvSpPr>
        <p:spPr>
          <a:xfrm>
            <a:off x="551384" y="3933056"/>
            <a:ext cx="38884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0" dirty="0">
                <a:solidFill>
                  <a:srgbClr val="0070C0"/>
                </a:solidFill>
                <a:effectLst/>
                <a:latin typeface="YouTube Sans"/>
              </a:rPr>
              <a:t>Vlk jako nebezpečí pro člověka? 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D8806F1-9221-3580-6D62-F93122AE7B4A}"/>
              </a:ext>
            </a:extLst>
          </p:cNvPr>
          <p:cNvSpPr txBox="1"/>
          <p:nvPr/>
        </p:nvSpPr>
        <p:spPr>
          <a:xfrm>
            <a:off x="6600056" y="128064"/>
            <a:ext cx="5591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Švýcarský biolog a ekolog </a:t>
            </a:r>
            <a:r>
              <a:rPr lang="cs-CZ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Marcel </a:t>
            </a:r>
            <a:r>
              <a:rPr lang="cs-CZ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Züger</a:t>
            </a:r>
            <a:r>
              <a:rPr lang="cs-CZ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sleduje vývoj kolem vlků a má návrhy na řešení. </a:t>
            </a:r>
          </a:p>
          <a:p>
            <a:pPr algn="ctr"/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Podle něj se vlk rychle učí a je nám stále blíž a ochrana stád nefunguje dostatečně.</a:t>
            </a:r>
          </a:p>
          <a:p>
            <a:endParaRPr lang="cs-CZ" dirty="0">
              <a:solidFill>
                <a:srgbClr val="131313"/>
              </a:solidFill>
              <a:latin typeface="Roboto" panose="02000000000000000000" pitchFamily="2" charset="0"/>
            </a:endParaRPr>
          </a:p>
          <a:p>
            <a:pPr algn="ctr"/>
            <a:r>
              <a:rPr lang="cs-CZ" sz="23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„To, co se dnes v Evropě děje, je takzvaná habituace,“ vysvětluje </a:t>
            </a:r>
            <a:r>
              <a:rPr lang="cs-CZ" sz="2300" b="1" i="0" dirty="0" err="1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Züger</a:t>
            </a:r>
            <a:r>
              <a:rPr lang="cs-CZ" sz="23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 nebezpečný přístup aktivistů k vlkům. </a:t>
            </a:r>
          </a:p>
          <a:p>
            <a:pPr algn="ctr"/>
            <a:r>
              <a:rPr lang="cs-CZ" sz="23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„Přirozený vlk se stává kulturním vlkem, který nemá důvod zdržovat se mimo oblast lidského osídlení. “</a:t>
            </a:r>
            <a:endParaRPr lang="cs-CZ" sz="2300" b="0" i="0" dirty="0">
              <a:solidFill>
                <a:srgbClr val="131313"/>
              </a:solidFill>
              <a:effectLst/>
              <a:latin typeface="Roboto" panose="02000000000000000000" pitchFamily="2" charset="0"/>
            </a:endParaRPr>
          </a:p>
          <a:p>
            <a:endParaRPr lang="cs-CZ" dirty="0">
              <a:solidFill>
                <a:srgbClr val="131313"/>
              </a:solidFill>
              <a:latin typeface="Roboto" panose="02000000000000000000" pitchFamily="2" charset="0"/>
            </a:endParaRPr>
          </a:p>
          <a:p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9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Habituace</a:t>
            </a:r>
            <a:r>
              <a:rPr lang="cs-CZ" sz="900" b="0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je nejjednodušším druhem učení, znamená úbytek reakce na opakování téhož podnětu</a:t>
            </a:r>
            <a:endParaRPr lang="cs-CZ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ABBCD1A-5972-38D4-4892-086F40DADD0C}"/>
              </a:ext>
            </a:extLst>
          </p:cNvPr>
          <p:cNvSpPr txBox="1"/>
          <p:nvPr/>
        </p:nvSpPr>
        <p:spPr>
          <a:xfrm>
            <a:off x="2063552" y="6305976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https://www.blick.ch/schweiz/graubuenden/nach-wolfs-vorfall-am-piz-beverin-warnt-biologe-marcel-zueger-wird-nichts-getan-sind-die-woelfe-bald-in-den-doerfern-id16797583.html</a:t>
            </a:r>
            <a:endParaRPr lang="cs-CZ" sz="800" dirty="0"/>
          </a:p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4"/>
              </a:rPr>
              <a:t>https://www.stgallerbauer.ch/tiere/wer-woelfe-will-muss-die-kosten-tragen/</a:t>
            </a:r>
            <a:endParaRPr lang="cs-CZ" sz="8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5"/>
              </a:rPr>
              <a:t>https://www.youtube.com/watch?v=NLmOv_AqGxI</a:t>
            </a:r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                                                                                                                                       </a:t>
            </a:r>
            <a:r>
              <a:rPr lang="cs-CZ" sz="800" b="1" i="0" u="sng" dirty="0">
                <a:solidFill>
                  <a:srgbClr val="485D22"/>
                </a:solidFill>
                <a:effectLst/>
                <a:latin typeface="Ubuntu" panose="020B0504030602030204" pitchFamily="34" charset="0"/>
                <a:hlinkClick r:id="rId6"/>
              </a:rPr>
              <a:t>https://cs.wikipedia.org/wiki/Habituace</a:t>
            </a:r>
            <a:endParaRPr lang="cs-CZ" sz="8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endParaRPr lang="cs-CZ" sz="800" b="1" u="sng" dirty="0">
              <a:solidFill>
                <a:srgbClr val="485D22"/>
              </a:solidFill>
              <a:latin typeface="Ubuntu" panose="020B0504030602030204" pitchFamily="34" charset="0"/>
            </a:endParaRPr>
          </a:p>
          <a:p>
            <a:endParaRPr lang="cs-CZ" sz="800" b="1" i="0" u="sng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endParaRPr lang="cs-CZ" sz="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F5168EF-0066-888C-F095-04DAE4B3AC4E}"/>
              </a:ext>
            </a:extLst>
          </p:cNvPr>
          <p:cNvSpPr txBox="1"/>
          <p:nvPr/>
        </p:nvSpPr>
        <p:spPr>
          <a:xfrm>
            <a:off x="0" y="4437112"/>
            <a:ext cx="12185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„Vlčí smečka je jako skupina teenagerů, jako mládežnický gang ve velkoměstě. </a:t>
            </a: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Testují co si mohou dovolit a když necítí hranice, jdou dál. </a:t>
            </a: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Být plachý byl pro vlky jediný způsob, jak přežít po tisíciletí, když byli loveni. </a:t>
            </a: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Dnes už není strach z lidí výhodou. </a:t>
            </a:r>
          </a:p>
          <a:p>
            <a:pPr algn="ctr"/>
            <a:r>
              <a:rPr lang="cs-CZ" sz="2400" b="0" i="0" dirty="0">
                <a:solidFill>
                  <a:srgbClr val="1F1F1F"/>
                </a:solidFill>
                <a:effectLst/>
                <a:latin typeface="Source Sans Pro" panose="020B0503030403020204" pitchFamily="34" charset="0"/>
              </a:rPr>
              <a:t>Naopak. Učíme vlky, že svět patří drzým."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127216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AD09C-EBF4-4AF7-9665-A9A4B84E6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279" y="-21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600" b="1" dirty="0">
                <a:solidFill>
                  <a:srgbClr val="FF0000"/>
                </a:solidFill>
              </a:rPr>
              <a:t>Situace ve Francii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72BD2E-D324-4F11-A5E8-65B3BE28A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121" y="1628800"/>
            <a:ext cx="7674190" cy="324036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9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Jen v roce 2022 ve Francii náklady </a:t>
            </a:r>
            <a:r>
              <a:rPr lang="cs-CZ" sz="96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n</a:t>
            </a:r>
            <a:r>
              <a:rPr lang="cs-CZ" sz="9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ochranu stád dosáhly 44 milionů EUR (1</a:t>
            </a:r>
            <a:r>
              <a:rPr lang="cs-CZ" sz="96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,</a:t>
            </a:r>
            <a:r>
              <a:rPr lang="cs-CZ" sz="9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1 miliardu korun)</a:t>
            </a:r>
            <a:r>
              <a:rPr lang="cs-CZ" sz="96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</a:t>
            </a:r>
          </a:p>
          <a:p>
            <a:pPr algn="ctr">
              <a:buNone/>
            </a:pPr>
            <a:r>
              <a:rPr lang="cs-CZ" sz="9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Odškodnění za zvířata uznaná za zabitá vlky stála stát v roce 2022 přibližně 3,5 milionu EUR (90 mil korun).</a:t>
            </a:r>
          </a:p>
          <a:p>
            <a:pPr algn="ctr">
              <a:buNone/>
            </a:pPr>
            <a:r>
              <a:rPr lang="cs-CZ" sz="9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</a:p>
          <a:p>
            <a:pPr algn="ctr">
              <a:buNone/>
            </a:pPr>
            <a:r>
              <a:rPr lang="cs-CZ" sz="9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 roce 2021 bylo financováno státem 5 642 pasteveckých psů (v roce 2020 jich bylo 4 920).</a:t>
            </a:r>
          </a:p>
          <a:p>
            <a:pPr algn="ctr">
              <a:buNone/>
            </a:pPr>
            <a:endParaRPr lang="cs-CZ" sz="9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buNone/>
            </a:pPr>
            <a:endParaRPr lang="cs-CZ" sz="96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indent="0" algn="ctr">
              <a:buNone/>
            </a:pPr>
            <a:r>
              <a:rPr lang="cs-CZ" sz="112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K zastavení prudkého růstu škod přispěla teprve v roce 2018 obranná střelba vlků, kteří útočí na stáda.</a:t>
            </a:r>
          </a:p>
          <a:p>
            <a:pPr marL="0" indent="0" algn="ctr">
              <a:buNone/>
            </a:pPr>
            <a:r>
              <a:rPr lang="cs-CZ" sz="11200" b="1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</a:t>
            </a:r>
            <a:r>
              <a:rPr lang="cs-CZ" sz="112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ro rok 2024 je plánovaná kvóta odstřelu vlků  na </a:t>
            </a:r>
            <a:r>
              <a:rPr lang="cs-CZ" sz="11200" b="1" kern="5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209</a:t>
            </a:r>
            <a:r>
              <a:rPr lang="cs-CZ" sz="11200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kusů.</a:t>
            </a:r>
          </a:p>
          <a:p>
            <a:pPr marL="0" indent="0">
              <a:buNone/>
            </a:pPr>
            <a:endParaRPr lang="cs-CZ" sz="96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  <a:p>
            <a:pPr marL="0" indent="0">
              <a:buNone/>
            </a:pPr>
            <a:endParaRPr lang="cs-CZ" sz="800" dirty="0">
              <a:hlinkClick r:id="rId3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989C90-1E8F-4000-B8A7-61692F8F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57</a:t>
            </a:fld>
            <a:endParaRPr lang="cs-CZ" dirty="0"/>
          </a:p>
        </p:txBody>
      </p:sp>
      <p:pic>
        <p:nvPicPr>
          <p:cNvPr id="1026" name="Picture 2" descr="Image result for Fra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327" y="159994"/>
            <a:ext cx="909818" cy="8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8488759-EF4D-54E8-125F-76E62C6E8C98}"/>
              </a:ext>
            </a:extLst>
          </p:cNvPr>
          <p:cNvSpPr txBox="1"/>
          <p:nvPr/>
        </p:nvSpPr>
        <p:spPr>
          <a:xfrm>
            <a:off x="263352" y="5722539"/>
            <a:ext cx="136815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https://www.leseleveursfaceauxpredateurs.fr/wp-content/uploads/2023/07/Dossier-2022_Pastoralisme-en-danger-FNO-web.pdf</a:t>
            </a:r>
            <a:endParaRPr lang="cs-CZ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DB4BB9D-C7CD-09BF-16F0-9D937C8D4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22594"/>
            <a:ext cx="3963254" cy="44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46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D524CAE-9C3F-BC1E-5C32-17E48EAE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EAD962-B2C0-A11E-1CA9-8D3F29E94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5807968" cy="34735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8FEA41-4B2A-F943-727C-553220DAE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58" y="260648"/>
            <a:ext cx="6335968" cy="29523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B9C0AC1-F02E-B15E-5702-2C8829168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58" y="3662232"/>
            <a:ext cx="6255806" cy="30614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BB4A2C9-C581-6D80-8708-5037B89C4BC2}"/>
              </a:ext>
            </a:extLst>
          </p:cNvPr>
          <p:cNvSpPr txBox="1"/>
          <p:nvPr/>
        </p:nvSpPr>
        <p:spPr>
          <a:xfrm>
            <a:off x="191344" y="6429087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5"/>
              </a:rPr>
              <a:t>https://www.youtube.com/watch?v=1siSZMJGMRs&amp;t=119s</a:t>
            </a:r>
            <a:endParaRPr lang="cs-CZ" sz="800" dirty="0"/>
          </a:p>
          <a:p>
            <a:r>
              <a:rPr lang="cs-CZ" sz="800" dirty="0">
                <a:hlinkClick r:id="rId6"/>
              </a:rPr>
              <a:t>https://leloupdanslabergerie.fr/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9E40935-FE4D-AAA4-9A72-490E642A4CFA}"/>
              </a:ext>
            </a:extLst>
          </p:cNvPr>
          <p:cNvSpPr txBox="1"/>
          <p:nvPr/>
        </p:nvSpPr>
        <p:spPr>
          <a:xfrm>
            <a:off x="119336" y="3782209"/>
            <a:ext cx="5616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00"/>
                </a:solidFill>
                <a:latin typeface="Open Sans" panose="020B0606030504020204" pitchFamily="34" charset="0"/>
              </a:rPr>
              <a:t>P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odle </a:t>
            </a:r>
            <a:r>
              <a:rPr lang="cs-CZ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OFB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 (Úřadu pro francouzskou biologickou rozmanitost) vlci </a:t>
            </a:r>
            <a:r>
              <a:rPr lang="cs-CZ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každý rok zabíjí kolem 12 000 domácích zvířat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. To jsou oficiální údaje, ale daleko od reality. </a:t>
            </a:r>
          </a:p>
          <a:p>
            <a:pPr algn="ctr"/>
            <a:r>
              <a:rPr lang="cs-CZ" sz="20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Skutečný</a:t>
            </a:r>
            <a:r>
              <a:rPr lang="cs-CZ" sz="20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počet obětí se pohybuje kolem 18 000 zvířat</a:t>
            </a:r>
            <a:r>
              <a:rPr lang="cs-CZ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pPr algn="ctr"/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Všeobecně se uznává, že na každá dvě zabitá zvířata je třetí ztraceno, ale není započítáno a kompenzováno  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6257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E7D3CAB-F744-419C-8346-A57E6748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E4D0BE-F3CB-42E1-A73E-8F424349D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5" y="0"/>
            <a:ext cx="1017221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753D1B7-A681-C82D-2910-621CEE068BE2}"/>
              </a:ext>
            </a:extLst>
          </p:cNvPr>
          <p:cNvSpPr txBox="1"/>
          <p:nvPr/>
        </p:nvSpPr>
        <p:spPr>
          <a:xfrm>
            <a:off x="5303912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95 % útoků na zabezpečená stáda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Polovina útoků přes den</a:t>
            </a:r>
          </a:p>
        </p:txBody>
      </p:sp>
    </p:spTree>
    <p:extLst>
      <p:ext uri="{BB962C8B-B14F-4D97-AF65-F5344CB8AC3E}">
        <p14:creationId xmlns:p14="http://schemas.microsoft.com/office/powerpoint/2010/main" val="75819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C173829-B326-20BF-79B4-E727802DC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695E3B-73DF-B016-CDC4-39FBF3354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48680"/>
            <a:ext cx="8054067" cy="513446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32A80DA-C007-898E-6307-3148E2C8412E}"/>
              </a:ext>
            </a:extLst>
          </p:cNvPr>
          <p:cNvSpPr txBox="1"/>
          <p:nvPr/>
        </p:nvSpPr>
        <p:spPr>
          <a:xfrm>
            <a:off x="3719736" y="6171684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https://www.navratvlku.cz/o-vlkovi-vlk-obecny/</a:t>
            </a:r>
          </a:p>
        </p:txBody>
      </p:sp>
    </p:spTree>
    <p:extLst>
      <p:ext uri="{BB962C8B-B14F-4D97-AF65-F5344CB8AC3E}">
        <p14:creationId xmlns:p14="http://schemas.microsoft.com/office/powerpoint/2010/main" val="3515253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8022A6D-F6C8-43BC-9236-FBEE31D8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02E1E0-7756-4377-AEFB-54E73B361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70" y="0"/>
            <a:ext cx="10192570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DA9D1A4-D321-48E7-96EF-42262C9D2AF0}"/>
              </a:ext>
            </a:extLst>
          </p:cNvPr>
          <p:cNvSpPr txBox="1"/>
          <p:nvPr/>
        </p:nvSpPr>
        <p:spPr>
          <a:xfrm>
            <a:off x="29021" y="116632"/>
            <a:ext cx="194421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b="0" i="0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Dne 29. srpna 2021 se ve Švýcarsku konala mezinárodní konference o pastevním chovu zvířat a vlcích s názvem 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„Wolf </a:t>
            </a:r>
            <a:r>
              <a:rPr lang="cs-CZ" sz="800" b="0" i="1" dirty="0" err="1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und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 </a:t>
            </a:r>
            <a:r>
              <a:rPr lang="cs-CZ" sz="800" b="0" i="1" dirty="0" err="1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Hedenschutz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 - </a:t>
            </a:r>
            <a:r>
              <a:rPr lang="cs-CZ" sz="800" b="0" i="1" dirty="0" err="1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die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 </a:t>
            </a:r>
            <a:r>
              <a:rPr lang="cs-CZ" sz="800" b="0" i="1" dirty="0" err="1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Grenzen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“  (</a:t>
            </a:r>
            <a:r>
              <a:rPr lang="pl-PL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Vlk a ochrana stád - hranice)</a:t>
            </a:r>
            <a:r>
              <a:rPr lang="cs-CZ" sz="800" b="0" i="1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, </a:t>
            </a:r>
            <a:r>
              <a:rPr lang="cs-CZ" sz="800" b="0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která </a:t>
            </a:r>
            <a:r>
              <a:rPr lang="cs-CZ" sz="800" b="0" i="0" dirty="0">
                <a:solidFill>
                  <a:srgbClr val="000000"/>
                </a:solidFill>
                <a:effectLst/>
                <a:latin typeface="Dosis" panose="020B0604020202020204" pitchFamily="2" charset="-18"/>
              </a:rPr>
              <a:t>umožnila sdílet švýcarské, německé a francouzské zkušenosti.</a:t>
            </a:r>
          </a:p>
          <a:p>
            <a:pPr algn="ctr"/>
            <a:endParaRPr lang="cs-CZ" sz="800" b="0" i="0" dirty="0">
              <a:solidFill>
                <a:srgbClr val="000000"/>
              </a:solidFill>
              <a:effectLst/>
              <a:latin typeface="Dosis" panose="020B0604020202020204" pitchFamily="2" charset="-18"/>
            </a:endParaRPr>
          </a:p>
          <a:p>
            <a:pPr algn="ctr"/>
            <a:r>
              <a:rPr lang="cs-CZ" sz="11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Vystoupil Dr. Laurent Garde z Francie, doktor ekologie a antropologie, který pracuje ve Výzkumném ústavu pastevního managementu v Alpách (CERPAM) a je považován za jednoho z nejlepších odborníků na ochranu stád v Evropě.</a:t>
            </a:r>
          </a:p>
          <a:p>
            <a:pPr algn="ctr"/>
            <a:r>
              <a:rPr lang="cs-CZ" sz="11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Pracuje na výzkumu a praktickém provádění opatření na ochranu stád ve Francii již 20 let. </a:t>
            </a:r>
          </a:p>
          <a:p>
            <a:pPr algn="ctr"/>
            <a:r>
              <a:rPr lang="cs-CZ" sz="1100" kern="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</a:t>
            </a:r>
            <a:r>
              <a:rPr lang="cs-CZ" sz="11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rezentoval jasná fakta.</a:t>
            </a:r>
          </a:p>
          <a:p>
            <a:pPr algn="ctr"/>
            <a:endParaRPr lang="cs-CZ" sz="1100" kern="50" dirty="0"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cs-CZ" sz="1200" b="1" kern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Bez fatálního zásahu se vlci přizpůsobí ochranným opatřením. </a:t>
            </a:r>
            <a:endParaRPr lang="cs-CZ" sz="1200" b="1" dirty="0">
              <a:solidFill>
                <a:srgbClr val="C0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E665BFF-03DE-4D37-AFFF-EE1CB8AC8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0" y="4441882"/>
            <a:ext cx="1499897" cy="209196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95DECBD-8F73-4018-9E6F-29D43816633A}"/>
              </a:ext>
            </a:extLst>
          </p:cNvPr>
          <p:cNvSpPr txBox="1"/>
          <p:nvPr/>
        </p:nvSpPr>
        <p:spPr>
          <a:xfrm>
            <a:off x="117321" y="6629142"/>
            <a:ext cx="176503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" u="sng" kern="5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  <a:hlinkClick r:id="rId4"/>
              </a:rPr>
              <a:t>https://www.youtube.com/</a:t>
            </a:r>
            <a:r>
              <a:rPr lang="cs-CZ" sz="600" u="sng" kern="50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  <a:hlinkClick r:id="rId4"/>
              </a:rPr>
              <a:t>watch?v</a:t>
            </a:r>
            <a:r>
              <a:rPr lang="cs-CZ" sz="600" u="sng" kern="5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  <a:hlinkClick r:id="rId4"/>
              </a:rPr>
              <a:t>=</a:t>
            </a:r>
            <a:r>
              <a:rPr lang="cs-CZ" sz="600" u="sng" kern="50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  <a:hlinkClick r:id="rId4"/>
              </a:rPr>
              <a:t>PtccfgiYYEM</a:t>
            </a:r>
            <a:r>
              <a:rPr lang="cs-CZ" sz="6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  <a:endParaRPr lang="cs-CZ" sz="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62CA07-B7AB-58A6-E55E-41FC273C92AE}"/>
              </a:ext>
            </a:extLst>
          </p:cNvPr>
          <p:cNvSpPr txBox="1"/>
          <p:nvPr/>
        </p:nvSpPr>
        <p:spPr>
          <a:xfrm>
            <a:off x="5159896" y="116632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Po příchodu vlků do Francie stoupá počet obětí s počtem vlků (modrá), pak se financovala opatření na ochranu stád a počet obětí stagnoval (žlutá). Vlci se ale adaptovali a naučili se překonávat ochranné opatření (červená). Teprve ochranná střelba po roce 2018 stabilizovala počet obětí.</a:t>
            </a:r>
          </a:p>
        </p:txBody>
      </p:sp>
    </p:spTree>
    <p:extLst>
      <p:ext uri="{BB962C8B-B14F-4D97-AF65-F5344CB8AC3E}">
        <p14:creationId xmlns:p14="http://schemas.microsoft.com/office/powerpoint/2010/main" val="620318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A6B036D-06F5-CD54-7DB3-B6229CF0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D70326-7E68-2E3A-611C-D09F338DE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8" y="0"/>
            <a:ext cx="4946382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AB57126-4DCA-4F4E-3C93-E3AAF3B94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476672"/>
            <a:ext cx="7096881" cy="2458845"/>
          </a:xfrm>
          <a:prstGeom prst="rect">
            <a:avLst/>
          </a:prstGeom>
        </p:spPr>
      </p:pic>
      <p:sp>
        <p:nvSpPr>
          <p:cNvPr id="7" name="Šipka: nahoru 6">
            <a:extLst>
              <a:ext uri="{FF2B5EF4-FFF2-40B4-BE49-F238E27FC236}">
                <a16:creationId xmlns:a16="http://schemas.microsoft.com/office/drawing/2014/main" id="{E75880D0-178B-ACF3-899A-5F27BAC45A41}"/>
              </a:ext>
            </a:extLst>
          </p:cNvPr>
          <p:cNvSpPr/>
          <p:nvPr/>
        </p:nvSpPr>
        <p:spPr>
          <a:xfrm>
            <a:off x="7342880" y="2852936"/>
            <a:ext cx="646032" cy="129614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40ABD9-44CA-8966-C115-3B3DDF4DFEF5}"/>
              </a:ext>
            </a:extLst>
          </p:cNvPr>
          <p:cNvSpPr txBox="1"/>
          <p:nvPr/>
        </p:nvSpPr>
        <p:spPr>
          <a:xfrm>
            <a:off x="6043021" y="5949280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hlinkClick r:id="rId4"/>
              </a:rPr>
              <a:t>Le loup | OFB | Le loup en France (loupfrance.fr)</a:t>
            </a:r>
            <a:r>
              <a:rPr lang="cs-CZ" sz="800" dirty="0"/>
              <a:t> </a:t>
            </a:r>
          </a:p>
          <a:p>
            <a:r>
              <a:rPr lang="cs-CZ" sz="800" dirty="0">
                <a:hlinkClick r:id="rId5"/>
              </a:rPr>
              <a:t>Bulletin-Reseau-Loup-2012-N27_regime.alimentaire.pdf (loupfrance.fr)</a:t>
            </a:r>
            <a:endParaRPr lang="cs-CZ" sz="800" dirty="0"/>
          </a:p>
          <a:p>
            <a:endParaRPr lang="cs-CZ" sz="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484F1D8-A0F3-48CA-E44C-583951D631AD}"/>
              </a:ext>
            </a:extLst>
          </p:cNvPr>
          <p:cNvSpPr txBox="1"/>
          <p:nvPr/>
        </p:nvSpPr>
        <p:spPr>
          <a:xfrm>
            <a:off x="4941834" y="4293096"/>
            <a:ext cx="6914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Podle studie „Na vlčím jídelníčku: přehled jídelníčku různých vlčích smeček ve Francii“  se potrava vlků skládá v průměru z 16 % domácích zvířat. Záleží na ročním období a chování jednotlivých smeček.</a:t>
            </a:r>
          </a:p>
        </p:txBody>
      </p:sp>
    </p:spTree>
    <p:extLst>
      <p:ext uri="{BB962C8B-B14F-4D97-AF65-F5344CB8AC3E}">
        <p14:creationId xmlns:p14="http://schemas.microsoft.com/office/powerpoint/2010/main" val="1654349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66D8B16-D22F-EA85-6D8A-3535529A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08A0DE-32AA-67DA-E10A-C7AA6758BB64}"/>
              </a:ext>
            </a:extLst>
          </p:cNvPr>
          <p:cNvSpPr txBox="1"/>
          <p:nvPr/>
        </p:nvSpPr>
        <p:spPr>
          <a:xfrm>
            <a:off x="983432" y="332656"/>
            <a:ext cx="1051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Podle ofici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ln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 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dajů z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Francie teprve střelba pomohla zastavit vzrůstaj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počet 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ú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toků a zabitých zv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řat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4962C9-91DB-B03C-5116-C68842C18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65" y="2996952"/>
            <a:ext cx="646331" cy="6463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EC9C17-B5E9-9889-1672-4CFFF729F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057326"/>
            <a:ext cx="6264697" cy="47305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8D2BF4-27AA-8305-5500-B6BA55148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39" y="3501008"/>
            <a:ext cx="646331" cy="6463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BE5D5B-38C4-ED33-D548-D3961A1E4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13" y="4005064"/>
            <a:ext cx="646331" cy="6463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738F23E-30EF-F067-FA51-FB68F6A54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69" y="4637539"/>
            <a:ext cx="646331" cy="6463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703B27-565D-8E25-7A96-0A8BE4F27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69" y="5141594"/>
            <a:ext cx="646331" cy="64633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C5CD11A-7938-5E22-7B0A-74D6D68BD899}"/>
              </a:ext>
            </a:extLst>
          </p:cNvPr>
          <p:cNvSpPr txBox="1"/>
          <p:nvPr/>
        </p:nvSpPr>
        <p:spPr>
          <a:xfrm>
            <a:off x="1497630" y="5727125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 2023         4091                 10882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2334301-0908-F21A-7BDD-666EF5DA4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69" y="5682187"/>
            <a:ext cx="646331" cy="64633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17CB18-C935-71D1-8777-4D57E79506CC}"/>
              </a:ext>
            </a:extLst>
          </p:cNvPr>
          <p:cNvSpPr txBox="1"/>
          <p:nvPr/>
        </p:nvSpPr>
        <p:spPr>
          <a:xfrm>
            <a:off x="1991544" y="6669360"/>
            <a:ext cx="6573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https://www.auvergne-rhone-alpes.developpement-durable.gouv.fr/IMG/pdf/24040_bilan_dommages_2023.pdf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BBE2DEE-1F19-F440-BDAE-3F4362405594}"/>
              </a:ext>
            </a:extLst>
          </p:cNvPr>
          <p:cNvSpPr txBox="1"/>
          <p:nvPr/>
        </p:nvSpPr>
        <p:spPr>
          <a:xfrm>
            <a:off x="8832304" y="1972250"/>
            <a:ext cx="86409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sz="3400" b="1" dirty="0">
                <a:solidFill>
                  <a:srgbClr val="FF0000"/>
                </a:solidFill>
              </a:rPr>
              <a:t>51</a:t>
            </a:r>
          </a:p>
          <a:p>
            <a:r>
              <a:rPr lang="cs-CZ" sz="3400" b="1" dirty="0">
                <a:solidFill>
                  <a:srgbClr val="FF0000"/>
                </a:solidFill>
              </a:rPr>
              <a:t>100</a:t>
            </a:r>
          </a:p>
          <a:p>
            <a:r>
              <a:rPr lang="cs-CZ" sz="3400" b="1" dirty="0">
                <a:solidFill>
                  <a:srgbClr val="FF0000"/>
                </a:solidFill>
              </a:rPr>
              <a:t>110</a:t>
            </a:r>
          </a:p>
          <a:p>
            <a:r>
              <a:rPr lang="cs-CZ" sz="3400" b="1" dirty="0">
                <a:solidFill>
                  <a:srgbClr val="FF0000"/>
                </a:solidFill>
              </a:rPr>
              <a:t>118</a:t>
            </a:r>
          </a:p>
          <a:p>
            <a:r>
              <a:rPr lang="cs-CZ" sz="3400" b="1" dirty="0">
                <a:solidFill>
                  <a:srgbClr val="FF0000"/>
                </a:solidFill>
              </a:rPr>
              <a:t>174</a:t>
            </a:r>
          </a:p>
          <a:p>
            <a:r>
              <a:rPr lang="cs-CZ" sz="3400" b="1" dirty="0">
                <a:solidFill>
                  <a:srgbClr val="FF0000"/>
                </a:solidFill>
              </a:rPr>
              <a:t>209</a:t>
            </a:r>
          </a:p>
        </p:txBody>
      </p:sp>
    </p:spTree>
    <p:extLst>
      <p:ext uri="{BB962C8B-B14F-4D97-AF65-F5344CB8AC3E}">
        <p14:creationId xmlns:p14="http://schemas.microsoft.com/office/powerpoint/2010/main" val="22672191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3" name="Obrázek 2" descr="francie střelb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019187" cy="5479776"/>
          </a:xfrm>
          <a:prstGeom prst="rect">
            <a:avLst/>
          </a:prstGeom>
        </p:spPr>
      </p:pic>
      <p:pic>
        <p:nvPicPr>
          <p:cNvPr id="5" name="Obrázek 4" descr="fr střel výcvi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2990" y="2132856"/>
            <a:ext cx="4849010" cy="43307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9376" y="6381328"/>
            <a:ext cx="4752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https://www.loupfrance.fr/gestion-des-impacts-du-loup/protection-des-troupeaux/</a:t>
            </a:r>
            <a:endParaRPr lang="cs-CZ" sz="8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E603BDA-070C-48A2-9D5D-11508E811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993D10-6FBE-4728-ABC3-13D551314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8" y="1058923"/>
            <a:ext cx="11753903" cy="47401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0DE64D4-4315-A404-3A53-821A8A64B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60648"/>
            <a:ext cx="2927648" cy="1443661"/>
          </a:xfrm>
          <a:prstGeom prst="rect">
            <a:avLst/>
          </a:prstGeom>
        </p:spPr>
      </p:pic>
      <p:pic>
        <p:nvPicPr>
          <p:cNvPr id="8" name="Picture 2" descr="Image result for France">
            <a:extLst>
              <a:ext uri="{FF2B5EF4-FFF2-40B4-BE49-F238E27FC236}">
                <a16:creationId xmlns:a16="http://schemas.microsoft.com/office/drawing/2014/main" id="{94423234-336C-995F-C773-3EDCD6AF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710" y="130834"/>
            <a:ext cx="1440160" cy="13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359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D967DFE-789D-4095-2C78-5F4FC5CF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3BA5A8-BEAE-5F7F-8DDB-514437681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33" y="398165"/>
            <a:ext cx="9294533" cy="614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8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9D3C8A5-BD24-4D7C-0C8F-C674EC53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47762EA-D295-6286-E1EF-8C0206EB998F}"/>
              </a:ext>
            </a:extLst>
          </p:cNvPr>
          <p:cNvSpPr txBox="1"/>
          <p:nvPr/>
        </p:nvSpPr>
        <p:spPr>
          <a:xfrm>
            <a:off x="155340" y="161199"/>
            <a:ext cx="1188132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„Mnoho lidí si myslí, že soužití vlků a chovatelů je možné poskytnutím prostředků na ochranu stád, </a:t>
            </a:r>
          </a:p>
          <a:p>
            <a:pPr algn="ctr"/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bohužel tato předpojatá představa neodráží realitu.</a:t>
            </a:r>
          </a:p>
          <a:p>
            <a:pPr algn="ctr"/>
            <a:endParaRPr lang="cs-CZ" sz="2800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cs-CZ" sz="28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V Alpách tvoří 92 % napadených stád takzvaná „chráněná“ stáda , to znamená, že mají zavedeny alespoň dva prostředky ochrany </a:t>
            </a:r>
            <a:r>
              <a:rPr lang="cs-CZ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(ochranní psi, nepřetržitá přítomnost pastevcům, noční seskupení, elektrický ohradník atd.). </a:t>
            </a:r>
          </a:p>
          <a:p>
            <a:pPr algn="ctr"/>
            <a:endParaRPr lang="cs-CZ" sz="2000" b="1" i="0" dirty="0">
              <a:solidFill>
                <a:srgbClr val="0070C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cs-CZ" sz="2000" b="1" i="0" dirty="0">
                <a:solidFill>
                  <a:srgbClr val="0070C0"/>
                </a:solidFill>
                <a:effectLst/>
                <a:latin typeface="Open Sans" panose="020B0606030504020204" pitchFamily="34" charset="0"/>
              </a:rPr>
              <a:t>Navzdory tomu se počet mrtvých zvířat každým rokem zvyšuje, protože vlci se přizpůsobují všem prostředkům ochrany.</a:t>
            </a:r>
          </a:p>
          <a:p>
            <a:pPr algn="ctr"/>
            <a:endParaRPr lang="cs-CZ" b="1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cs-CZ" sz="32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Protože ochranná opatření nepředstavují smrtelné riziko, vlci se učí tato opatření obcházet, čímž se stávají méně účinnými a dokonce zbytečnými.</a:t>
            </a:r>
          </a:p>
          <a:p>
            <a:pPr algn="just"/>
            <a:endParaRPr lang="cs-CZ" sz="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algn="just"/>
            <a:endParaRPr lang="cs-CZ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828066-10F8-CBE5-0ADA-45F87A7753E2}"/>
              </a:ext>
            </a:extLst>
          </p:cNvPr>
          <p:cNvSpPr txBox="1"/>
          <p:nvPr/>
        </p:nvSpPr>
        <p:spPr>
          <a:xfrm>
            <a:off x="119336" y="6404413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2"/>
              </a:rPr>
              <a:t>https://leloupdanslabergerie.fr/</a:t>
            </a:r>
            <a:endParaRPr lang="cs-CZ" sz="800" dirty="0"/>
          </a:p>
          <a:p>
            <a:r>
              <a:rPr lang="cs-CZ" sz="800" dirty="0">
                <a:hlinkClick r:id="rId3"/>
              </a:rPr>
              <a:t>https://drive.google.com/file/d/1d_op_oo30RHkZTemZd_Xw3_oG-KFN7NQ/view?pli=1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1563108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3733924-452E-BCC6-4773-E8CB54C0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CC6C4D-978E-6AC7-03BF-65E1877C4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0"/>
            <a:ext cx="543020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505CE1-E133-5A07-1212-2B9443CB7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554318"/>
            <a:ext cx="4514850" cy="28670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6DC2A55-0E1A-011E-6512-D7461273752A}"/>
              </a:ext>
            </a:extLst>
          </p:cNvPr>
          <p:cNvSpPr txBox="1"/>
          <p:nvPr/>
        </p:nvSpPr>
        <p:spPr>
          <a:xfrm>
            <a:off x="3185526" y="94961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Stále častěji se stávají obětí vlků také pastevečtí psi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99AED9A-82BF-0D71-BD1A-6B70E732B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421343"/>
            <a:ext cx="4514850" cy="25336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496261D-3F9D-A6FA-18C4-729065D19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62" y="5112479"/>
            <a:ext cx="2941224" cy="165056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22FA0D-F8B3-0EA3-349D-E293B701E20C}"/>
              </a:ext>
            </a:extLst>
          </p:cNvPr>
          <p:cNvSpPr txBox="1"/>
          <p:nvPr/>
        </p:nvSpPr>
        <p:spPr>
          <a:xfrm>
            <a:off x="839416" y="5805264"/>
            <a:ext cx="4824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                                                                                          skot               psi              kozy            koně             ovce           ostatní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0C1B07-1D5F-252E-842A-D4FB27B4AFB0}"/>
              </a:ext>
            </a:extLst>
          </p:cNvPr>
          <p:cNvSpPr txBox="1"/>
          <p:nvPr/>
        </p:nvSpPr>
        <p:spPr>
          <a:xfrm>
            <a:off x="1597394" y="6020708"/>
            <a:ext cx="5089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92 zabitých psů za jeden rok</a:t>
            </a:r>
          </a:p>
        </p:txBody>
      </p:sp>
    </p:spTree>
    <p:extLst>
      <p:ext uri="{BB962C8B-B14F-4D97-AF65-F5344CB8AC3E}">
        <p14:creationId xmlns:p14="http://schemas.microsoft.com/office/powerpoint/2010/main" val="22576582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6BAE68F-13BF-4067-EB03-08FCCD8D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C089EE-66C4-131C-84DB-2403308BDF8A}"/>
              </a:ext>
            </a:extLst>
          </p:cNvPr>
          <p:cNvSpPr txBox="1"/>
          <p:nvPr/>
        </p:nvSpPr>
        <p:spPr>
          <a:xfrm>
            <a:off x="3719736" y="476672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Litva</a:t>
            </a:r>
            <a:endParaRPr lang="cs-CZ" sz="6000" dirty="0">
              <a:solidFill>
                <a:srgbClr val="00B05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24C620-EBA4-CF88-A2D4-3E9DBD07E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47042"/>
            <a:ext cx="1714500" cy="10287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2BA0F6-00EE-9EBD-F901-593099E50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33" y="347042"/>
            <a:ext cx="1285875" cy="14573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0ADF97E-2977-7357-7318-1E213C874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2093249"/>
            <a:ext cx="3744416" cy="309975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E2C8D0D-5CDC-D3CB-9318-179A7FE2B805}"/>
              </a:ext>
            </a:extLst>
          </p:cNvPr>
          <p:cNvSpPr txBox="1"/>
          <p:nvPr/>
        </p:nvSpPr>
        <p:spPr>
          <a:xfrm>
            <a:off x="4007768" y="1628801"/>
            <a:ext cx="799288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</a:rPr>
              <a:t>Na území Litvy je nejméně 1069 vlků. 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Podle Plánu péče o vlka je uvedeno, že pokud je více než 62 vlčích rodin (celková populace 500 a více jedinců na konci zimy), předpokládá se snížení populace vlků do 32-62 rodin. Ale MŽP se ani tímto Plánem neřídí, v Litvě měli v roce 2023 91 vlčích rodin!</a:t>
            </a:r>
          </a:p>
          <a:p>
            <a:r>
              <a:rPr lang="cs-CZ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 roce 2021 bylo registrováno 628 útoků, </a:t>
            </a:r>
          </a:p>
          <a:p>
            <a:r>
              <a:rPr lang="cs-CZ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zabito 1949 hospodářských zvířat.</a:t>
            </a:r>
          </a:p>
          <a:p>
            <a:endParaRPr lang="cs-CZ" sz="2400" b="1" i="0" dirty="0">
              <a:solidFill>
                <a:srgbClr val="FF0000"/>
              </a:solidFill>
              <a:effectLst/>
              <a:latin typeface="Roboto" panose="02000000000000000000" pitchFamily="2" charset="0"/>
            </a:endParaRPr>
          </a:p>
          <a:p>
            <a:r>
              <a:rPr lang="cs-CZ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 roce 2022 bylo registrováno 634 útoků a </a:t>
            </a:r>
          </a:p>
          <a:p>
            <a:r>
              <a:rPr lang="cs-CZ" sz="24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zabito 2149 hospodářských zvířat.</a:t>
            </a:r>
          </a:p>
          <a:p>
            <a:pPr algn="ctr"/>
            <a:endParaRPr lang="cs-CZ" sz="24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634F529-B4A6-C513-7D40-9F4160B1B244}"/>
              </a:ext>
            </a:extLst>
          </p:cNvPr>
          <p:cNvSpPr txBox="1"/>
          <p:nvPr/>
        </p:nvSpPr>
        <p:spPr>
          <a:xfrm>
            <a:off x="1991544" y="6510958"/>
            <a:ext cx="756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5"/>
              </a:rPr>
              <a:t>https://vstt.lrv.lt/uploads/vstt/documents/files/Vilk%C5%B3%20tyrimai/Galutine%20ataskaita%202022_23%20nuasmeninta%20fin.pdf</a:t>
            </a:r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9282723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C37A7D9-B9AE-F546-0B7F-A1F1AF40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2D2619-37AA-41CB-5859-1AE334B0B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85" y="0"/>
            <a:ext cx="8799629" cy="261819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BB453B-296F-6F4F-0DAE-7B9D14D5D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90" y="3853745"/>
            <a:ext cx="7542819" cy="224802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7EA70FD-4C02-685B-D69B-C34DC99BFB22}"/>
              </a:ext>
            </a:extLst>
          </p:cNvPr>
          <p:cNvSpPr txBox="1"/>
          <p:nvPr/>
        </p:nvSpPr>
        <p:spPr>
          <a:xfrm>
            <a:off x="1415480" y="2924944"/>
            <a:ext cx="95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MINISTR ŽIVOTNÍHO PROSTŘEDÍ LIT</a:t>
            </a:r>
            <a:r>
              <a:rPr lang="cs-CZ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EV</a:t>
            </a:r>
            <a:r>
              <a:rPr lang="lt-LT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SKÉ REPUBLIKY</a:t>
            </a:r>
            <a:r>
              <a:rPr lang="cs-CZ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s</a:t>
            </a:r>
            <a:r>
              <a:rPr lang="cs-CZ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</a:rPr>
              <a:t>chvaluje odlov 341 vlků v lovecké sezóně 2023-2024</a:t>
            </a:r>
          </a:p>
          <a:p>
            <a:pPr algn="ctr"/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to je 32 % předpokládané populace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B0E0F1E-F249-960D-BFE9-3FB5FE68D97D}"/>
              </a:ext>
            </a:extLst>
          </p:cNvPr>
          <p:cNvSpPr txBox="1"/>
          <p:nvPr/>
        </p:nvSpPr>
        <p:spPr>
          <a:xfrm>
            <a:off x="3647728" y="6519446"/>
            <a:ext cx="504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https://e-seimas.lrs.lt/portal/legalAct/lt/TAD/c6523a6066dc11eea182def3ac5c11d6?jfwid=16vee94gwt</a:t>
            </a:r>
            <a:endParaRPr lang="cs-CZ" sz="800" dirty="0"/>
          </a:p>
          <a:p>
            <a:endParaRPr lang="cs-CZ" sz="8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B88E65-4C1B-CF1B-836A-C9580D461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" y="2630768"/>
            <a:ext cx="2011680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76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39DEBFD-55BD-FA79-70BB-3F44945C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ACC8AD0-FD04-83B2-5BFF-F8B22A22ECF8}"/>
              </a:ext>
            </a:extLst>
          </p:cNvPr>
          <p:cNvSpPr txBox="1"/>
          <p:nvPr/>
        </p:nvSpPr>
        <p:spPr>
          <a:xfrm>
            <a:off x="9481592" y="260648"/>
            <a:ext cx="251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Místa útoků vlků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30D661-D786-C89D-07C3-B0CCF147E2A3}"/>
              </a:ext>
            </a:extLst>
          </p:cNvPr>
          <p:cNvSpPr txBox="1"/>
          <p:nvPr/>
        </p:nvSpPr>
        <p:spPr>
          <a:xfrm>
            <a:off x="9128070" y="722313"/>
            <a:ext cx="29065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Vlci stále častěji útočí v intravilánu obcí, mezi domy, přes štěkot psů</a:t>
            </a:r>
          </a:p>
          <a:p>
            <a:pPr algn="ctr"/>
            <a:r>
              <a:rPr lang="cs-CZ" sz="2400" b="1" dirty="0"/>
              <a:t>Podle zastánců vlků je to normální situace a není důvod se obávat o další vývoj.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Nakonec se dozvíme, že hlavní příčinou útoků vlků je samotný chov ovcí</a:t>
            </a:r>
          </a:p>
          <a:p>
            <a:pPr algn="ctr"/>
            <a:endParaRPr lang="cs-CZ" sz="2400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56AE7E-C279-093F-E5A6-7D5CF8A93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0" y="136525"/>
            <a:ext cx="8934980" cy="65187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4236429-22EA-6E0B-14C1-379A1212F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016" y="5508380"/>
            <a:ext cx="1012215" cy="1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698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544272" y="6472217"/>
            <a:ext cx="449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/>
              <a:t>https://polovnickakomora.sk/attachments/article/1483/kvota_lovu_vlka_draveho_2018-2019.pdf</a:t>
            </a:r>
          </a:p>
          <a:p>
            <a:r>
              <a:rPr lang="cs-CZ" sz="700" dirty="0"/>
              <a:t>https://horou.sk/spravy/kvota-odlovu-vlka-draveho-bola-znizena-na-polovicu/</a:t>
            </a:r>
          </a:p>
          <a:p>
            <a:r>
              <a:rPr lang="cs-CZ" sz="700" dirty="0"/>
              <a:t>https://www.kampolovat.sk/sk/clanky/spravodajstvo/kvota-lovu-vlka-draveho-2015-2016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560496" y="3624366"/>
            <a:ext cx="207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endParaRPr lang="cs-CZ" sz="16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EF2286-0F94-4CE6-B29A-FF1BF776B258}"/>
              </a:ext>
            </a:extLst>
          </p:cNvPr>
          <p:cNvSpPr txBox="1"/>
          <p:nvPr/>
        </p:nvSpPr>
        <p:spPr>
          <a:xfrm>
            <a:off x="0" y="17803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latin typeface="+mj-lt"/>
              </a:rPr>
              <a:t>Slovensko</a:t>
            </a:r>
          </a:p>
        </p:txBody>
      </p:sp>
      <p:pic>
        <p:nvPicPr>
          <p:cNvPr id="11266" name="Picture 2" descr="Image result for slovensko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110" y="-289333"/>
            <a:ext cx="2683919" cy="17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382634" y="1176625"/>
            <a:ext cx="449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Populace vlka dravého je v příznivém stavu, </a:t>
            </a:r>
            <a:r>
              <a:rPr lang="cs-CZ" sz="1600" b="1" dirty="0"/>
              <a:t>jeho četnost se zvyšuje a území jeho působení se postupně rozšiřuje.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Vlci každoročně na Slovensku zabijí tisíce hospodářských zvířat.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V minulosti vlk dokonce ohrozil i genovou rezervu jelena karpatského.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Přesto nová vláda od roku 2021 snížila kvóta lovu na nulu.</a:t>
            </a:r>
          </a:p>
          <a:p>
            <a:endParaRPr lang="cs-CZ" sz="2400" dirty="0"/>
          </a:p>
          <a:p>
            <a:r>
              <a:rPr lang="cs-CZ" sz="2800" b="1" dirty="0">
                <a:solidFill>
                  <a:srgbClr val="FF0000"/>
                </a:solidFill>
              </a:rPr>
              <a:t> Po volbách 2023 opět změna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ABC0A5-85D1-4792-9994-A126C8AAC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" y="764704"/>
            <a:ext cx="7434529" cy="609616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6934239-C458-308C-9652-15E7DF1B6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95" y="4326237"/>
            <a:ext cx="3542177" cy="19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376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C91F352-3DE6-38AD-757C-C49F3F7D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66AA9C-7DF1-FCC6-C227-809C33C0F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00988"/>
            <a:ext cx="8532277" cy="61747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5D15EF-C1E4-3127-D44F-2A98D7F5EA02}"/>
              </a:ext>
            </a:extLst>
          </p:cNvPr>
          <p:cNvSpPr txBox="1"/>
          <p:nvPr/>
        </p:nvSpPr>
        <p:spPr>
          <a:xfrm>
            <a:off x="9311680" y="332656"/>
            <a:ext cx="28803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2023/24	 - 60 ks</a:t>
            </a:r>
          </a:p>
          <a:p>
            <a:r>
              <a:rPr lang="cs-CZ" sz="1600" dirty="0"/>
              <a:t>2022	     0</a:t>
            </a:r>
          </a:p>
          <a:p>
            <a:r>
              <a:rPr lang="cs-CZ" sz="1600" dirty="0"/>
              <a:t>2021	     0</a:t>
            </a:r>
          </a:p>
          <a:p>
            <a:r>
              <a:rPr lang="cs-CZ" sz="1800" dirty="0"/>
              <a:t>2019/20 – 35 ks</a:t>
            </a:r>
          </a:p>
          <a:p>
            <a:r>
              <a:rPr lang="cs-CZ" sz="1800" dirty="0"/>
              <a:t>2018/19 - 70 ks</a:t>
            </a:r>
          </a:p>
          <a:p>
            <a:r>
              <a:rPr lang="cs-CZ" sz="1800" dirty="0"/>
              <a:t>2017/18 - 76 ks</a:t>
            </a:r>
          </a:p>
          <a:p>
            <a:r>
              <a:rPr lang="cs-CZ" sz="1800" dirty="0"/>
              <a:t>2016/17 - 70 ks</a:t>
            </a:r>
          </a:p>
          <a:p>
            <a:r>
              <a:rPr lang="cs-CZ" sz="1800" dirty="0"/>
              <a:t>2015/16 - 90 ks</a:t>
            </a:r>
          </a:p>
          <a:p>
            <a:r>
              <a:rPr lang="cs-CZ" sz="1800" dirty="0"/>
              <a:t>2014/15 - 80 ks</a:t>
            </a:r>
          </a:p>
          <a:p>
            <a:r>
              <a:rPr lang="cs-CZ" sz="1800" dirty="0"/>
              <a:t>2013/14 - 80 ks</a:t>
            </a:r>
          </a:p>
          <a:p>
            <a:r>
              <a:rPr lang="cs-CZ" sz="2000" dirty="0"/>
              <a:t>2012/13 - 130 ks</a:t>
            </a:r>
          </a:p>
          <a:p>
            <a:r>
              <a:rPr lang="cs-CZ" sz="2000" dirty="0"/>
              <a:t>2011/12 - 120 ks</a:t>
            </a:r>
          </a:p>
          <a:p>
            <a:r>
              <a:rPr lang="cs-CZ" sz="2000" dirty="0"/>
              <a:t>2010/11-  150 ks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4DD0E7-6E8E-8D78-4AAB-744649C77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462" y="4364529"/>
            <a:ext cx="1752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7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CBD5BD7-2FD4-417A-9511-586B421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84D770-1041-4E07-BDAC-A9E406E58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0"/>
            <a:ext cx="5156153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AF2A3EE-3D77-46F1-B4B3-6B2FF044A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8" y="0"/>
            <a:ext cx="490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183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05CC5F-8642-45A5-BFD4-A5170903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68221B-010E-4AF0-976D-5E01760AB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5" y="530266"/>
            <a:ext cx="9116931" cy="632773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252F90D-2271-4949-8140-1B42C7793F16}"/>
              </a:ext>
            </a:extLst>
          </p:cNvPr>
          <p:cNvSpPr txBox="1"/>
          <p:nvPr/>
        </p:nvSpPr>
        <p:spPr>
          <a:xfrm>
            <a:off x="1055440" y="260648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Verze 2020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E902299E-39D1-465F-A371-5BDD49EFD060}"/>
                  </a:ext>
                </a:extLst>
              </p14:cNvPr>
              <p14:cNvContentPartPr/>
              <p14:nvPr/>
            </p14:nvContentPartPr>
            <p14:xfrm>
              <a:off x="4585297" y="3564461"/>
              <a:ext cx="2673360" cy="6300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E902299E-39D1-465F-A371-5BDD49EFD0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2657" y="3501461"/>
                <a:ext cx="2799000" cy="75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46723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F985736-7FE3-4DBB-B7FA-8E94593B6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F46553-CD33-4EF4-BF77-21824B48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23781"/>
            <a:ext cx="11496600" cy="601513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7516457-60B5-430D-AE16-1F350D4E20DA}"/>
              </a:ext>
            </a:extLst>
          </p:cNvPr>
          <p:cNvSpPr txBox="1"/>
          <p:nvPr/>
        </p:nvSpPr>
        <p:spPr>
          <a:xfrm>
            <a:off x="1343472" y="41868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VERZE 2021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144DB878-9DAF-4DDF-8789-9135E9BED13D}"/>
                  </a:ext>
                </a:extLst>
              </p14:cNvPr>
              <p14:cNvContentPartPr/>
              <p14:nvPr/>
            </p14:nvContentPartPr>
            <p14:xfrm>
              <a:off x="5120617" y="4199501"/>
              <a:ext cx="3360240" cy="84528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144DB878-9DAF-4DDF-8789-9135E9BED1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7977" y="4136501"/>
                <a:ext cx="3485880" cy="9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8AD84469-5997-45B2-817A-FF33A35AD677}"/>
                  </a:ext>
                </a:extLst>
              </p14:cNvPr>
              <p14:cNvContentPartPr/>
              <p14:nvPr/>
            </p14:nvContentPartPr>
            <p14:xfrm>
              <a:off x="-1043303" y="818741"/>
              <a:ext cx="3240" cy="288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8AD84469-5997-45B2-817A-FF33A35AD6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05943" y="756101"/>
                <a:ext cx="128880" cy="12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0638D89-0566-4BEF-8F00-CD6C6688B78A}"/>
              </a:ext>
            </a:extLst>
          </p:cNvPr>
          <p:cNvGrpSpPr/>
          <p:nvPr/>
        </p:nvGrpSpPr>
        <p:grpSpPr>
          <a:xfrm>
            <a:off x="1735897" y="1543781"/>
            <a:ext cx="8015760" cy="286200"/>
            <a:chOff x="1735897" y="1543781"/>
            <a:chExt cx="8015760" cy="28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Rukopis 8">
                  <a:extLst>
                    <a:ext uri="{FF2B5EF4-FFF2-40B4-BE49-F238E27FC236}">
                      <a16:creationId xmlns:a16="http://schemas.microsoft.com/office/drawing/2014/main" id="{2801DEE3-D24D-4CFA-8F9A-8DD5E1BE7656}"/>
                    </a:ext>
                  </a:extLst>
                </p14:cNvPr>
                <p14:cNvContentPartPr/>
                <p14:nvPr/>
              </p14:nvContentPartPr>
              <p14:xfrm>
                <a:off x="1735897" y="1557101"/>
                <a:ext cx="3800160" cy="265320"/>
              </p14:xfrm>
            </p:contentPart>
          </mc:Choice>
          <mc:Fallback xmlns="">
            <p:pic>
              <p:nvPicPr>
                <p:cNvPr id="9" name="Rukopis 8">
                  <a:extLst>
                    <a:ext uri="{FF2B5EF4-FFF2-40B4-BE49-F238E27FC236}">
                      <a16:creationId xmlns:a16="http://schemas.microsoft.com/office/drawing/2014/main" id="{2801DEE3-D24D-4CFA-8F9A-8DD5E1BE765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26897" y="1548101"/>
                  <a:ext cx="38178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Rukopis 9">
                  <a:extLst>
                    <a:ext uri="{FF2B5EF4-FFF2-40B4-BE49-F238E27FC236}">
                      <a16:creationId xmlns:a16="http://schemas.microsoft.com/office/drawing/2014/main" id="{8C358B03-9EDE-441E-919A-48AF67052151}"/>
                    </a:ext>
                  </a:extLst>
                </p14:cNvPr>
                <p14:cNvContentPartPr/>
                <p14:nvPr/>
              </p14:nvContentPartPr>
              <p14:xfrm>
                <a:off x="5536057" y="1775621"/>
                <a:ext cx="360" cy="10440"/>
              </p14:xfrm>
            </p:contentPart>
          </mc:Choice>
          <mc:Fallback xmlns="">
            <p:pic>
              <p:nvPicPr>
                <p:cNvPr id="10" name="Rukopis 9">
                  <a:extLst>
                    <a:ext uri="{FF2B5EF4-FFF2-40B4-BE49-F238E27FC236}">
                      <a16:creationId xmlns:a16="http://schemas.microsoft.com/office/drawing/2014/main" id="{8C358B03-9EDE-441E-919A-48AF6705215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27417" y="1766981"/>
                  <a:ext cx="180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F10EE8E7-0364-411C-ACC8-593273A085BA}"/>
                    </a:ext>
                  </a:extLst>
                </p14:cNvPr>
                <p14:cNvContentPartPr/>
                <p14:nvPr/>
              </p14:nvContentPartPr>
              <p14:xfrm>
                <a:off x="5528857" y="1543781"/>
                <a:ext cx="4222800" cy="28620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F10EE8E7-0364-411C-ACC8-593273A085B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19857" y="1535141"/>
                  <a:ext cx="4240440" cy="303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255294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98800AD-AFAB-4758-A696-99150356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D19C4A-4AFC-44C5-BACC-FEFF85E2B1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16632"/>
            <a:ext cx="2128416" cy="297771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85848C7-6FAB-48E1-AEAE-1EBA5B3617AC}"/>
              </a:ext>
            </a:extLst>
          </p:cNvPr>
          <p:cNvSpPr txBox="1"/>
          <p:nvPr/>
        </p:nvSpPr>
        <p:spPr>
          <a:xfrm>
            <a:off x="2315580" y="4575016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Na Slovensku mají asi schopnější vlky, kteří  překonávají </a:t>
            </a:r>
          </a:p>
          <a:p>
            <a:pPr algn="ctr"/>
            <a:r>
              <a:rPr lang="cs-CZ" sz="4000" b="1" dirty="0">
                <a:solidFill>
                  <a:srgbClr val="FF0000"/>
                </a:solidFill>
              </a:rPr>
              <a:t>vyšší ohrady </a:t>
            </a:r>
            <a:r>
              <a:rPr lang="cs-CZ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cs-CZ" sz="4000" b="1" dirty="0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93BBDA-531E-107B-307B-E31DF8558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76672"/>
            <a:ext cx="3619289" cy="36192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797A5E-080F-23B6-A5C7-CD7A1F3C4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34" y="476672"/>
            <a:ext cx="4723070" cy="361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377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C0265DC-3915-DFDF-037A-D627BBBF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895B70-84F2-78F7-12EA-533B2026B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21703"/>
            <a:ext cx="4321484" cy="33123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BF0C371-153A-7F7E-CDCC-7F24E1834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70" y="113684"/>
            <a:ext cx="4734343" cy="33123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D174A41-A32E-23A1-2980-88758AEC5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515695"/>
            <a:ext cx="4680520" cy="32533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3693760-9B2B-996E-CA36-F8BF9E096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515695"/>
            <a:ext cx="2448270" cy="326436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005314A-2F72-458E-CE77-63D0B97D3113}"/>
              </a:ext>
            </a:extLst>
          </p:cNvPr>
          <p:cNvSpPr txBox="1"/>
          <p:nvPr/>
        </p:nvSpPr>
        <p:spPr>
          <a:xfrm>
            <a:off x="5447930" y="3886200"/>
            <a:ext cx="2448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Doporučovaná opatření na ochranu stád před útoky vlků se stávají smrtelnou pastí pro zvěř</a:t>
            </a:r>
          </a:p>
        </p:txBody>
      </p:sp>
    </p:spTree>
    <p:extLst>
      <p:ext uri="{BB962C8B-B14F-4D97-AF65-F5344CB8AC3E}">
        <p14:creationId xmlns:p14="http://schemas.microsoft.com/office/powerpoint/2010/main" val="19184010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E5249AD-5A10-9409-7B72-85278A81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05DABF-D1B0-19E8-B3F1-2EFA8B8A4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6109"/>
            <a:ext cx="3680779" cy="65842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5174E90-A6A1-7A79-DF23-D9973927B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59" y="178788"/>
            <a:ext cx="3718882" cy="65004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37FE937-2F29-BCF2-D21D-281AC8FFF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771" y="178787"/>
            <a:ext cx="3659086" cy="654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33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88F6207-E8EC-5A7A-7C05-CA406429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146E6C-9D52-BEED-DE92-B2AB40BF4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60648"/>
            <a:ext cx="2743200" cy="20955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483C848-F054-2BF6-A6A2-4A1C9BF43A92}"/>
              </a:ext>
            </a:extLst>
          </p:cNvPr>
          <p:cNvSpPr txBox="1"/>
          <p:nvPr/>
        </p:nvSpPr>
        <p:spPr>
          <a:xfrm>
            <a:off x="482824" y="2404973"/>
            <a:ext cx="388843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Bernská úmluva</a:t>
            </a:r>
          </a:p>
          <a:p>
            <a:pPr algn="ctr"/>
            <a:r>
              <a:rPr lang="cs-CZ" b="0" i="0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Úmluva o ochraně evropských planě rostoucích rostlin, volně žijících živočichů a přírodních stanovišť byla sjednána dne 19. září 1979.</a:t>
            </a:r>
          </a:p>
          <a:p>
            <a:pPr algn="ctr"/>
            <a:endParaRPr lang="cs-CZ" dirty="0">
              <a:solidFill>
                <a:srgbClr val="454545"/>
              </a:solidFill>
              <a:latin typeface="Roboto" panose="02000000000000000000" pitchFamily="2" charset="0"/>
            </a:endParaRPr>
          </a:p>
          <a:p>
            <a:pPr algn="ctr"/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ČR uplatnila již v době přistoupení k Bernské úmluvě v roce 1998 výhradu k ochraně vlka a není tak v případě tohoto druhu úmluvou vázána</a:t>
            </a:r>
            <a:endParaRPr lang="cs-CZ" b="0" i="0" dirty="0">
              <a:solidFill>
                <a:srgbClr val="454545"/>
              </a:solidFill>
              <a:effectLst/>
              <a:latin typeface="Roboto" panose="02000000000000000000" pitchFamily="2" charset="0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F8D3370-7554-85AB-A2C0-A05609B0E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91" y="412132"/>
            <a:ext cx="6782415" cy="13458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7C94C3C-7C5A-69DE-9744-95CAACA9C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8" y="1628800"/>
            <a:ext cx="2590800" cy="20955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9659319-FAE3-53B9-3D99-DB87D69B0FCA}"/>
              </a:ext>
            </a:extLst>
          </p:cNvPr>
          <p:cNvSpPr txBox="1"/>
          <p:nvPr/>
        </p:nvSpPr>
        <p:spPr>
          <a:xfrm>
            <a:off x="5010198" y="3779136"/>
            <a:ext cx="72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návrh členské státy EU podpoří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(bude přijato příslušné rozhodnutí Rady),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lze následně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vzhledem k tomu, že EU a její členské státy disponují nadpoloviční většinou hlasů,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předpokládat, že takový návrh bude na zasedání stálého výboru Bernské úmluvy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 prosinci 2024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schválen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Česká republika vstoupila do Evropské unie dne 1. května 2004.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97284D-6474-C5F2-F0BB-A6CD62AC0FBC}"/>
              </a:ext>
            </a:extLst>
          </p:cNvPr>
          <p:cNvSpPr txBox="1"/>
          <p:nvPr/>
        </p:nvSpPr>
        <p:spPr>
          <a:xfrm>
            <a:off x="875420" y="5894685"/>
            <a:ext cx="1044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</a:t>
            </a:r>
            <a:r>
              <a:rPr lang="cs-CZ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chrana vlka dle Bernské úmluvy se na úrovni EU provádí prostřednictvím </a:t>
            </a:r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směrnice o stanovištích, kterou ČR vázána je</a:t>
            </a:r>
            <a:r>
              <a:rPr lang="cs-CZ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Vlk je proto v ČR zařazen mezi zvláště chráněné druhy podle zákona o ochraně přírody a krajiny.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131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84AEFB3-D482-68EA-CA85-B3A27E205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529FC5-9EF2-B9EC-0099-EA97EE72F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66262"/>
            <a:ext cx="4383104" cy="57286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6537B50-17A7-A390-66C2-B2CB1172E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033955"/>
            <a:ext cx="4514850" cy="23526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66613DC-7C52-5FBE-B08A-9D7989271DDC}"/>
              </a:ext>
            </a:extLst>
          </p:cNvPr>
          <p:cNvSpPr txBox="1"/>
          <p:nvPr/>
        </p:nvSpPr>
        <p:spPr>
          <a:xfrm>
            <a:off x="551384" y="136525"/>
            <a:ext cx="10585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Vlk zabil 2.9.2022 koně Ursuly von der </a:t>
            </a:r>
            <a:r>
              <a:rPr lang="cs-CZ" sz="3200" b="1" i="0" dirty="0" err="1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Leyenové</a:t>
            </a:r>
            <a:endParaRPr lang="cs-CZ" sz="3200" b="1" i="0" dirty="0">
              <a:solidFill>
                <a:srgbClr val="485D22"/>
              </a:solidFill>
              <a:effectLst/>
              <a:latin typeface="Ubuntu" panose="020B0504030602030204" pitchFamily="34" charset="0"/>
            </a:endParaRPr>
          </a:p>
          <a:p>
            <a:pPr algn="ctr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3B397A7-EF85-6899-361E-605324320ECA}"/>
              </a:ext>
            </a:extLst>
          </p:cNvPr>
          <p:cNvSpPr txBox="1"/>
          <p:nvPr/>
        </p:nvSpPr>
        <p:spPr>
          <a:xfrm>
            <a:off x="5375920" y="6114170"/>
            <a:ext cx="6346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https://www.focus.de/panorama/welt/familie-ist-furchtbar-mitgenommen-wolf-toetet-pony-von-ursula-von-der-leyen_id_139448242.html</a:t>
            </a:r>
            <a:endParaRPr lang="cs-CZ" sz="800" dirty="0"/>
          </a:p>
          <a:p>
            <a:r>
              <a:rPr lang="cs-CZ" sz="800" dirty="0">
                <a:hlinkClick r:id="rId5"/>
              </a:rPr>
              <a:t>https://www.natuerlich-jagd.de/news/umdenken-der-eu-kommission-bei-wolfsentnahmen-schwedisches-wolfsmanagement-beispielhaft/</a:t>
            </a:r>
            <a:endParaRPr lang="cs-CZ" sz="800" dirty="0"/>
          </a:p>
          <a:p>
            <a:endParaRPr lang="cs-CZ" sz="800" dirty="0"/>
          </a:p>
          <a:p>
            <a:endParaRPr lang="cs-CZ" sz="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4273260-9C1E-8E24-F37F-C055130F9B41}"/>
              </a:ext>
            </a:extLst>
          </p:cNvPr>
          <p:cNvSpPr txBox="1"/>
          <p:nvPr/>
        </p:nvSpPr>
        <p:spPr>
          <a:xfrm>
            <a:off x="4799856" y="3789040"/>
            <a:ext cx="720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Předsedkyně Evropské komise Ursula von der </a:t>
            </a:r>
            <a:r>
              <a:rPr lang="cs-CZ" sz="2000" b="1" i="0" dirty="0" err="1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Leyenová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Ubuntu" panose="020B0504030602030204" pitchFamily="34" charset="0"/>
              </a:rPr>
              <a:t> potvrdila změnu přístupu k ochraně vlků. </a:t>
            </a:r>
          </a:p>
          <a:p>
            <a:r>
              <a:rPr lang="cs-CZ" sz="2000" b="1" i="0" dirty="0">
                <a:solidFill>
                  <a:srgbClr val="0070C0"/>
                </a:solidFill>
                <a:effectLst/>
                <a:latin typeface="Ubuntu" panose="020B0504030602030204" pitchFamily="34" charset="0"/>
              </a:rPr>
              <a:t>„Musí existovat rovnováha mezi zájmem na ochraně vlků a biodiverzitě a zemědělstvím na straně druhé. Komise již nebude stát v cestě žádostem členských států o odstranění vlků 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5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A2F6634-9B7F-E6F0-00A2-2598C9138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D39AD20-4A15-A396-5C96-87D4150C9A5E}"/>
              </a:ext>
            </a:extLst>
          </p:cNvPr>
          <p:cNvSpPr txBox="1"/>
          <p:nvPr/>
        </p:nvSpPr>
        <p:spPr>
          <a:xfrm>
            <a:off x="8251587" y="476672"/>
            <a:ext cx="38884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Nahlášené škody na Broumovsku</a:t>
            </a:r>
            <a:r>
              <a:rPr lang="cs-CZ" dirty="0">
                <a:solidFill>
                  <a:srgbClr val="FF0000"/>
                </a:solidFill>
              </a:rPr>
              <a:t>.</a:t>
            </a:r>
          </a:p>
          <a:p>
            <a:endParaRPr lang="cs-CZ" dirty="0"/>
          </a:p>
          <a:p>
            <a:endParaRPr lang="cs-CZ" dirty="0"/>
          </a:p>
          <a:p>
            <a:pPr algn="ctr"/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Škody způsobené vlkem, nejsou jen samotné přímé ztráty zabitých a potrhaných zvířat.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12CB54C-4084-0E45-8371-8E64D9E64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845" y="2708920"/>
            <a:ext cx="3803915" cy="28529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470FC97-6ABF-7E1F-BC66-99E3E68EB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85070"/>
            <a:ext cx="6480720" cy="60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557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52EEFAE-29B7-2535-C832-D0FB265D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2A92CF-2DBB-B95D-0CFD-B9C86EE32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54184"/>
            <a:ext cx="4514850" cy="23622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E959E1-7879-E799-3935-5FEF303372E8}"/>
              </a:ext>
            </a:extLst>
          </p:cNvPr>
          <p:cNvSpPr txBox="1"/>
          <p:nvPr/>
        </p:nvSpPr>
        <p:spPr>
          <a:xfrm>
            <a:off x="407368" y="2852936"/>
            <a:ext cx="1137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dirty="0">
                <a:solidFill>
                  <a:srgbClr val="485D22"/>
                </a:solidFill>
                <a:effectLst/>
                <a:latin typeface="Ubuntu" panose="020B0504030602030204" pitchFamily="34" charset="0"/>
              </a:rPr>
              <a:t>Dne 24. listopadu 2022 přijal Evropský parlament společný návrh usnesení, který vyzývá ke snížení stavu ochrany vlků podle Bernské úmluvy.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9D6EFC6-26C0-CB29-C1EC-F712ACF108E2}"/>
              </a:ext>
            </a:extLst>
          </p:cNvPr>
          <p:cNvSpPr txBox="1"/>
          <p:nvPr/>
        </p:nvSpPr>
        <p:spPr>
          <a:xfrm>
            <a:off x="407368" y="6597352"/>
            <a:ext cx="1015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3"/>
              </a:rPr>
              <a:t>https://www.europarl.europa.eu/doceo/document/RC-9-2022-0503_EN.html</a:t>
            </a:r>
            <a:r>
              <a:rPr lang="cs-CZ" sz="800" dirty="0"/>
              <a:t>      </a:t>
            </a:r>
            <a:r>
              <a:rPr lang="cs-CZ" sz="800" dirty="0">
                <a:hlinkClick r:id="rId4"/>
              </a:rPr>
              <a:t>https://www.eurogroupforanimals.org/news/joint-motion-resolution-wolves-and-large-carnivores-will-be-voted-european-parliament-thursday</a:t>
            </a:r>
            <a:endParaRPr lang="cs-CZ" sz="800" dirty="0"/>
          </a:p>
          <a:p>
            <a:endParaRPr lang="cs-CZ" sz="8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4FF91FC-B0C0-6D92-3C62-6FF5A67F9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90" y="3487079"/>
            <a:ext cx="6276020" cy="30067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E01774D-CAAC-DC14-E26E-74EE8221A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6" y="154184"/>
            <a:ext cx="360335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39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A5BA7A1-A4CA-74B5-DB5C-E3867781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450761-7148-ECF1-D0B3-19737B88B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6632"/>
            <a:ext cx="3960440" cy="33653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A1FE09-D5EE-1F2D-DDA6-82E7FC689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8" y="3312368"/>
            <a:ext cx="3914348" cy="3429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99DB401-713E-A478-9889-0E9E70E95CA5}"/>
              </a:ext>
            </a:extLst>
          </p:cNvPr>
          <p:cNvSpPr txBox="1"/>
          <p:nvPr/>
        </p:nvSpPr>
        <p:spPr>
          <a:xfrm>
            <a:off x="5375920" y="1628800"/>
            <a:ext cx="64087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Obnova populace velkých šelem vedla k velmi vážným problémům v zemědělství a lesnictví, které v některých případech vyvrcholily zraněním nebo dokonce usmrcením lidí.</a:t>
            </a:r>
          </a:p>
          <a:p>
            <a:endParaRPr lang="cs-CZ" dirty="0"/>
          </a:p>
          <a:p>
            <a:r>
              <a:rPr lang="cs-CZ" dirty="0"/>
              <a:t>Škody způsobené vlky a medvědy se rok od roku zvyšují, což vede k ukončení zemědělské činnosti, která přispívá k zachování biologické rozmanitosti, hospodaření na venkově a udržení populace ve venkovských oblastech.</a:t>
            </a:r>
          </a:p>
          <a:p>
            <a:endParaRPr lang="cs-CZ" dirty="0"/>
          </a:p>
          <a:p>
            <a:r>
              <a:rPr lang="cs-CZ" dirty="0"/>
              <a:t>To je proti právním předpisům EU, které členské státy zavázaly udržovat trvalé pastviny v dobrém stavu.</a:t>
            </a:r>
          </a:p>
          <a:p>
            <a:endParaRPr lang="cs-CZ" dirty="0"/>
          </a:p>
          <a:p>
            <a:pPr algn="ctr"/>
            <a:r>
              <a:rPr lang="cs-CZ" sz="2000" b="1" dirty="0">
                <a:solidFill>
                  <a:srgbClr val="FF0000"/>
                </a:solidFill>
              </a:rPr>
              <a:t>Navrhuje přeřadit vlky a medvědy z přílohy IV do přílohy V Směrnice o stanovištích 92/43, což usnadní dosažení udržitelného počtu těchto problémových šelem.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CF325A3-6C5B-A570-A5F9-FBC713763B34}"/>
              </a:ext>
            </a:extLst>
          </p:cNvPr>
          <p:cNvSpPr txBox="1"/>
          <p:nvPr/>
        </p:nvSpPr>
        <p:spPr>
          <a:xfrm>
            <a:off x="5663952" y="332656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Jednání Rady pro zemědělství a rybolov 26. a 27.6.2023</a:t>
            </a:r>
          </a:p>
        </p:txBody>
      </p:sp>
    </p:spTree>
    <p:extLst>
      <p:ext uri="{BB962C8B-B14F-4D97-AF65-F5344CB8AC3E}">
        <p14:creationId xmlns:p14="http://schemas.microsoft.com/office/powerpoint/2010/main" val="9597727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0DF9E6D-0473-7642-2F14-1F9E9757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CD9ADB-A403-2B57-8DDF-7A962A63B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836712"/>
            <a:ext cx="3764606" cy="45114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47A4C7-0398-906C-356B-E1AD0C20A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23" y="151269"/>
            <a:ext cx="7681626" cy="59517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1EC09A-08C7-A6E3-7AB1-17B392BEC5A0}"/>
              </a:ext>
            </a:extLst>
          </p:cNvPr>
          <p:cNvSpPr txBox="1"/>
          <p:nvPr/>
        </p:nvSpPr>
        <p:spPr>
          <a:xfrm>
            <a:off x="4251223" y="6403022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hlinkClick r:id="rId4"/>
              </a:rPr>
              <a:t>https://ec.europa.eu/commission/presscorner/detail/en/ip_23_4330</a:t>
            </a:r>
            <a:endParaRPr lang="cs-CZ" sz="800" dirty="0"/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5091142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05828C7-FAED-A478-B409-4B5C303B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3426DF4-53FD-22D6-3ED9-E46092FA2A3A}"/>
              </a:ext>
            </a:extLst>
          </p:cNvPr>
          <p:cNvSpPr txBox="1"/>
          <p:nvPr/>
        </p:nvSpPr>
        <p:spPr>
          <a:xfrm>
            <a:off x="1055440" y="764704"/>
            <a:ext cx="9865096" cy="399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EK </a:t>
            </a:r>
            <a:r>
              <a:rPr lang="cs-CZ" sz="24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 září 2023 vyzvala členské státy, příslušné experty i hospodařící subjekty a místní komunity k předložení aktuálních údajů</a:t>
            </a:r>
            <a:r>
              <a:rPr lang="cs-CZ" sz="24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 populacích vlka a jejich vlivu na životní prostředí i na hospodaření a místní komunity. Ty byly podkladem pro </a:t>
            </a:r>
            <a:r>
              <a:rPr lang="cs-CZ" sz="24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analýzu</a:t>
            </a:r>
            <a:r>
              <a:rPr lang="cs-CZ" sz="24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stavu populací vlka v EU.</a:t>
            </a:r>
          </a:p>
          <a:p>
            <a:pPr algn="ctr"/>
            <a:endParaRPr lang="cs-CZ" sz="2400" dirty="0">
              <a:solidFill>
                <a:srgbClr val="0070C0"/>
              </a:solidFill>
            </a:endParaRPr>
          </a:p>
          <a:p>
            <a:pPr algn="ctr"/>
            <a:endParaRPr lang="cs-CZ" sz="2400" dirty="0">
              <a:solidFill>
                <a:srgbClr val="0070C0"/>
              </a:solidFill>
            </a:endParaRPr>
          </a:p>
          <a:p>
            <a:pPr algn="ctr"/>
            <a:r>
              <a:rPr lang="cs-CZ" sz="24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Údaj poskytnutý Českou republikou EK v rámci konzultací v září 2023 –</a:t>
            </a:r>
          </a:p>
          <a:p>
            <a:pPr algn="ctr"/>
            <a:r>
              <a:rPr lang="cs-CZ" sz="24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na území ČR se předpokládá 29 vlčích teritorií (smeček, párů či teritoriálních jedinců), což odpovídá přítomnosti přibližně 120–150 jedinců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A6D97B-8686-2E20-D2F3-99969BEAD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63" y="4989592"/>
            <a:ext cx="45148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498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A410AB5-9830-79E6-9F93-28DC57B5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515812-68C8-043B-180B-97C691C2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60648"/>
            <a:ext cx="6749310" cy="54726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597668A-4615-E907-8A5D-8FD3FEA3D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692696"/>
            <a:ext cx="4803175" cy="260401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0BCA155-AFA9-E870-5FAB-80DD1E609D3B}"/>
              </a:ext>
            </a:extLst>
          </p:cNvPr>
          <p:cNvSpPr txBox="1"/>
          <p:nvPr/>
        </p:nvSpPr>
        <p:spPr>
          <a:xfrm>
            <a:off x="7392144" y="4149080"/>
            <a:ext cx="3961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Je důležité aktivovat všechny stupně samosprávy a státní správy a vysvětlovat rozsah problému, do kterého  nás úzká skupina ekologických aktivistů přivedla</a:t>
            </a:r>
          </a:p>
        </p:txBody>
      </p:sp>
    </p:spTree>
    <p:extLst>
      <p:ext uri="{BB962C8B-B14F-4D97-AF65-F5344CB8AC3E}">
        <p14:creationId xmlns:p14="http://schemas.microsoft.com/office/powerpoint/2010/main" val="17139474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8C61F09-155D-CAC8-88B9-9FBFB5A0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50677A-6C37-E67C-1E8B-608749EED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4664"/>
            <a:ext cx="7173153" cy="510929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EC26C3A-86F3-B745-9C8D-DC08A316E251}"/>
              </a:ext>
            </a:extLst>
          </p:cNvPr>
          <p:cNvSpPr txBox="1"/>
          <p:nvPr/>
        </p:nvSpPr>
        <p:spPr>
          <a:xfrm>
            <a:off x="6349954" y="1473264"/>
            <a:ext cx="58326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Ubuntu" panose="020B0504030602030204" pitchFamily="34" charset="0"/>
              </a:rPr>
              <a:t>"Kvůli nedomyšlené vysoké ochraně vlčí populace její rychlá expanze vedla k rostoucím konfliktům s lidskou činností, zejména pokud jde o škody na hospodářských zvířatech, a k silnému tlaku na určité regiony.</a:t>
            </a:r>
          </a:p>
          <a:p>
            <a:endParaRPr lang="cs-CZ" sz="2400" b="1" i="0" dirty="0">
              <a:solidFill>
                <a:srgbClr val="FF0000"/>
              </a:solidFill>
              <a:effectLst/>
              <a:highlight>
                <a:srgbClr val="00FFFF"/>
              </a:highlight>
              <a:latin typeface="Ubuntu" panose="020B0504030602030204" pitchFamily="34" charset="0"/>
            </a:endParaRPr>
          </a:p>
          <a:p>
            <a:r>
              <a:rPr lang="cs-CZ" sz="2400" b="1" i="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Ubuntu" panose="020B0504030602030204" pitchFamily="34" charset="0"/>
              </a:rPr>
              <a:t>Koncentrace vlčích smeček v některých evropských regionech se stala skutečným nebezpečím, zejména pro hospodářská zvířata," uvedla předsedkyně Komise Ursula von der </a:t>
            </a:r>
            <a:r>
              <a:rPr lang="cs-CZ" sz="2400" b="1" i="0" dirty="0" err="1">
                <a:solidFill>
                  <a:srgbClr val="FF0000"/>
                </a:solidFill>
                <a:effectLst/>
                <a:highlight>
                  <a:srgbClr val="00FFFF"/>
                </a:highlight>
                <a:latin typeface="Ubuntu" panose="020B0504030602030204" pitchFamily="34" charset="0"/>
              </a:rPr>
              <a:t>Leyenová</a:t>
            </a:r>
            <a:r>
              <a:rPr lang="cs-CZ" sz="2400" b="1" i="0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Ubuntu" panose="020B0504030602030204" pitchFamily="34" charset="0"/>
              </a:rPr>
              <a:t>.</a:t>
            </a:r>
          </a:p>
          <a:p>
            <a:endParaRPr lang="cs-CZ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B80BD38-2D6E-64DC-0F17-9C8B71939191}"/>
              </a:ext>
            </a:extLst>
          </p:cNvPr>
          <p:cNvSpPr txBox="1"/>
          <p:nvPr/>
        </p:nvSpPr>
        <p:spPr>
          <a:xfrm>
            <a:off x="119336" y="6515704"/>
            <a:ext cx="60486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https://www.euractiv.com/section/agriculture-food/news/commission-proposes-lower-protection-status-for-europes-wolves/</a:t>
            </a:r>
          </a:p>
        </p:txBody>
      </p:sp>
    </p:spTree>
    <p:extLst>
      <p:ext uri="{BB962C8B-B14F-4D97-AF65-F5344CB8AC3E}">
        <p14:creationId xmlns:p14="http://schemas.microsoft.com/office/powerpoint/2010/main" val="19935862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8744302-B099-1C21-6E17-7DB51706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1106CF-9717-429A-3CF7-2772A2EC4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5" y="281599"/>
            <a:ext cx="5724827" cy="62373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1FC2B6D-AC2F-12FA-8E64-8B3A6CC06155}"/>
              </a:ext>
            </a:extLst>
          </p:cNvPr>
          <p:cNvSpPr txBox="1"/>
          <p:nvPr/>
        </p:nvSpPr>
        <p:spPr>
          <a:xfrm>
            <a:off x="6377745" y="1484784"/>
            <a:ext cx="4465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FF0000"/>
                </a:solidFill>
              </a:rPr>
              <a:t>Urychlené snížení ochrany vlků podpořil Výbor pro zemědělství Evropského parlamentu 12.2.2024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8748C62-A916-0E63-6315-C4691CD5A4D2}"/>
              </a:ext>
            </a:extLst>
          </p:cNvPr>
          <p:cNvSpPr txBox="1"/>
          <p:nvPr/>
        </p:nvSpPr>
        <p:spPr>
          <a:xfrm>
            <a:off x="9299386" y="6382052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s-CZ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308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52CAF88-D8C0-296C-DAC8-D5EB5D24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5060D1-A5B2-C9D5-0691-5DBA16463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81599"/>
            <a:ext cx="5472608" cy="646978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D3E55D-D606-57D8-6639-974666B1D5BA}"/>
              </a:ext>
            </a:extLst>
          </p:cNvPr>
          <p:cNvSpPr txBox="1"/>
          <p:nvPr/>
        </p:nvSpPr>
        <p:spPr>
          <a:xfrm>
            <a:off x="263352" y="3284984"/>
            <a:ext cx="64087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Ministr zemědělství Marek Výborný </a:t>
            </a:r>
            <a:r>
              <a:rPr lang="cs-CZ" sz="2000" b="1" dirty="0">
                <a:solidFill>
                  <a:srgbClr val="0070C0"/>
                </a:solidFill>
              </a:rPr>
              <a:t>na zemědělském výboru 13.2.2024 </a:t>
            </a:r>
            <a:r>
              <a:rPr lang="cs-CZ" sz="2000" b="1" dirty="0">
                <a:solidFill>
                  <a:srgbClr val="FF0000"/>
                </a:solidFill>
              </a:rPr>
              <a:t>podpořil požadavek </a:t>
            </a:r>
          </a:p>
          <a:p>
            <a:pPr algn="ctr"/>
            <a:r>
              <a:rPr lang="cs-CZ" sz="2000" b="1" dirty="0">
                <a:solidFill>
                  <a:srgbClr val="FF0000"/>
                </a:solidFill>
              </a:rPr>
              <a:t>na snížení ochrany vlků</a:t>
            </a:r>
            <a:r>
              <a:rPr lang="cs-CZ" sz="2000" b="1" dirty="0">
                <a:solidFill>
                  <a:srgbClr val="0070C0"/>
                </a:solidFill>
              </a:rPr>
              <a:t>, který předneslo Finsko na Radě 23.1.2024</a:t>
            </a:r>
          </a:p>
          <a:p>
            <a:pPr algn="ctr"/>
            <a:endParaRPr lang="cs-CZ" sz="2000" b="1" dirty="0">
              <a:solidFill>
                <a:srgbClr val="0070C0"/>
              </a:solidFill>
            </a:endParaRPr>
          </a:p>
          <a:p>
            <a:pPr algn="ctr"/>
            <a:r>
              <a:rPr lang="cs-CZ" sz="2000" b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Ing. Michal Servus, vrchní ředitel sekce ochrany přírody a krajiny a Ing. Jan Šíma, </a:t>
            </a:r>
            <a:r>
              <a:rPr lang="cs-CZ" sz="2000" b="1" i="0" dirty="0">
                <a:solidFill>
                  <a:srgbClr val="0070C0"/>
                </a:solidFill>
                <a:effectLst/>
              </a:rPr>
              <a:t>ředitel odboru druhové ochrany a implementace mezinárodních závazků vyjádřili </a:t>
            </a:r>
            <a:r>
              <a:rPr lang="cs-CZ" sz="2000" b="1" i="0" dirty="0">
                <a:solidFill>
                  <a:srgbClr val="FF0000"/>
                </a:solidFill>
                <a:effectLst/>
              </a:rPr>
              <a:t>za </a:t>
            </a:r>
            <a:r>
              <a:rPr lang="cs-CZ" sz="2000" b="1" i="0" dirty="0" err="1">
                <a:solidFill>
                  <a:srgbClr val="FF0000"/>
                </a:solidFill>
                <a:effectLst/>
              </a:rPr>
              <a:t>Mžp</a:t>
            </a:r>
            <a:r>
              <a:rPr lang="cs-CZ" sz="2000" b="1" i="0" dirty="0">
                <a:solidFill>
                  <a:srgbClr val="FF0000"/>
                </a:solidFill>
                <a:effectLst/>
              </a:rPr>
              <a:t> neutrální postoj pro Evropskou komisi</a:t>
            </a:r>
            <a:endParaRPr lang="cs-CZ" sz="2000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FD48EB4-E47A-2EDC-12DF-F92CACDA0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58" y="281599"/>
            <a:ext cx="461898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979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48FE7E1-F166-4BC9-4D6C-5AC5AC6E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4610710-6707-96B1-1D5D-93A8316847DB}"/>
              </a:ext>
            </a:extLst>
          </p:cNvPr>
          <p:cNvSpPr txBox="1"/>
          <p:nvPr/>
        </p:nvSpPr>
        <p:spPr>
          <a:xfrm>
            <a:off x="630693" y="523710"/>
            <a:ext cx="4752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Belgický ministr zemědělství David </a:t>
            </a:r>
            <a:r>
              <a:rPr lang="cs-CZ" sz="2000" b="1" i="0" dirty="0" err="1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Clarinval</a:t>
            </a:r>
            <a:r>
              <a:rPr lang="cs-CZ" sz="2000" b="1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 (Belgie právě předsedá v Radě Evropské Unie) informoval v únoru 2024 svého kolegu odpovědného za životní prostředí Alaina </a:t>
            </a:r>
            <a:r>
              <a:rPr lang="cs-CZ" sz="2000" b="1" i="0" dirty="0" err="1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Marona</a:t>
            </a:r>
            <a:r>
              <a:rPr lang="cs-CZ" sz="2000" b="1" i="0" dirty="0">
                <a:solidFill>
                  <a:srgbClr val="555555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, že </a:t>
            </a:r>
            <a:r>
              <a:rPr lang="cs-CZ" sz="2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mezi ministry zemědělství je téměř jednomyslná shoda pro snížení ochrany vlků.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CF5ACC-BCEE-845B-1D50-12DAEA13BF41}"/>
              </a:ext>
            </a:extLst>
          </p:cNvPr>
          <p:cNvSpPr txBox="1"/>
          <p:nvPr/>
        </p:nvSpPr>
        <p:spPr>
          <a:xfrm>
            <a:off x="2859732" y="4890997"/>
            <a:ext cx="933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Ubuntu" panose="020B0504030602030204" pitchFamily="34" charset="0"/>
              </a:rPr>
              <a:t>Pokud návrh podpoří sedmadvacítka, měla by Evropská komise předložit svůj návrh na 44. zasedání Stálého výboru Bernské úmluvy, které se bude konat od 2. do 6. prosince 2024.</a:t>
            </a:r>
            <a:endParaRPr lang="cs-CZ" sz="2400" dirty="0">
              <a:solidFill>
                <a:srgbClr val="0070C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D7DEA1-09AC-D92A-E089-FEA14E025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364" y="0"/>
            <a:ext cx="3124471" cy="15393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E0F065-1509-C8FC-1788-0EFADA303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660004"/>
            <a:ext cx="3733800" cy="20955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784161-896E-2C4C-5716-3AFB5777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" y="4443412"/>
            <a:ext cx="27432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404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F76DDCF-CF02-C76C-43E1-9F33AA59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47BDFC1-C6B5-9059-24A4-B1E9C1A36E38}"/>
              </a:ext>
            </a:extLst>
          </p:cNvPr>
          <p:cNvSpPr txBox="1"/>
          <p:nvPr/>
        </p:nvSpPr>
        <p:spPr>
          <a:xfrm>
            <a:off x="2315580" y="26064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FF0000"/>
                </a:solidFill>
              </a:rPr>
              <a:t>Co se nám zatím podařilo?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F47F44-2E3C-CA60-CA54-CF2C53ED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88" y="1268760"/>
            <a:ext cx="9152224" cy="38362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68C2C922-38ED-230E-FF39-B457BFEED765}"/>
                  </a:ext>
                </a:extLst>
              </p14:cNvPr>
              <p14:cNvContentPartPr/>
              <p14:nvPr/>
            </p14:nvContentPartPr>
            <p14:xfrm>
              <a:off x="5933952" y="6574464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68C2C922-38ED-230E-FF39-B457BFEED76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5952" y="6466464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330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D515F43-49FA-CDF8-3901-1EDA64B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8A09B0-22E4-3B2C-03D2-FF89D7F9B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9" y="4581126"/>
            <a:ext cx="2661505" cy="17752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37E6DF5-B0E3-6086-0FCC-968228B21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80" y="260649"/>
            <a:ext cx="6272697" cy="35283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2B0E485-A421-4437-EEFD-2882A3FC8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" y="260648"/>
            <a:ext cx="5504511" cy="352839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B2A55BE-A8E0-FC38-E232-6A88D6E55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4540670"/>
            <a:ext cx="2674268" cy="178373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5321DB-4AF9-ECD6-4264-51904B3B931B}"/>
              </a:ext>
            </a:extLst>
          </p:cNvPr>
          <p:cNvSpPr txBox="1"/>
          <p:nvPr/>
        </p:nvSpPr>
        <p:spPr>
          <a:xfrm>
            <a:off x="2999656" y="4161877"/>
            <a:ext cx="6192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Škody způsobené vlkem, nejsou jen samotné přímé ztráty zabitých zvířat. Daleko větší, jsou sekundární ztráty. </a:t>
            </a:r>
          </a:p>
          <a:p>
            <a:pPr algn="ctr"/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Ztráta přírůstku, potraty, ztráta dojivosti. </a:t>
            </a:r>
          </a:p>
          <a:p>
            <a:pPr algn="ctr"/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Záněty vemene a následné gangrény u více jak 50 ovcí na farmě Menčíkových v Šonově po útoku vlků. </a:t>
            </a:r>
          </a:p>
          <a:p>
            <a:pPr algn="ctr"/>
            <a:r>
              <a:rPr lang="cs-CZ" dirty="0">
                <a:solidFill>
                  <a:srgbClr val="131313"/>
                </a:solidFill>
                <a:latin typeface="Roboto" panose="02000000000000000000" pitchFamily="2" charset="0"/>
              </a:rPr>
              <a:t>N</a:t>
            </a:r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akonec muselo být po útoku v roce 2019 utraceno 50 dojených ovcí. </a:t>
            </a:r>
          </a:p>
          <a:p>
            <a:pPr algn="ctr"/>
            <a:endParaRPr lang="cs-CZ" b="0" i="0" dirty="0">
              <a:solidFill>
                <a:srgbClr val="131313"/>
              </a:solidFill>
              <a:effectLst/>
              <a:latin typeface="Roboto" panose="02000000000000000000" pitchFamily="2" charset="0"/>
            </a:endParaRPr>
          </a:p>
          <a:p>
            <a:pPr algn="ctr"/>
            <a:r>
              <a:rPr lang="cs-CZ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Škody byly vyčíslené a potvrzené ve výši přes 900tis.Kč.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ECC3EEE-D461-886B-F6D4-032E9CC3E5E8}"/>
              </a:ext>
            </a:extLst>
          </p:cNvPr>
          <p:cNvSpPr txBox="1"/>
          <p:nvPr/>
        </p:nvSpPr>
        <p:spPr>
          <a:xfrm>
            <a:off x="9264352" y="6562534"/>
            <a:ext cx="20162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https://www.youtube.com/watch?v=9C2eh3v0zkg&amp;t=4s</a:t>
            </a:r>
          </a:p>
        </p:txBody>
      </p:sp>
    </p:spTree>
    <p:extLst>
      <p:ext uri="{BB962C8B-B14F-4D97-AF65-F5344CB8AC3E}">
        <p14:creationId xmlns:p14="http://schemas.microsoft.com/office/powerpoint/2010/main" val="12282503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3CC44D9-FAE5-14FF-04AA-D0E9CC75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AD2388-DF33-E8E2-D065-F686B94F6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00" y="136525"/>
            <a:ext cx="8337398" cy="35943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947F2C-BD0F-4C91-D68F-0950E4800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82" y="3722311"/>
            <a:ext cx="8020833" cy="30297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BFD2452-86D5-2CF5-99A0-59ACD658C9E2}"/>
              </a:ext>
            </a:extLst>
          </p:cNvPr>
          <p:cNvSpPr txBox="1"/>
          <p:nvPr/>
        </p:nvSpPr>
        <p:spPr>
          <a:xfrm>
            <a:off x="263352" y="692696"/>
            <a:ext cx="10081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b="1" dirty="0">
                <a:solidFill>
                  <a:srgbClr val="FF0000"/>
                </a:solidFill>
              </a:rPr>
              <a:t>Ú</a:t>
            </a:r>
          </a:p>
          <a:p>
            <a:pPr algn="ctr"/>
            <a:r>
              <a:rPr lang="cs-CZ" sz="8000" b="1" dirty="0">
                <a:solidFill>
                  <a:srgbClr val="FF0000"/>
                </a:solidFill>
              </a:rPr>
              <a:t>J</a:t>
            </a:r>
          </a:p>
          <a:p>
            <a:pPr algn="ctr"/>
            <a:r>
              <a:rPr lang="cs-CZ" sz="8000" b="1" dirty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cs-CZ" sz="8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F2CC4E3-4552-9D61-876C-4697CCB4E897}"/>
              </a:ext>
            </a:extLst>
          </p:cNvPr>
          <p:cNvSpPr txBox="1"/>
          <p:nvPr/>
        </p:nvSpPr>
        <p:spPr>
          <a:xfrm>
            <a:off x="10264698" y="1628800"/>
            <a:ext cx="19273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Je to zásadní pomoc pro chovatele pasených zvířat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ze strany státu</a:t>
            </a:r>
          </a:p>
        </p:txBody>
      </p:sp>
    </p:spTree>
    <p:extLst>
      <p:ext uri="{BB962C8B-B14F-4D97-AF65-F5344CB8AC3E}">
        <p14:creationId xmlns:p14="http://schemas.microsoft.com/office/powerpoint/2010/main" val="22405616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3881439-3107-4FD1-A84B-F486813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0F6A86-808E-417A-A311-DD6DCCC0EA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5040560" cy="3600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35864E5-8EE1-4EDA-977C-3A59A46BD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779835"/>
            <a:ext cx="4270934" cy="296153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27DE30A-E0AB-4F4A-8F18-9AED19C25F38}"/>
              </a:ext>
            </a:extLst>
          </p:cNvPr>
          <p:cNvSpPr txBox="1"/>
          <p:nvPr/>
        </p:nvSpPr>
        <p:spPr>
          <a:xfrm>
            <a:off x="6730530" y="1731918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 roce 2021 vznikla komise Rady královéhradeckého kraje  pro vlčí problematiku a pracovní skupina Asociace soukromého zemědělství ČR pro vlka.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Obě komise se dívají reálně na problematiku rozšiřování vlků a jejich vliv na chov hospodářských zvířat a život na venkově.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Došlo k jednání se zástupci ministerstva životního prostředí </a:t>
            </a:r>
            <a:r>
              <a:rPr lang="cs-CZ" b="0" i="0" dirty="0">
                <a:solidFill>
                  <a:srgbClr val="000000"/>
                </a:solidFill>
                <a:effectLst/>
                <a:latin typeface="Vollkorn"/>
              </a:rPr>
              <a:t>a AOPK.</a:t>
            </a:r>
          </a:p>
          <a:p>
            <a:pPr algn="ctr"/>
            <a:endParaRPr lang="cs-CZ" dirty="0">
              <a:solidFill>
                <a:srgbClr val="000000"/>
              </a:solidFill>
              <a:latin typeface="Vollkorn"/>
            </a:endParaRPr>
          </a:p>
          <a:p>
            <a:pPr algn="ctr"/>
            <a:r>
              <a:rPr lang="cs-CZ" b="1" i="0" dirty="0">
                <a:solidFill>
                  <a:srgbClr val="FF0000"/>
                </a:solidFill>
                <a:effectLst/>
                <a:latin typeface="Vollkorn"/>
              </a:rPr>
              <a:t>Královéhradecký kraj vydal jako první v roce 2023 výjimky, které v případě potřeby umožní odstřel problematických jedinců vlka obecného.</a:t>
            </a:r>
          </a:p>
          <a:p>
            <a:pPr algn="ctr"/>
            <a:endParaRPr lang="cs-CZ" dirty="0">
              <a:solidFill>
                <a:srgbClr val="000000"/>
              </a:solidFill>
              <a:latin typeface="Vollkorn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A6BD61-2684-4A69-B1F3-FB8651A6B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60648"/>
            <a:ext cx="1813768" cy="101937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13F2266-0B71-4E3D-AEA7-5F0DE0B2A1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99" y="4669321"/>
            <a:ext cx="1791667" cy="118256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D1B56CA-684D-4FC4-9A24-68CEA021BA59}"/>
              </a:ext>
            </a:extLst>
          </p:cNvPr>
          <p:cNvSpPr txBox="1"/>
          <p:nvPr/>
        </p:nvSpPr>
        <p:spPr>
          <a:xfrm>
            <a:off x="4822318" y="6093296"/>
            <a:ext cx="1921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b="0" i="0" dirty="0">
                <a:solidFill>
                  <a:srgbClr val="000000"/>
                </a:solidFill>
                <a:effectLst/>
                <a:latin typeface="Vollkorn"/>
              </a:rPr>
              <a:t>Mgr. Ing. Jaroslav Šebek </a:t>
            </a:r>
          </a:p>
          <a:p>
            <a:pPr algn="ctr"/>
            <a:r>
              <a:rPr lang="cs-CZ" sz="800" i="0" dirty="0">
                <a:solidFill>
                  <a:srgbClr val="000000"/>
                </a:solidFill>
                <a:effectLst/>
                <a:latin typeface="Vollkorn"/>
              </a:rPr>
              <a:t>Předseda Asociace soukromého zemědělství ČR</a:t>
            </a:r>
            <a:br>
              <a:rPr lang="cs-CZ" sz="800" dirty="0"/>
            </a:br>
            <a:endParaRPr lang="cs-CZ" sz="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0E3F673-2107-4EFB-85F0-0FDD172F7354}"/>
              </a:ext>
            </a:extLst>
          </p:cNvPr>
          <p:cNvSpPr txBox="1"/>
          <p:nvPr/>
        </p:nvSpPr>
        <p:spPr>
          <a:xfrm>
            <a:off x="4655840" y="1556792"/>
            <a:ext cx="1931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b="1" dirty="0"/>
              <a:t>MVDr. Pavel Bělobrádek, Ph.D., MPA </a:t>
            </a:r>
            <a:r>
              <a:rPr lang="cs-CZ" sz="800" dirty="0"/>
              <a:t>Zastupitel Královéhradeckého kraje, náměstek hejtmana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B1102F-28BC-BD5A-2F3A-4015A7F05F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60648"/>
            <a:ext cx="1826995" cy="10272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757202D-3D28-B27A-61D5-7F048483F5AB}"/>
              </a:ext>
            </a:extLst>
          </p:cNvPr>
          <p:cNvSpPr txBox="1"/>
          <p:nvPr/>
        </p:nvSpPr>
        <p:spPr>
          <a:xfrm>
            <a:off x="9408368" y="47667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Mgr. Martin Červíček, brig. gen. v. v.</a:t>
            </a:r>
          </a:p>
          <a:p>
            <a:r>
              <a:rPr lang="cs-CZ" sz="1000" b="1" dirty="0"/>
              <a:t>hejtman</a:t>
            </a:r>
          </a:p>
        </p:txBody>
      </p:sp>
    </p:spTree>
    <p:extLst>
      <p:ext uri="{BB962C8B-B14F-4D97-AF65-F5344CB8AC3E}">
        <p14:creationId xmlns:p14="http://schemas.microsoft.com/office/powerpoint/2010/main" val="16541471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3A3DAA4-4FFA-4261-AD2E-154180F6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8376AE2-193A-419F-A342-FCAFCA0A3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692696"/>
            <a:ext cx="3888432" cy="549318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2101188-6FD7-4276-A521-2F3E0D17458B}"/>
              </a:ext>
            </a:extLst>
          </p:cNvPr>
          <p:cNvSpPr txBox="1"/>
          <p:nvPr/>
        </p:nvSpPr>
        <p:spPr>
          <a:xfrm>
            <a:off x="7104112" y="836712"/>
            <a:ext cx="47525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i="0" dirty="0">
                <a:solidFill>
                  <a:srgbClr val="0070C0"/>
                </a:solidFill>
                <a:effectLst/>
                <a:latin typeface="Ubuntu"/>
              </a:rPr>
              <a:t>S Programem péče o vlka obecného nesouhlasí 9 organizací: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Českomoravská myslivecká jednota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Myslivecká komise Agrární komory ČR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Asociace soukromého zemědělství ČR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Zemědělský svaz ČR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Svaz chovatelů ovcí a koz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Český svaz chovatelů masného skotu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Českomoravský svaz zemědělských podnikatelů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PRO–BIO – Svaz ekologických zemědělců</a:t>
            </a:r>
          </a:p>
          <a:p>
            <a:pPr algn="l"/>
            <a:endParaRPr lang="cs-CZ" b="1" i="0" dirty="0">
              <a:solidFill>
                <a:srgbClr val="555555"/>
              </a:solidFill>
              <a:effectLst/>
              <a:latin typeface="Ubuntu"/>
            </a:endParaRPr>
          </a:p>
          <a:p>
            <a:pPr algn="l"/>
            <a:r>
              <a:rPr lang="cs-CZ" b="1" i="0" dirty="0">
                <a:solidFill>
                  <a:srgbClr val="555555"/>
                </a:solidFill>
                <a:effectLst/>
                <a:latin typeface="Ubuntu"/>
              </a:rPr>
              <a:t>Společnost mladých agrárníků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3369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08BA2BB-C46A-B2FE-49E5-C95C0DF5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597205-E2B9-F313-A4C9-E38342BE8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04664"/>
            <a:ext cx="3901521" cy="61653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683D881-C8F1-D92E-5886-7292669A72B5}"/>
              </a:ext>
            </a:extLst>
          </p:cNvPr>
          <p:cNvSpPr txBox="1"/>
          <p:nvPr/>
        </p:nvSpPr>
        <p:spPr>
          <a:xfrm>
            <a:off x="5087888" y="620688"/>
            <a:ext cx="640871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0" dirty="0">
                <a:solidFill>
                  <a:srgbClr val="FF0000"/>
                </a:solidFill>
                <a:effectLst/>
                <a:latin typeface="Vollkorn"/>
              </a:rPr>
              <a:t>SCHOK a ASZ ČR odmítají Pohotovostní plán  </a:t>
            </a:r>
          </a:p>
          <a:p>
            <a:endParaRPr lang="cs-CZ" b="0" i="0" dirty="0">
              <a:solidFill>
                <a:srgbClr val="000000"/>
              </a:solidFill>
              <a:effectLst/>
              <a:latin typeface="Vollkorn"/>
            </a:endParaRPr>
          </a:p>
          <a:p>
            <a:endParaRPr lang="cs-CZ" dirty="0">
              <a:solidFill>
                <a:srgbClr val="000000"/>
              </a:solidFill>
              <a:latin typeface="Vollkorn"/>
            </a:endParaRPr>
          </a:p>
          <a:p>
            <a:endParaRPr lang="cs-CZ" b="0" i="0" dirty="0">
              <a:solidFill>
                <a:srgbClr val="000000"/>
              </a:solidFill>
              <a:effectLst/>
              <a:latin typeface="Vollkorn"/>
            </a:endParaRPr>
          </a:p>
          <a:p>
            <a:r>
              <a:rPr lang="cs-CZ" sz="2000" b="1" i="0" dirty="0">
                <a:solidFill>
                  <a:srgbClr val="000000"/>
                </a:solidFill>
                <a:effectLst/>
                <a:latin typeface="Vollkorn"/>
              </a:rPr>
              <a:t>Předsednictva obou organizací zastávají jednoznačný názor, že Pohotovostní plán tak, jak je navržen, je nekvalitně připravený a nepovede ke zlepšení současné situace. </a:t>
            </a:r>
          </a:p>
          <a:p>
            <a:endParaRPr lang="cs-CZ" sz="2000" b="1" dirty="0">
              <a:solidFill>
                <a:srgbClr val="000000"/>
              </a:solidFill>
              <a:latin typeface="Vollkorn"/>
            </a:endParaRPr>
          </a:p>
          <a:p>
            <a:r>
              <a:rPr lang="cs-CZ" sz="2000" b="1" dirty="0">
                <a:solidFill>
                  <a:srgbClr val="000000"/>
                </a:solidFill>
                <a:latin typeface="Vollkorn"/>
              </a:rPr>
              <a:t>P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ollkorn"/>
              </a:rPr>
              <a:t>raktická část Pohotovostního plánu vychází z již zastaralého konceptu.</a:t>
            </a:r>
          </a:p>
          <a:p>
            <a:endParaRPr lang="cs-CZ" sz="2000" b="1" dirty="0">
              <a:solidFill>
                <a:srgbClr val="000000"/>
              </a:solidFill>
              <a:latin typeface="Vollkorn"/>
            </a:endParaRPr>
          </a:p>
          <a:p>
            <a:r>
              <a:rPr lang="cs-CZ" sz="2000" b="1" i="0" dirty="0">
                <a:solidFill>
                  <a:srgbClr val="000000"/>
                </a:solidFill>
                <a:effectLst/>
                <a:latin typeface="Vollkorn"/>
              </a:rPr>
              <a:t>Postup navržený v Pohotovostním plánu ve svém důsledku znamená, že v reálném čase nebude aktivně zasaženo proti žádnému vlkovi, který páchá škody na hospodářských zvířatech. </a:t>
            </a:r>
          </a:p>
          <a:p>
            <a:endParaRPr lang="cs-CZ" dirty="0">
              <a:solidFill>
                <a:srgbClr val="000000"/>
              </a:solidFill>
              <a:latin typeface="Vollkorn"/>
            </a:endParaRPr>
          </a:p>
          <a:p>
            <a:endParaRPr lang="cs-CZ" dirty="0">
              <a:solidFill>
                <a:srgbClr val="000000"/>
              </a:solidFill>
              <a:latin typeface="Vollkorn"/>
            </a:endParaRPr>
          </a:p>
          <a:p>
            <a:endParaRPr lang="cs-CZ" dirty="0">
              <a:solidFill>
                <a:srgbClr val="000000"/>
              </a:solidFill>
              <a:latin typeface="Vollkorn"/>
            </a:endParaRPr>
          </a:p>
          <a:p>
            <a:r>
              <a:rPr lang="cs-CZ" sz="800" b="0" i="0" dirty="0">
                <a:solidFill>
                  <a:srgbClr val="000000"/>
                </a:solidFill>
                <a:effectLst/>
                <a:latin typeface="Vollkorn"/>
                <a:hlinkClick r:id="rId3"/>
              </a:rPr>
              <a:t>https://www.asz.cz/clanek/10164/stanovisko-schok-a-asz-cr-k-pohotovostnimu-planu-pro-reseni-situaci-s-problematickym-vlkem/</a:t>
            </a:r>
            <a:endParaRPr lang="cs-CZ" sz="800" b="0" i="0" dirty="0">
              <a:solidFill>
                <a:srgbClr val="000000"/>
              </a:solidFill>
              <a:effectLst/>
              <a:latin typeface="Vollkorn"/>
            </a:endParaRPr>
          </a:p>
          <a:p>
            <a:r>
              <a:rPr lang="cs-CZ" sz="800" b="0" i="0" dirty="0">
                <a:solidFill>
                  <a:srgbClr val="000000"/>
                </a:solidFill>
                <a:effectLst/>
                <a:latin typeface="Vollkorn"/>
              </a:rPr>
              <a:t> </a:t>
            </a:r>
          </a:p>
          <a:p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1301269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43B5D87-E368-8A81-948B-C7F021F0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86DBE2-B0BF-38B7-E6BC-E4EA67E31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2043"/>
            <a:ext cx="5360988" cy="68459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37B35DF-E061-CABD-B198-ECE0560FA24D}"/>
              </a:ext>
            </a:extLst>
          </p:cNvPr>
          <p:cNvSpPr txBox="1"/>
          <p:nvPr/>
        </p:nvSpPr>
        <p:spPr>
          <a:xfrm>
            <a:off x="47327" y="620688"/>
            <a:ext cx="597666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Neočekáváme rychlé navrácení situace do doby před </a:t>
            </a:r>
            <a:r>
              <a:rPr lang="cs-CZ" sz="2000" b="1" dirty="0" err="1"/>
              <a:t>reintrodukcí</a:t>
            </a:r>
            <a:r>
              <a:rPr lang="cs-CZ" sz="2000" b="1" dirty="0"/>
              <a:t> vlků.</a:t>
            </a:r>
          </a:p>
          <a:p>
            <a:pPr algn="ctr"/>
            <a:endParaRPr lang="cs-CZ" sz="2000" b="1" dirty="0"/>
          </a:p>
          <a:p>
            <a:pPr algn="ctr"/>
            <a:r>
              <a:rPr lang="cs-CZ" sz="2000" b="1" dirty="0"/>
              <a:t>Nekontrolovatelný návrat vlků je pro nás nepříjemná realita se kterou se snažíme vyrovnat.</a:t>
            </a:r>
          </a:p>
          <a:p>
            <a:pPr algn="ctr"/>
            <a:endParaRPr lang="cs-CZ" sz="2000" b="1" dirty="0"/>
          </a:p>
          <a:p>
            <a:pPr algn="ctr"/>
            <a:r>
              <a:rPr lang="cs-CZ" sz="2000" b="1" dirty="0"/>
              <a:t>Požadujeme rychlé vyplácení náhrad a újmy za ztížené hospodaření v sousedství vlků.</a:t>
            </a:r>
          </a:p>
          <a:p>
            <a:pPr algn="ctr"/>
            <a:endParaRPr lang="cs-CZ" sz="2000" b="1" dirty="0"/>
          </a:p>
          <a:p>
            <a:pPr algn="ctr"/>
            <a:r>
              <a:rPr lang="cs-CZ" sz="2000" b="1" dirty="0"/>
              <a:t>Požadujeme úpravu Pohotovostního plánu – rychlé odstranění vlků, kteří překonají doporučené zabezpečení stád.</a:t>
            </a:r>
          </a:p>
          <a:p>
            <a:pPr algn="ctr"/>
            <a:endParaRPr lang="cs-CZ" sz="2000" b="1" dirty="0"/>
          </a:p>
          <a:p>
            <a:pPr algn="ctr"/>
            <a:r>
              <a:rPr lang="cs-CZ" sz="2000" b="1" dirty="0"/>
              <a:t>Jedině tak se může zastavit úbytek pasených zvířat a  nenahraditelné poškození biodiverzity.</a:t>
            </a:r>
          </a:p>
          <a:p>
            <a:pPr algn="ctr"/>
            <a:endParaRPr lang="cs-CZ" sz="2000" b="1" dirty="0"/>
          </a:p>
          <a:p>
            <a:pPr algn="ctr"/>
            <a:r>
              <a:rPr lang="cs-CZ" sz="2000" b="1" dirty="0"/>
              <a:t>Je fakt, že Česká republika patří k nejlepším státům v EU co se týká finanční pomoci postiženým chovatelům.</a:t>
            </a:r>
          </a:p>
          <a:p>
            <a:pPr algn="ctr"/>
            <a:r>
              <a:rPr lang="cs-CZ" sz="2000" b="1" dirty="0"/>
              <a:t>Přesto ale škody stále rostou.</a:t>
            </a:r>
          </a:p>
        </p:txBody>
      </p:sp>
    </p:spTree>
    <p:extLst>
      <p:ext uri="{BB962C8B-B14F-4D97-AF65-F5344CB8AC3E}">
        <p14:creationId xmlns:p14="http://schemas.microsoft.com/office/powerpoint/2010/main" val="42339043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7836</TotalTime>
  <Words>6057</Words>
  <Application>Microsoft Office PowerPoint</Application>
  <PresentationFormat>Širokoúhlá obrazovka</PresentationFormat>
  <Paragraphs>675</Paragraphs>
  <Slides>94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26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121" baseType="lpstr">
      <vt:lpstr>-apple-system</vt:lpstr>
      <vt:lpstr>Arial</vt:lpstr>
      <vt:lpstr>Arial</vt:lpstr>
      <vt:lpstr>Arial CE</vt:lpstr>
      <vt:lpstr>Austin News Text</vt:lpstr>
      <vt:lpstr>Calibri</vt:lpstr>
      <vt:lpstr>Calibri Light</vt:lpstr>
      <vt:lpstr>Dosis</vt:lpstr>
      <vt:lpstr>etelka_textregular</vt:lpstr>
      <vt:lpstr>Fira Sans</vt:lpstr>
      <vt:lpstr>Helvetica</vt:lpstr>
      <vt:lpstr>Inter</vt:lpstr>
      <vt:lpstr>Martel</vt:lpstr>
      <vt:lpstr>Noticia Text</vt:lpstr>
      <vt:lpstr>Open Sans</vt:lpstr>
      <vt:lpstr>Open Sans</vt:lpstr>
      <vt:lpstr>Poppins</vt:lpstr>
      <vt:lpstr>Roboto</vt:lpstr>
      <vt:lpstr>Source Sans Pro</vt:lpstr>
      <vt:lpstr>Times New Roman</vt:lpstr>
      <vt:lpstr>Ubuntu</vt:lpstr>
      <vt:lpstr>var(--wd-entities-title-font)</vt:lpstr>
      <vt:lpstr>Verdana</vt:lpstr>
      <vt:lpstr>Vollkorn</vt:lpstr>
      <vt:lpstr>Wingdings</vt:lpstr>
      <vt:lpstr>YouTube Sans</vt:lpstr>
      <vt:lpstr>1_Office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Situace v Německu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Situace ve Francii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Bc. Zdeněk Havrlant</dc:creator>
  <cp:lastModifiedBy>Ing. Tomáš Havrlant</cp:lastModifiedBy>
  <cp:revision>325</cp:revision>
  <cp:lastPrinted>2024-06-07T06:21:24Z</cp:lastPrinted>
  <dcterms:created xsi:type="dcterms:W3CDTF">2019-11-24T11:01:11Z</dcterms:created>
  <dcterms:modified xsi:type="dcterms:W3CDTF">2024-06-07T07:10:09Z</dcterms:modified>
</cp:coreProperties>
</file>