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72" r:id="rId1"/>
  </p:sldMasterIdLst>
  <p:notesMasterIdLst>
    <p:notesMasterId r:id="rId106"/>
  </p:notesMasterIdLst>
  <p:handoutMasterIdLst>
    <p:handoutMasterId r:id="rId107"/>
  </p:handoutMasterIdLst>
  <p:sldIdLst>
    <p:sldId id="465" r:id="rId2"/>
    <p:sldId id="608" r:id="rId3"/>
    <p:sldId id="622" r:id="rId4"/>
    <p:sldId id="631" r:id="rId5"/>
    <p:sldId id="469" r:id="rId6"/>
    <p:sldId id="585" r:id="rId7"/>
    <p:sldId id="586" r:id="rId8"/>
    <p:sldId id="558" r:id="rId9"/>
    <p:sldId id="604" r:id="rId10"/>
    <p:sldId id="605" r:id="rId11"/>
    <p:sldId id="340" r:id="rId12"/>
    <p:sldId id="639" r:id="rId13"/>
    <p:sldId id="640" r:id="rId14"/>
    <p:sldId id="650" r:id="rId15"/>
    <p:sldId id="504" r:id="rId16"/>
    <p:sldId id="545" r:id="rId17"/>
    <p:sldId id="615" r:id="rId18"/>
    <p:sldId id="587" r:id="rId19"/>
    <p:sldId id="589" r:id="rId20"/>
    <p:sldId id="606" r:id="rId21"/>
    <p:sldId id="271" r:id="rId22"/>
    <p:sldId id="590" r:id="rId23"/>
    <p:sldId id="603" r:id="rId24"/>
    <p:sldId id="607" r:id="rId25"/>
    <p:sldId id="532" r:id="rId26"/>
    <p:sldId id="269" r:id="rId27"/>
    <p:sldId id="440" r:id="rId28"/>
    <p:sldId id="561" r:id="rId29"/>
    <p:sldId id="594" r:id="rId30"/>
    <p:sldId id="600" r:id="rId31"/>
    <p:sldId id="595" r:id="rId32"/>
    <p:sldId id="511" r:id="rId33"/>
    <p:sldId id="599" r:id="rId34"/>
    <p:sldId id="625" r:id="rId35"/>
    <p:sldId id="632" r:id="rId36"/>
    <p:sldId id="306" r:id="rId37"/>
    <p:sldId id="626" r:id="rId38"/>
    <p:sldId id="618" r:id="rId39"/>
    <p:sldId id="483" r:id="rId40"/>
    <p:sldId id="482" r:id="rId41"/>
    <p:sldId id="614" r:id="rId42"/>
    <p:sldId id="619" r:id="rId43"/>
    <p:sldId id="496" r:id="rId44"/>
    <p:sldId id="449" r:id="rId45"/>
    <p:sldId id="601" r:id="rId46"/>
    <p:sldId id="477" r:id="rId47"/>
    <p:sldId id="627" r:id="rId48"/>
    <p:sldId id="596" r:id="rId49"/>
    <p:sldId id="450" r:id="rId50"/>
    <p:sldId id="497" r:id="rId51"/>
    <p:sldId id="602" r:id="rId52"/>
    <p:sldId id="629" r:id="rId53"/>
    <p:sldId id="609" r:id="rId54"/>
    <p:sldId id="633" r:id="rId55"/>
    <p:sldId id="636" r:id="rId56"/>
    <p:sldId id="635" r:id="rId57"/>
    <p:sldId id="634" r:id="rId58"/>
    <p:sldId id="637" r:id="rId59"/>
    <p:sldId id="638" r:id="rId60"/>
    <p:sldId id="623" r:id="rId61"/>
    <p:sldId id="647" r:id="rId62"/>
    <p:sldId id="649" r:id="rId63"/>
    <p:sldId id="648" r:id="rId64"/>
    <p:sldId id="495" r:id="rId65"/>
    <p:sldId id="468" r:id="rId66"/>
    <p:sldId id="598" r:id="rId67"/>
    <p:sldId id="612" r:id="rId68"/>
    <p:sldId id="593" r:id="rId69"/>
    <p:sldId id="630" r:id="rId70"/>
    <p:sldId id="577" r:id="rId71"/>
    <p:sldId id="578" r:id="rId72"/>
    <p:sldId id="322" r:id="rId73"/>
    <p:sldId id="452" r:id="rId74"/>
    <p:sldId id="453" r:id="rId75"/>
    <p:sldId id="457" r:id="rId76"/>
    <p:sldId id="323" r:id="rId77"/>
    <p:sldId id="456" r:id="rId78"/>
    <p:sldId id="506" r:id="rId79"/>
    <p:sldId id="522" r:id="rId80"/>
    <p:sldId id="620" r:id="rId81"/>
    <p:sldId id="621" r:id="rId82"/>
    <p:sldId id="641" r:id="rId83"/>
    <p:sldId id="642" r:id="rId84"/>
    <p:sldId id="643" r:id="rId85"/>
    <p:sldId id="644" r:id="rId86"/>
    <p:sldId id="646" r:id="rId87"/>
    <p:sldId id="492" r:id="rId88"/>
    <p:sldId id="493" r:id="rId89"/>
    <p:sldId id="579" r:id="rId90"/>
    <p:sldId id="645" r:id="rId91"/>
    <p:sldId id="517" r:id="rId92"/>
    <p:sldId id="624" r:id="rId93"/>
    <p:sldId id="434" r:id="rId94"/>
    <p:sldId id="426" r:id="rId95"/>
    <p:sldId id="435" r:id="rId96"/>
    <p:sldId id="342" r:id="rId97"/>
    <p:sldId id="343" r:id="rId98"/>
    <p:sldId id="385" r:id="rId99"/>
    <p:sldId id="546" r:id="rId100"/>
    <p:sldId id="443" r:id="rId101"/>
    <p:sldId id="519" r:id="rId102"/>
    <p:sldId id="560" r:id="rId103"/>
    <p:sldId id="396" r:id="rId104"/>
    <p:sldId id="389" r:id="rId105"/>
  </p:sldIdLst>
  <p:sldSz cx="12192000" cy="6858000"/>
  <p:notesSz cx="6797675"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22" autoAdjust="0"/>
    <p:restoredTop sz="86847" autoAdjust="0"/>
  </p:normalViewPr>
  <p:slideViewPr>
    <p:cSldViewPr>
      <p:cViewPr varScale="1">
        <p:scale>
          <a:sx n="34" d="100"/>
          <a:sy n="34" d="100"/>
        </p:scale>
        <p:origin x="38" y="81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1"/>
            <a:ext cx="2946400" cy="494108"/>
          </a:xfrm>
          <a:prstGeom prst="rect">
            <a:avLst/>
          </a:prstGeom>
        </p:spPr>
        <p:txBody>
          <a:bodyPr vert="horz" lIns="90727" tIns="45363" rIns="90727" bIns="45363" rtlCol="0"/>
          <a:lstStyle>
            <a:lvl1pPr algn="l">
              <a:defRPr sz="1200"/>
            </a:lvl1pPr>
          </a:lstStyle>
          <a:p>
            <a:endParaRPr lang="cs-CZ"/>
          </a:p>
        </p:txBody>
      </p:sp>
      <p:sp>
        <p:nvSpPr>
          <p:cNvPr id="3" name="Zástupný symbol pro datum 2"/>
          <p:cNvSpPr>
            <a:spLocks noGrp="1"/>
          </p:cNvSpPr>
          <p:nvPr>
            <p:ph type="dt" sz="quarter" idx="1"/>
          </p:nvPr>
        </p:nvSpPr>
        <p:spPr>
          <a:xfrm>
            <a:off x="3849689" y="1"/>
            <a:ext cx="2946400" cy="494108"/>
          </a:xfrm>
          <a:prstGeom prst="rect">
            <a:avLst/>
          </a:prstGeom>
        </p:spPr>
        <p:txBody>
          <a:bodyPr vert="horz" lIns="90727" tIns="45363" rIns="90727" bIns="45363" rtlCol="0"/>
          <a:lstStyle>
            <a:lvl1pPr algn="r">
              <a:defRPr sz="1200"/>
            </a:lvl1pPr>
          </a:lstStyle>
          <a:p>
            <a:fld id="{F2C14C33-227B-44E3-A84F-1F1491A41DF9}" type="datetimeFigureOut">
              <a:rPr lang="cs-CZ" smtClean="0"/>
              <a:pPr/>
              <a:t>11.11.2023</a:t>
            </a:fld>
            <a:endParaRPr lang="cs-CZ"/>
          </a:p>
        </p:txBody>
      </p:sp>
      <p:sp>
        <p:nvSpPr>
          <p:cNvPr id="4" name="Zástupný symbol pro zápatí 3"/>
          <p:cNvSpPr>
            <a:spLocks noGrp="1"/>
          </p:cNvSpPr>
          <p:nvPr>
            <p:ph type="ftr" sz="quarter" idx="2"/>
          </p:nvPr>
        </p:nvSpPr>
        <p:spPr>
          <a:xfrm>
            <a:off x="2" y="9376978"/>
            <a:ext cx="2946400" cy="494108"/>
          </a:xfrm>
          <a:prstGeom prst="rect">
            <a:avLst/>
          </a:prstGeom>
        </p:spPr>
        <p:txBody>
          <a:bodyPr vert="horz" lIns="90727" tIns="45363" rIns="90727" bIns="45363"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9" y="9376978"/>
            <a:ext cx="2946400" cy="494108"/>
          </a:xfrm>
          <a:prstGeom prst="rect">
            <a:avLst/>
          </a:prstGeom>
        </p:spPr>
        <p:txBody>
          <a:bodyPr vert="horz" lIns="90727" tIns="45363" rIns="90727" bIns="45363" rtlCol="0" anchor="b"/>
          <a:lstStyle>
            <a:lvl1pPr algn="r">
              <a:defRPr sz="1200"/>
            </a:lvl1pPr>
          </a:lstStyle>
          <a:p>
            <a:fld id="{0C0ED00C-778A-45B1-AAF0-F8DC49ECDE14}" type="slidenum">
              <a:rPr lang="cs-CZ" smtClean="0"/>
              <a:pPr/>
              <a:t>‹#›</a:t>
            </a:fld>
            <a:endParaRPr lang="cs-CZ"/>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7T10:44:40.52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7T10:44:40.89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17T19:13:54.23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1,'716'0,"-693"1,43 8,-42-5,42 2,7-6,-5-1,112 14,-98-5,0-4,85-6,-38 0,1432 2,-1519 2,58 11,-65-8,13 3,-22-4,-1 0,34 0,-26-4,21-2,-1 3,0 1,1 4,68 15,-105-17,1-1,-1-1,1 0,19-1,-20-1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13T12:15:20.9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2945659" cy="495347"/>
          </a:xfrm>
          <a:prstGeom prst="rect">
            <a:avLst/>
          </a:prstGeom>
        </p:spPr>
        <p:txBody>
          <a:bodyPr vert="horz" lIns="90727" tIns="45363" rIns="90727" bIns="45363" rtlCol="0"/>
          <a:lstStyle>
            <a:lvl1pPr algn="l">
              <a:defRPr sz="1200"/>
            </a:lvl1pPr>
          </a:lstStyle>
          <a:p>
            <a:endParaRPr lang="cs-CZ" dirty="0"/>
          </a:p>
        </p:txBody>
      </p:sp>
      <p:sp>
        <p:nvSpPr>
          <p:cNvPr id="3" name="Zástupný symbol pro datum 2"/>
          <p:cNvSpPr>
            <a:spLocks noGrp="1"/>
          </p:cNvSpPr>
          <p:nvPr>
            <p:ph type="dt" idx="1"/>
          </p:nvPr>
        </p:nvSpPr>
        <p:spPr>
          <a:xfrm>
            <a:off x="3850443" y="1"/>
            <a:ext cx="2945659" cy="495347"/>
          </a:xfrm>
          <a:prstGeom prst="rect">
            <a:avLst/>
          </a:prstGeom>
        </p:spPr>
        <p:txBody>
          <a:bodyPr vert="horz" lIns="90727" tIns="45363" rIns="90727" bIns="45363" rtlCol="0"/>
          <a:lstStyle>
            <a:lvl1pPr algn="r">
              <a:defRPr sz="1200"/>
            </a:lvl1pPr>
          </a:lstStyle>
          <a:p>
            <a:fld id="{07669FC9-3B2B-400C-9D63-6C1C16307119}" type="datetimeFigureOut">
              <a:rPr lang="cs-CZ" smtClean="0"/>
              <a:pPr/>
              <a:t>11.11.2023</a:t>
            </a:fld>
            <a:endParaRPr lang="cs-CZ" dirty="0"/>
          </a:p>
        </p:txBody>
      </p:sp>
      <p:sp>
        <p:nvSpPr>
          <p:cNvPr id="4" name="Zástupný symbol pro obrázek snímku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0727" tIns="45363" rIns="90727" bIns="45363" rtlCol="0" anchor="ctr"/>
          <a:lstStyle/>
          <a:p>
            <a:endParaRPr lang="cs-CZ" dirty="0"/>
          </a:p>
        </p:txBody>
      </p:sp>
      <p:sp>
        <p:nvSpPr>
          <p:cNvPr id="5" name="Zástupný symbol pro poznámky 4"/>
          <p:cNvSpPr>
            <a:spLocks noGrp="1"/>
          </p:cNvSpPr>
          <p:nvPr>
            <p:ph type="body" sz="quarter" idx="3"/>
          </p:nvPr>
        </p:nvSpPr>
        <p:spPr>
          <a:xfrm>
            <a:off x="679768" y="4751220"/>
            <a:ext cx="5438140" cy="3887362"/>
          </a:xfrm>
          <a:prstGeom prst="rect">
            <a:avLst/>
          </a:prstGeom>
        </p:spPr>
        <p:txBody>
          <a:bodyPr vert="horz" lIns="90727" tIns="45363" rIns="90727" bIns="45363"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7320"/>
            <a:ext cx="2945659" cy="495345"/>
          </a:xfrm>
          <a:prstGeom prst="rect">
            <a:avLst/>
          </a:prstGeom>
        </p:spPr>
        <p:txBody>
          <a:bodyPr vert="horz" lIns="90727" tIns="45363" rIns="90727" bIns="45363"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50443" y="9377320"/>
            <a:ext cx="2945659" cy="495345"/>
          </a:xfrm>
          <a:prstGeom prst="rect">
            <a:avLst/>
          </a:prstGeom>
        </p:spPr>
        <p:txBody>
          <a:bodyPr vert="horz" lIns="90727" tIns="45363" rIns="90727" bIns="45363" rtlCol="0" anchor="b"/>
          <a:lstStyle>
            <a:lvl1pPr algn="r">
              <a:defRPr sz="1200"/>
            </a:lvl1pPr>
          </a:lstStyle>
          <a:p>
            <a:fld id="{A9F32CC5-042B-4457-9BAE-A2F8585096DC}" type="slidenum">
              <a:rPr lang="cs-CZ" smtClean="0"/>
              <a:pPr/>
              <a:t>‹#›</a:t>
            </a:fld>
            <a:endParaRPr lang="cs-CZ" dirty="0"/>
          </a:p>
        </p:txBody>
      </p:sp>
    </p:spTree>
    <p:extLst>
      <p:ext uri="{BB962C8B-B14F-4D97-AF65-F5344CB8AC3E}">
        <p14:creationId xmlns:p14="http://schemas.microsoft.com/office/powerpoint/2010/main" val="1957045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fld id="{A9F32CC5-042B-4457-9BAE-A2F8585096DC}" type="slidenum">
              <a:rPr lang="cs-CZ" smtClean="0"/>
              <a:pPr algn="l" rtl="0"/>
              <a:t>1</a:t>
            </a:fld>
            <a:endParaRPr lang="cs-CZ" dirty="0"/>
          </a:p>
        </p:txBody>
      </p:sp>
    </p:spTree>
    <p:extLst>
      <p:ext uri="{BB962C8B-B14F-4D97-AF65-F5344CB8AC3E}">
        <p14:creationId xmlns:p14="http://schemas.microsoft.com/office/powerpoint/2010/main" val="415870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9a3ab1623c_0_9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9a3ab1623c_0_97:notes"/>
          <p:cNvSpPr txBox="1">
            <a:spLocks noGrp="1"/>
          </p:cNvSpPr>
          <p:nvPr>
            <p:ph type="body" idx="1"/>
          </p:nvPr>
        </p:nvSpPr>
        <p:spPr>
          <a:xfrm>
            <a:off x="906463" y="4714875"/>
            <a:ext cx="4984800" cy="446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g19a3ab1623c_0_97:notes"/>
          <p:cNvSpPr txBox="1">
            <a:spLocks noGrp="1"/>
          </p:cNvSpPr>
          <p:nvPr>
            <p:ph type="sldNum" idx="12"/>
          </p:nvPr>
        </p:nvSpPr>
        <p:spPr>
          <a:xfrm>
            <a:off x="3851275" y="9429750"/>
            <a:ext cx="2946300" cy="49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Clr>
                <a:srgbClr val="000000"/>
              </a:buClr>
              <a:buFont typeface="Arial"/>
              <a:buNone/>
            </a:pPr>
            <a:fld id="{00000000-1234-1234-1234-123412341234}" type="slidenum">
              <a:rPr lang="no-NO"/>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9a3ab1623c_0_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9a3ab1623c_0_53:notes"/>
          <p:cNvSpPr txBox="1">
            <a:spLocks noGrp="1"/>
          </p:cNvSpPr>
          <p:nvPr>
            <p:ph type="body" idx="1"/>
          </p:nvPr>
        </p:nvSpPr>
        <p:spPr>
          <a:xfrm>
            <a:off x="906463" y="4714875"/>
            <a:ext cx="4984800" cy="4467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3" name="Google Shape;183;g19a3ab1623c_0_53:notes"/>
          <p:cNvSpPr txBox="1">
            <a:spLocks noGrp="1"/>
          </p:cNvSpPr>
          <p:nvPr>
            <p:ph type="sldNum" idx="12"/>
          </p:nvPr>
        </p:nvSpPr>
        <p:spPr>
          <a:xfrm>
            <a:off x="3851275" y="9429750"/>
            <a:ext cx="2946300" cy="4968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no-NO"/>
              <a:t>26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436563" y="1233488"/>
            <a:ext cx="5924550" cy="3332162"/>
          </a:xfrm>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36</a:t>
            </a:fld>
            <a:endParaRPr lang="cs-CZ" dirty="0"/>
          </a:p>
        </p:txBody>
      </p:sp>
    </p:spTree>
    <p:extLst>
      <p:ext uri="{BB962C8B-B14F-4D97-AF65-F5344CB8AC3E}">
        <p14:creationId xmlns:p14="http://schemas.microsoft.com/office/powerpoint/2010/main" val="258429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49</a:t>
            </a:fld>
            <a:endParaRPr lang="cs-CZ" dirty="0"/>
          </a:p>
        </p:txBody>
      </p:sp>
    </p:spTree>
    <p:extLst>
      <p:ext uri="{BB962C8B-B14F-4D97-AF65-F5344CB8AC3E}">
        <p14:creationId xmlns:p14="http://schemas.microsoft.com/office/powerpoint/2010/main" val="415919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72</a:t>
            </a:fld>
            <a:endParaRPr lang="cs-CZ" dirty="0"/>
          </a:p>
        </p:txBody>
      </p:sp>
    </p:spTree>
    <p:extLst>
      <p:ext uri="{BB962C8B-B14F-4D97-AF65-F5344CB8AC3E}">
        <p14:creationId xmlns:p14="http://schemas.microsoft.com/office/powerpoint/2010/main" val="2268642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rtl="0"/>
            <a:endParaRPr lang="cs-CZ" dirty="0"/>
          </a:p>
        </p:txBody>
      </p:sp>
      <p:sp>
        <p:nvSpPr>
          <p:cNvPr id="4" name="Zástupný symbol pro číslo snímku 3"/>
          <p:cNvSpPr>
            <a:spLocks noGrp="1"/>
          </p:cNvSpPr>
          <p:nvPr>
            <p:ph type="sldNum" sz="quarter" idx="5"/>
          </p:nvPr>
        </p:nvSpPr>
        <p:spPr/>
        <p:txBody>
          <a:bodyPr/>
          <a:lstStyle/>
          <a:p>
            <a:pPr algn="l" rtl="0"/>
            <a:fld id="{A9F32CC5-042B-4457-9BAE-A2F8585096DC}" type="slidenum">
              <a:rPr lang="cs-CZ" smtClean="0"/>
              <a:pPr algn="l" rtl="0"/>
              <a:t>96</a:t>
            </a:fld>
            <a:endParaRPr lang="cs-CZ" dirty="0"/>
          </a:p>
        </p:txBody>
      </p:sp>
    </p:spTree>
    <p:extLst>
      <p:ext uri="{BB962C8B-B14F-4D97-AF65-F5344CB8AC3E}">
        <p14:creationId xmlns:p14="http://schemas.microsoft.com/office/powerpoint/2010/main" val="38145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34CDCD80-8F97-47C0-97D3-7C2458D678C3}"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09448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CB1947A3-AC40-425A-AF5D-5AF557E33053}"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724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7D7B1461-BEEA-4B17-86AD-3CB6310EA699}"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19145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FA3EFD-802C-437C-BEC6-221ACEBCC40F}"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764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16D34BCC-99B5-45DA-810C-EB67E5BC5A24}" type="datetime1">
              <a:rPr lang="en-US" smtClean="0"/>
              <a:pPr/>
              <a:t>11/11/2023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542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3C572CE-DD73-4CDC-8C4B-253A49947BBE}"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89717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465567D-7495-4BF4-B28F-96EF9EF138E7}" type="datetime1">
              <a:rPr lang="en-US" smtClean="0"/>
              <a:pPr/>
              <a:t>11/11/2023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487608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7C8E20DF-BE10-44CC-BF91-476D10E9B915}" type="datetime1">
              <a:rPr lang="en-US" smtClean="0"/>
              <a:pPr/>
              <a:t>11/11/2023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09261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6ADB1C-73A3-4EAA-BBBB-F093CBCD4E6B}" type="datetime1">
              <a:rPr lang="en-US" smtClean="0"/>
              <a:pPr/>
              <a:t>11/11/2023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6790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1054B4FF-D963-44BF-9CA7-094F2257D210}"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951858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59BED14B-B4DE-4B04-A813-44EEFDA155D8}" type="datetime1">
              <a:rPr lang="en-US" smtClean="0"/>
              <a:pPr/>
              <a:t>11/11/2023</a:t>
            </a:fld>
            <a:endParaRPr lang="en-US"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32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E1208-0E11-45C7-8CEB-539D5C50F517}" type="datetime1">
              <a:rPr lang="en-US" smtClean="0"/>
              <a:pPr/>
              <a:t>11/11/2023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03341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hyperlink" Target="https://www.onlinedoctranslator.com/de/?utm_source=onlinedoctranslator&amp;utm_medium=pptx&amp;utm_campaign=attributio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39.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s>
</file>

<file path=ppt/slides/_rels/slide101.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8.jpg"/><Relationship Id="rId7" Type="http://schemas.openxmlformats.org/officeDocument/2006/relationships/hyperlink" Target="https://www.onlinedoctranslator.com/de/?utm_source=onlinedoctranslator&amp;utm_medium=pptx&amp;utm_campaign=attribution" TargetMode="External"/><Relationship Id="rId2" Type="http://schemas.openxmlformats.org/officeDocument/2006/relationships/image" Target="../media/image247.jpg"/><Relationship Id="rId1" Type="http://schemas.openxmlformats.org/officeDocument/2006/relationships/slideLayout" Target="../slideLayouts/slideLayout7.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49.png"/></Relationships>
</file>

<file path=ppt/slides/_rels/slide103.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onlinedoctranslator.com/de/?utm_source=onlinedoctranslator&amp;utm_medium=pptx&amp;utm_campaign=attribution" TargetMode="Externa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hyperlink" Target="https://www.dbb-wolf.de/die-dbbw"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hyperlink" Target="https://www.agrarheute.com/land-leben/wolfsabwehr-herdenschutzhunde-nachts-bellen-duerfen-612399" TargetMode="Externa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hyperlink" Target="https://mmm.fi/riista/metsastyksen-rajoittaminen-ja-ministerion-asetukset" TargetMode="External"/><Relationship Id="rId4" Type="http://schemas.openxmlformats.org/officeDocument/2006/relationships/hyperlink" Target="https://valtioneuvosto.fi/-/1410837/suden-kannanhoidollinen-metsastys-kaynnistyy-vuoden-2022-aluss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www.protectiondestroupeaux.ch/fileadmin/doc/Was_tun/N0063_D_18_WEB_Comic_Herdenschutzhunde.pdf" TargetMode="Externa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onlinedoctranslator.com/de/?utm_source=onlinedoctranslator&amp;utm_medium=pptx&amp;utm_campaign=attribution"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hyperlink" Target="https://www.uvek.admin.ch/uvek/de/home/uvek/medien/medienmitteilungen.msg-id-95521.html" TargetMode="Externa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blick.ch/schweiz/graubuenden/nach-wolfs-vorfall-am-piz-beverin-warnt-biologe-marcel-zueger-wird-nichts-getan-sind-die-woelfe-bald-in-den-doerfern-id16797583.html" TargetMode="External"/><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hyperlink" Target="https://cs.wikipedia.org/wiki/Habituace" TargetMode="External"/><Relationship Id="rId5" Type="http://schemas.openxmlformats.org/officeDocument/2006/relationships/hyperlink" Target="https://www.youtube.com/watch?v=NLmOv_AqGxI" TargetMode="External"/><Relationship Id="rId4" Type="http://schemas.openxmlformats.org/officeDocument/2006/relationships/hyperlink" Target="https://www.stgallerbauer.ch/tiere/wer-woelfe-will-muss-die-kosten-trage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admin.ch/gov/de/start/dokumentation/medienmitteilungen.msg-id-98407.html" TargetMode="External"/><Relationship Id="rId2" Type="http://schemas.openxmlformats.org/officeDocument/2006/relationships/hyperlink" Target="https://www.blick.ch/politik/medienkonferenz-um-15-uhr-roesti-stellt-seine-wolfs-abschussplaene-vor-id19100803.html" TargetMode="Externa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hyperlink" Target="https://www.leseleveursfaceauxpredateurs.fr/wp-content/uploads/2023/07/Dossier-2022_Pastoralisme-en-danger-FNO-web.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hyperlink" Target="https://leloupdanslabergerie.fr/" TargetMode="External"/><Relationship Id="rId5" Type="http://schemas.openxmlformats.org/officeDocument/2006/relationships/hyperlink" Target="https://www.youtube.com/watch?v=1siSZMJGMRs&amp;t=119s" TargetMode="Externa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fif"/><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hyperlink" Target="https://www.youtube.com/watch?v=PtccfgiYYE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hyperlink" Target="https://www.loupfrance.fr/pdf/Bulletin-Reseau-Loup-2012-N27_regime.alimentaire.pdf" TargetMode="External"/><Relationship Id="rId4" Type="http://schemas.openxmlformats.org/officeDocument/2006/relationships/hyperlink" Target="https://www.loupfrance.fr/le-lou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onlinedoctranslator.com/de/?utm_source=onlinedoctranslator&amp;utm_medium=pptx&amp;utm_campaign=attribution" TargetMode="External"/><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hyperlink" Target="https://www.loupfrance.fr/gestion-des-impacts-du-loup/protection-des-troupeaux/"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f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3" Type="http://schemas.openxmlformats.org/officeDocument/2006/relationships/hyperlink" Target="https://drive.google.com/file/d/1d_op_oo30RHkZTemZd_Xw3_oG-KFN7NQ/view?pli=1" TargetMode="External"/><Relationship Id="rId2" Type="http://schemas.openxmlformats.org/officeDocument/2006/relationships/hyperlink" Target="https://leloupdanslabergerie.fr/"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49.xml.rels><?xml version="1.0" encoding="UTF-8" standalone="yes"?>
<Relationships xmlns="http://schemas.openxmlformats.org/package/2006/relationships"><Relationship Id="rId3" Type="http://schemas.openxmlformats.org/officeDocument/2006/relationships/hyperlink" Target="http://www.auvergne-rhone-alpes.developpement-durable.gouv.fr/bilan-du-protocole-a14246.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hyperlink" Target="https://leloupdanslabergerie.fr/accueil/office-francais-de-la-biodiversite-m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leseleveursfaceauxpredateurs.fr/wp-content/uploads/2023/07/Dossier-2022_Pastoralisme-en-danger-FNO-web.pdf" TargetMode="External"/><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jpg"/></Relationships>
</file>

<file path=ppt/slides/_rels/slide53.xml.rels><?xml version="1.0" encoding="UTF-8" standalone="yes"?>
<Relationships xmlns="http://schemas.openxmlformats.org/package/2006/relationships"><Relationship Id="rId3" Type="http://schemas.openxmlformats.org/officeDocument/2006/relationships/hyperlink" Target="https://www.stol.it/artikel/wirtschaft/tierschau-vor-dem-aus-protest-der-tierzuchtverbaende-gegen-wolf-und-baer" TargetMode="External"/><Relationship Id="rId2" Type="http://schemas.openxmlformats.org/officeDocument/2006/relationships/image" Target="../media/image125.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hyperlink" Target="https://vstt.lrv.lt/uploads/vstt/documents/files/Vilk%C5%B3%20tyrimai/Galutine%20ataskaita%202022_23%20nuasmeninta%20fin.pdf" TargetMode="Externa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hyperlink" Target="https://www.aviuaugintojai.lt/vilku-ar-aviu-saugojimo-ypatumai-lietuvoje/" TargetMode="Externa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5.jpg"/><Relationship Id="rId4" Type="http://schemas.openxmlformats.org/officeDocument/2006/relationships/hyperlink" Target="https://e-seimas.lrs.lt/portal/legalAct/lt/TAD/c6523a6066dc11eea182def3ac5c11d6?jfwid=16vee94gw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manoukis.lt/naujienos/ukis/leisime-plestis-vilku-populiacijai-kad-butu-ka-medzioti" TargetMode="External"/><Relationship Id="rId2" Type="http://schemas.openxmlformats.org/officeDocument/2006/relationships/image" Target="../media/image136.jpg"/><Relationship Id="rId1" Type="http://schemas.openxmlformats.org/officeDocument/2006/relationships/slideLayout" Target="../slideLayouts/slideLayout7.xml"/><Relationship Id="rId4" Type="http://schemas.openxmlformats.org/officeDocument/2006/relationships/hyperlink" Target="http://www.vic.l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hyperlink" Target="http://www.sks.si/" TargetMode="External"/><Relationship Id="rId5" Type="http://schemas.openxmlformats.org/officeDocument/2006/relationships/image" Target="../media/image140.jpg"/><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3" Type="http://schemas.openxmlformats.org/officeDocument/2006/relationships/hyperlink" Target="https://www.podblegaske-novice.si/sl/news/pripravljena-izhodisca-za-strategijo-upravljanja-z-zvermi.html" TargetMode="External"/><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hyperlink" Target="https://www.vmd.gov.lv/lv?utm_source=https%3A%2F%2Feng.lsm.lv%2F" TargetMode="External"/><Relationship Id="rId7" Type="http://schemas.openxmlformats.org/officeDocument/2006/relationships/image" Target="../media/image143.jpg"/><Relationship Id="rId2" Type="http://schemas.openxmlformats.org/officeDocument/2006/relationships/hyperlink" Target="https://www.schweizerbauer.ch/tiere/ubrige-tiere/problemwolf-auch-in-oberoesterreich-abschuss-moeglich/" TargetMode="External"/><Relationship Id="rId1" Type="http://schemas.openxmlformats.org/officeDocument/2006/relationships/slideLayout" Target="../slideLayouts/slideLayout7.xml"/><Relationship Id="rId6" Type="http://schemas.openxmlformats.org/officeDocument/2006/relationships/image" Target="../media/image142.jpg"/><Relationship Id="rId5" Type="http://schemas.openxmlformats.org/officeDocument/2006/relationships/hyperlink" Target="https://www.bayern.de/ministerrat-verabschiedet-bayerische-wolfsverordnung/" TargetMode="External"/><Relationship Id="rId4" Type="http://schemas.openxmlformats.org/officeDocument/2006/relationships/hyperlink" Target="https://globalvoices.org/2022/09/23/the-wolf-is-being-targeted-and-killed-in-north-macedonia/" TargetMode="External"/><Relationship Id="rId9" Type="http://schemas.openxmlformats.org/officeDocument/2006/relationships/image" Target="../media/image145.jpg"/></Relationships>
</file>

<file path=ppt/slides/_rels/slide6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eagri.cz/public/portal/mze/zemedelstvi/ekologicke-zemedelstvi/dokumenty-statistiky-formulare/statistika-a-pruzkumy" TargetMode="External"/><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450.png"/><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250.png"/></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g"/><Relationship Id="rId1" Type="http://schemas.openxmlformats.org/officeDocument/2006/relationships/slideLayout" Target="../slideLayouts/slideLayout7.xml"/><Relationship Id="rId4" Type="http://schemas.openxmlformats.org/officeDocument/2006/relationships/hyperlink" Target="https://www.navratvlku.cz/skodni-udalost-prehled-skodnich-udalosti-20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hyperlink" Target="https://www.wolf.sachsen.de/schadensstatistik-4169.html" TargetMode="Externa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hyperlink" Target="https://www.onlinedoctranslator.com/de/?utm_source=onlinedoctranslator&amp;utm_medium=pptx&amp;utm_campaign=attribution" TargetMode="External"/><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aopkcr.maps.arcgis.com/apps/mapviewer/index.html?webmap=6605b540cc4f408c88f9b05b96803266"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onlinedoctranslator.com/de/?utm_source=onlinedoctranslator&amp;utm_medium=pptx&amp;utm_campaign=attribution" TargetMode="External"/><Relationship Id="rId5" Type="http://schemas.openxmlformats.org/officeDocument/2006/relationships/image" Target="../media/image160.jpeg"/><Relationship Id="rId4" Type="http://schemas.openxmlformats.org/officeDocument/2006/relationships/image" Target="../media/image159.jpeg"/></Relationships>
</file>

<file path=ppt/slides/_rels/slide73.xml.rels><?xml version="1.0" encoding="UTF-8" standalone="yes"?>
<Relationships xmlns="http://schemas.openxmlformats.org/package/2006/relationships"><Relationship Id="rId3" Type="http://schemas.openxmlformats.org/officeDocument/2006/relationships/hyperlink" Target="https://ec.europa.eu/environment/nature/conservation/species/carnivores/promoting_management.htm" TargetMode="External"/><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hyperlink" Target="https://ec.europa.eu/environment/nature/conservation/species/carnivores/pdf/guidelines_for_population_level_management.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hyperlink" Target="https://www.natuerlich-jagd.de/news/umdenken-der-eu-kommission-bei-wolfsentnahmen-schwedisches-wolfsmanagement-beispielhaf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81.jpg"/><Relationship Id="rId7" Type="http://schemas.openxmlformats.org/officeDocument/2006/relationships/image" Target="../media/image185.png"/><Relationship Id="rId2" Type="http://schemas.openxmlformats.org/officeDocument/2006/relationships/image" Target="../media/image180.jpg"/><Relationship Id="rId1" Type="http://schemas.openxmlformats.org/officeDocument/2006/relationships/slideLayout" Target="../slideLayouts/slideLayout7.xml"/><Relationship Id="rId6" Type="http://schemas.openxmlformats.org/officeDocument/2006/relationships/image" Target="../media/image184.jpg"/><Relationship Id="rId5" Type="http://schemas.openxmlformats.org/officeDocument/2006/relationships/image" Target="../media/image183.jpg"/><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8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hyperlink" Target="https://ec.europa.eu/commission/presscorner/detail/en/ip_23_433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neviditelnypes.lidovky.cz/klima/1600-vedcu-klimaticka-nouze-je-podvod.A231002_190658_p_klima_nef" TargetMode="External"/><Relationship Id="rId7" Type="http://schemas.openxmlformats.org/officeDocument/2006/relationships/image" Target="../media/image7.png"/><Relationship Id="rId2" Type="http://schemas.openxmlformats.org/officeDocument/2006/relationships/hyperlink" Target="https://clintel.org/wp-content/uploads/2023/08/WCD-version-081423.pdf" TargetMode="External"/><Relationship Id="rId1" Type="http://schemas.openxmlformats.org/officeDocument/2006/relationships/slideLayout" Target="../slideLayouts/slideLayout7.xml"/><Relationship Id="rId6" Type="http://schemas.openxmlformats.org/officeDocument/2006/relationships/hyperlink" Target="https://www.onlinedoctranslator.com/de/?utm_source=onlinedoctranslator&amp;utm_medium=pptx&amp;utm_campaign=attribution" TargetMode="External"/><Relationship Id="rId5" Type="http://schemas.openxmlformats.org/officeDocument/2006/relationships/image" Target="../media/image198.png"/><Relationship Id="rId4" Type="http://schemas.openxmlformats.org/officeDocument/2006/relationships/image" Target="../media/image197.png"/></Relationships>
</file>

<file path=ppt/slides/_rels/slide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03.png"/><Relationship Id="rId1" Type="http://schemas.openxmlformats.org/officeDocument/2006/relationships/slideLayout" Target="../slideLayouts/slideLayout7.xml"/><Relationship Id="rId4" Type="http://schemas.openxmlformats.org/officeDocument/2006/relationships/image" Target="../media/image76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06.jfi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www.asz.cz/clanek/10164/stanovisko-schok-a-asz-cr-k-pohotovostnimu-planu-pro-reseni-situaci-s-problematickym-vlkem/" TargetMode="External"/><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94.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9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png"/><Relationship Id="rId7" Type="http://schemas.openxmlformats.org/officeDocument/2006/relationships/image" Target="../media/image2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3.jpeg"/><Relationship Id="rId5" Type="http://schemas.openxmlformats.org/officeDocument/2006/relationships/image" Target="../media/image222.jpeg"/><Relationship Id="rId4" Type="http://schemas.openxmlformats.org/officeDocument/2006/relationships/image" Target="../media/image221.png"/></Relationships>
</file>

<file path=ppt/slides/_rels/slide9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onlinedoctranslator.com/de/?utm_source=onlinedoctranslator&amp;utm_medium=pptx&amp;utm_campaign=attributio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99.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8.pn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CF5C16D-B890-4144-B943-BF8B32362615}"/>
              </a:ext>
            </a:extLst>
          </p:cNvPr>
          <p:cNvSpPr>
            <a:spLocks noGrp="1"/>
          </p:cNvSpPr>
          <p:nvPr>
            <p:ph type="sldNum" sz="quarter" idx="12"/>
          </p:nvPr>
        </p:nvSpPr>
        <p:spPr/>
        <p:txBody>
          <a:bodyPr/>
          <a:lstStyle/>
          <a:p>
            <a:pPr algn="l" rtl="0"/>
            <a:r>
              <a:rPr lang="cs-CZ" sz="1200" i="1"/>
              <a:t>Erstellt von: Ing. Tomáš Havrlant</a:t>
            </a:r>
            <a:endParaRPr lang="cs-CZ" sz="1200" i="1" dirty="0"/>
          </a:p>
        </p:txBody>
      </p:sp>
      <p:sp>
        <p:nvSpPr>
          <p:cNvPr id="4" name="TextovéPole 3">
            <a:extLst>
              <a:ext uri="{FF2B5EF4-FFF2-40B4-BE49-F238E27FC236}">
                <a16:creationId xmlns:a16="http://schemas.microsoft.com/office/drawing/2014/main" id="{724521DF-34C3-472C-A5DB-D5B0DB111D92}"/>
              </a:ext>
            </a:extLst>
          </p:cNvPr>
          <p:cNvSpPr txBox="1"/>
          <p:nvPr/>
        </p:nvSpPr>
        <p:spPr>
          <a:xfrm>
            <a:off x="67875" y="5764405"/>
            <a:ext cx="6595865" cy="774507"/>
          </a:xfrm>
          <a:prstGeom prst="rect">
            <a:avLst/>
          </a:prstGeom>
          <a:noFill/>
        </p:spPr>
        <p:txBody>
          <a:bodyPr wrap="square">
            <a:spAutoFit/>
          </a:bodyPr>
          <a:lstStyle/>
          <a:p>
            <a:pPr algn="l" rtl="0">
              <a:lnSpc>
                <a:spcPct val="107000"/>
              </a:lnSpc>
              <a:spcAft>
                <a:spcPts val="800"/>
              </a:spcAft>
            </a:pPr>
            <a:r>
              <a:rPr lang="en-US" dirty="0" err="1"/>
              <a:t>Kongress</a:t>
            </a:r>
            <a:r>
              <a:rPr lang="cs-CZ" dirty="0"/>
              <a:t> </a:t>
            </a:r>
            <a:r>
              <a:rPr lang="en-US" dirty="0"/>
              <a:t>Hotel LUNA</a:t>
            </a:r>
            <a:endParaRPr lang="cs-CZ" dirty="0"/>
          </a:p>
          <a:p>
            <a:pPr algn="l" rtl="0">
              <a:lnSpc>
                <a:spcPct val="107000"/>
              </a:lnSpc>
              <a:spcAft>
                <a:spcPts val="800"/>
              </a:spcAft>
            </a:pPr>
            <a:r>
              <a:rPr lang="en-US" dirty="0" err="1"/>
              <a:t>Ecken</a:t>
            </a:r>
            <a:r>
              <a:rPr lang="en-US" dirty="0"/>
              <a:t>77,</a:t>
            </a:r>
            <a:r>
              <a:rPr lang="en-US" dirty="0" err="1"/>
              <a:t>Ledec</a:t>
            </a:r>
            <a:r>
              <a:rPr lang="en-US" dirty="0"/>
              <a:t> </a:t>
            </a:r>
            <a:r>
              <a:rPr lang="en-US" dirty="0" err="1"/>
              <a:t>über</a:t>
            </a:r>
            <a:r>
              <a:rPr lang="en-US" dirty="0"/>
              <a:t> </a:t>
            </a:r>
            <a:r>
              <a:rPr lang="en-US" dirty="0" err="1"/>
              <a:t>Ich wette</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ovéPole 11">
            <a:extLst>
              <a:ext uri="{FF2B5EF4-FFF2-40B4-BE49-F238E27FC236}">
                <a16:creationId xmlns:a16="http://schemas.microsoft.com/office/drawing/2014/main" id="{6F59E9FC-1BE7-4FE5-818C-EF206561E5B8}"/>
              </a:ext>
            </a:extLst>
          </p:cNvPr>
          <p:cNvSpPr txBox="1"/>
          <p:nvPr/>
        </p:nvSpPr>
        <p:spPr>
          <a:xfrm>
            <a:off x="205779" y="1247041"/>
            <a:ext cx="11780442" cy="769441"/>
          </a:xfrm>
          <a:prstGeom prst="rect">
            <a:avLst/>
          </a:prstGeom>
          <a:noFill/>
        </p:spPr>
        <p:txBody>
          <a:bodyPr wrap="square">
            <a:spAutoFit/>
          </a:bodyPr>
          <a:lstStyle/>
          <a:p>
            <a:pPr algn="ctr" rtl="0"/>
            <a:r>
              <a:rPr lang="cs-CZ" sz="4400" dirty="0"/>
              <a:t> </a:t>
            </a:r>
            <a:r>
              <a:rPr lang="cs-CZ" sz="4400" dirty="0">
                <a:solidFill>
                  <a:srgbClr val="FF0000"/>
                </a:solidFill>
              </a:rPr>
              <a:t>Zusammenleben mit Wölfen aus Sicht der Europäischen Züchterunion</a:t>
            </a:r>
            <a:endParaRPr lang="cs-CZ" sz="4400" b="1" dirty="0">
              <a:solidFill>
                <a:srgbClr val="FF0000"/>
              </a:solidFill>
            </a:endParaRPr>
          </a:p>
        </p:txBody>
      </p:sp>
      <p:pic>
        <p:nvPicPr>
          <p:cNvPr id="5" name="Obrázek 4">
            <a:extLst>
              <a:ext uri="{FF2B5EF4-FFF2-40B4-BE49-F238E27FC236}">
                <a16:creationId xmlns:a16="http://schemas.microsoft.com/office/drawing/2014/main" id="{48F3E000-0B45-4EAF-A170-648AF299F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5985" y="6002953"/>
            <a:ext cx="629816" cy="706794"/>
          </a:xfrm>
          <a:prstGeom prst="rect">
            <a:avLst/>
          </a:prstGeom>
        </p:spPr>
      </p:pic>
      <p:pic>
        <p:nvPicPr>
          <p:cNvPr id="9" name="Obrázek 8">
            <a:extLst>
              <a:ext uri="{FF2B5EF4-FFF2-40B4-BE49-F238E27FC236}">
                <a16:creationId xmlns:a16="http://schemas.microsoft.com/office/drawing/2014/main" id="{9665235F-7A33-45C7-BF80-3395784D3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356" y="5773641"/>
            <a:ext cx="1958434" cy="556930"/>
          </a:xfrm>
          <a:prstGeom prst="rect">
            <a:avLst/>
          </a:prstGeom>
        </p:spPr>
      </p:pic>
      <p:sp>
        <p:nvSpPr>
          <p:cNvPr id="11" name="TextovéPole 10">
            <a:extLst>
              <a:ext uri="{FF2B5EF4-FFF2-40B4-BE49-F238E27FC236}">
                <a16:creationId xmlns:a16="http://schemas.microsoft.com/office/drawing/2014/main" id="{2CD6D0C4-24AB-42E1-93CB-BA1DDE891690}"/>
              </a:ext>
            </a:extLst>
          </p:cNvPr>
          <p:cNvSpPr txBox="1"/>
          <p:nvPr/>
        </p:nvSpPr>
        <p:spPr>
          <a:xfrm>
            <a:off x="11381793" y="5774318"/>
            <a:ext cx="838199" cy="230832"/>
          </a:xfrm>
          <a:prstGeom prst="rect">
            <a:avLst/>
          </a:prstGeom>
          <a:noFill/>
        </p:spPr>
        <p:txBody>
          <a:bodyPr wrap="square" rtlCol="0">
            <a:spAutoFit/>
          </a:bodyPr>
          <a:lstStyle/>
          <a:p>
            <a:pPr algn="l" rtl="0"/>
            <a:r>
              <a:rPr lang="cs-CZ" sz="900" b="1" i="0" dirty="0">
                <a:solidFill>
                  <a:srgbClr val="0070C0"/>
                </a:solidFill>
                <a:effectLst/>
                <a:latin typeface="arial" panose="020B0604020202020204" pitchFamily="34" charset="0"/>
              </a:rPr>
              <a:t>Vernéřovice</a:t>
            </a:r>
            <a:endParaRPr lang="cs-CZ" sz="900" dirty="0">
              <a:solidFill>
                <a:srgbClr val="0070C0"/>
              </a:solidFill>
            </a:endParaRPr>
          </a:p>
        </p:txBody>
      </p:sp>
      <p:sp>
        <p:nvSpPr>
          <p:cNvPr id="14" name="TextovéPole 13">
            <a:extLst>
              <a:ext uri="{FF2B5EF4-FFF2-40B4-BE49-F238E27FC236}">
                <a16:creationId xmlns:a16="http://schemas.microsoft.com/office/drawing/2014/main" id="{34EDFD60-6A16-4273-941D-74D060865CB6}"/>
              </a:ext>
            </a:extLst>
          </p:cNvPr>
          <p:cNvSpPr txBox="1"/>
          <p:nvPr/>
        </p:nvSpPr>
        <p:spPr>
          <a:xfrm>
            <a:off x="1558888" y="400209"/>
            <a:ext cx="9074224" cy="738664"/>
          </a:xfrm>
          <a:prstGeom prst="rect">
            <a:avLst/>
          </a:prstGeom>
          <a:noFill/>
        </p:spPr>
        <p:txBody>
          <a:bodyPr wrap="square" rtlCol="0">
            <a:spAutoFit/>
          </a:bodyPr>
          <a:lstStyle/>
          <a:p>
            <a:pPr algn="l" rtl="0"/>
            <a:r>
              <a:rPr lang="cs-CZ" sz="2400" b="1" dirty="0">
                <a:solidFill>
                  <a:srgbClr val="0070C0"/>
                </a:solidFill>
                <a:effectLst/>
                <a:latin typeface="Times New Roman" panose="02020603050405020304" pitchFamily="18" charset="0"/>
                <a:ea typeface="Calibri" panose="020F0502020204030204" pitchFamily="34" charset="0"/>
              </a:rPr>
              <a:t>26. Internationale Konferenz der Schaf- und Ziegenzüchter</a:t>
            </a:r>
          </a:p>
          <a:p>
            <a:pPr algn="l" rtl="0"/>
            <a:r>
              <a:rPr lang="cs-CZ" sz="1800" b="1" dirty="0">
                <a:solidFill>
                  <a:srgbClr val="0070C0"/>
                </a:solidFill>
                <a:effectLst/>
                <a:latin typeface="Times New Roman" panose="02020603050405020304" pitchFamily="18" charset="0"/>
                <a:ea typeface="Calibri" panose="020F0502020204030204" pitchFamily="34" charset="0"/>
              </a:rPr>
              <a:t>                                                       3.-4. November 2023</a:t>
            </a:r>
            <a:endParaRPr lang="cs-CZ" dirty="0">
              <a:solidFill>
                <a:srgbClr val="0070C0"/>
              </a:solidFill>
            </a:endParaRPr>
          </a:p>
        </p:txBody>
      </p:sp>
      <p:pic>
        <p:nvPicPr>
          <p:cNvPr id="16" name="Obrázek 15">
            <a:extLst>
              <a:ext uri="{FF2B5EF4-FFF2-40B4-BE49-F238E27FC236}">
                <a16:creationId xmlns:a16="http://schemas.microsoft.com/office/drawing/2014/main" id="{3384E162-CC18-EDF0-40D9-700DC3BDBE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3297" y="4693093"/>
            <a:ext cx="3032504" cy="769441"/>
          </a:xfrm>
          <a:prstGeom prst="rect">
            <a:avLst/>
          </a:prstGeom>
        </p:spPr>
      </p:pic>
      <p:pic>
        <p:nvPicPr>
          <p:cNvPr id="18" name="Obrázek 17">
            <a:extLst>
              <a:ext uri="{FF2B5EF4-FFF2-40B4-BE49-F238E27FC236}">
                <a16:creationId xmlns:a16="http://schemas.microsoft.com/office/drawing/2014/main" id="{B085B74E-AA34-596E-AA15-955512A22E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5335" y="3397188"/>
            <a:ext cx="1528428" cy="1267820"/>
          </a:xfrm>
          <a:prstGeom prst="rect">
            <a:avLst/>
          </a:prstGeom>
        </p:spPr>
      </p:pic>
      <p:pic>
        <p:nvPicPr>
          <p:cNvPr id="6" name="Obrázek 5">
            <a:extLst>
              <a:ext uri="{FF2B5EF4-FFF2-40B4-BE49-F238E27FC236}">
                <a16:creationId xmlns:a16="http://schemas.microsoft.com/office/drawing/2014/main" id="{A367BD3E-3BF3-5806-F7A1-23DF29C96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211" y="4167057"/>
            <a:ext cx="2225799" cy="1476833"/>
          </a:xfrm>
          <a:prstGeom prst="rect">
            <a:avLst/>
          </a:prstGeom>
        </p:spPr>
      </p:pic>
      <p:pic>
        <p:nvPicPr>
          <p:cNvPr id="7" name="Obrázek 6">
            <a:extLst>
              <a:ext uri="{FF2B5EF4-FFF2-40B4-BE49-F238E27FC236}">
                <a16:creationId xmlns:a16="http://schemas.microsoft.com/office/drawing/2014/main" id="{E0297E56-3F76-39EC-A7CE-B1056F1A4E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823" y="2693889"/>
            <a:ext cx="3735061" cy="3751736"/>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9"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74390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4318686-506D-C29B-8239-E20F4BC59B28}"/>
              </a:ext>
            </a:extLst>
          </p:cNvPr>
          <p:cNvSpPr>
            <a:spLocks noGrp="1"/>
          </p:cNvSpPr>
          <p:nvPr>
            <p:ph type="sldNum" sz="quarter" idx="12"/>
          </p:nvPr>
        </p:nvSpPr>
        <p:spPr/>
        <p:txBody>
          <a:bodyPr/>
          <a:lstStyle/>
          <a:p>
            <a:fld id="{4FAB73BC-B049-4115-A692-8D63A059BFB8}" type="slidenum">
              <a:rPr lang="en-US" smtClean="0"/>
              <a:pPr algn="l" rtl="0"/>
              <a:t>10</a:t>
            </a:fld>
            <a:endParaRPr lang="en-US" dirty="0"/>
          </a:p>
        </p:txBody>
      </p:sp>
      <p:pic>
        <p:nvPicPr>
          <p:cNvPr id="4" name="Obrázek 3">
            <a:extLst>
              <a:ext uri="{FF2B5EF4-FFF2-40B4-BE49-F238E27FC236}">
                <a16:creationId xmlns:a16="http://schemas.microsoft.com/office/drawing/2014/main" id="{8578BC7B-336A-1411-EFC5-FD3A16906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 y="332656"/>
            <a:ext cx="9327688" cy="5395428"/>
          </a:xfrm>
          <a:prstGeom prst="rect">
            <a:avLst/>
          </a:prstGeom>
        </p:spPr>
      </p:pic>
      <p:sp>
        <p:nvSpPr>
          <p:cNvPr id="5" name="TextovéPole 4">
            <a:extLst>
              <a:ext uri="{FF2B5EF4-FFF2-40B4-BE49-F238E27FC236}">
                <a16:creationId xmlns:a16="http://schemas.microsoft.com/office/drawing/2014/main" id="{9024AFC8-4789-6C43-F1EF-F40F09F10AC2}"/>
              </a:ext>
            </a:extLst>
          </p:cNvPr>
          <p:cNvSpPr txBox="1"/>
          <p:nvPr/>
        </p:nvSpPr>
        <p:spPr>
          <a:xfrm>
            <a:off x="9264352" y="548680"/>
            <a:ext cx="2664296" cy="4893647"/>
          </a:xfrm>
          <a:prstGeom prst="rect">
            <a:avLst/>
          </a:prstGeom>
          <a:noFill/>
        </p:spPr>
        <p:txBody>
          <a:bodyPr wrap="square" rtlCol="0">
            <a:spAutoFit/>
          </a:bodyPr>
          <a:lstStyle/>
          <a:p>
            <a:pPr algn="ctr" rtl="0"/>
            <a:r>
              <a:rPr lang="cs-CZ" sz="2400" b="1" dirty="0">
                <a:solidFill>
                  <a:srgbClr val="FF0000"/>
                </a:solidFill>
              </a:rPr>
              <a:t>Im Jahr 2022 gab Deutschland 460 Millionen Kronen für Präventionsmaßnahmen aus.</a:t>
            </a:r>
          </a:p>
          <a:p>
            <a:pPr algn="ctr" rtl="0"/>
            <a:endParaRPr lang="cs-CZ" sz="2400" b="1" dirty="0">
              <a:solidFill>
                <a:srgbClr val="FF0000"/>
              </a:solidFill>
            </a:endParaRPr>
          </a:p>
          <a:p>
            <a:pPr algn="ctr" rtl="0"/>
            <a:r>
              <a:rPr lang="cs-CZ" sz="2400" b="1" dirty="0">
                <a:solidFill>
                  <a:srgbClr val="FF0000"/>
                </a:solidFill>
              </a:rPr>
              <a:t>Dennoch wurden Rekordschäden verzeichnet – 4.366 entschädigte Haustiere.</a:t>
            </a:r>
          </a:p>
        </p:txBody>
      </p:sp>
      <p:sp>
        <p:nvSpPr>
          <p:cNvPr id="6" name="TextovéPole 5">
            <a:extLst>
              <a:ext uri="{FF2B5EF4-FFF2-40B4-BE49-F238E27FC236}">
                <a16:creationId xmlns:a16="http://schemas.microsoft.com/office/drawing/2014/main" id="{297BC185-5B65-C3CA-35A3-CF58A4D9B95A}"/>
              </a:ext>
            </a:extLst>
          </p:cNvPr>
          <p:cNvSpPr txBox="1"/>
          <p:nvPr/>
        </p:nvSpPr>
        <p:spPr>
          <a:xfrm>
            <a:off x="1631504" y="6356350"/>
            <a:ext cx="5328592" cy="215444"/>
          </a:xfrm>
          <a:prstGeom prst="rect">
            <a:avLst/>
          </a:prstGeom>
          <a:noFill/>
        </p:spPr>
        <p:txBody>
          <a:bodyPr wrap="square" rtlCol="0">
            <a:spAutoFit/>
          </a:bodyPr>
          <a:lstStyle/>
          <a:p>
            <a:pPr algn="l" rtl="0"/>
            <a:r>
              <a:rPr lang="cs-CZ" sz="800" dirty="0"/>
              <a:t>https://www.dbb-wolf.de</a:t>
            </a:r>
          </a:p>
        </p:txBody>
      </p:sp>
    </p:spTree>
    <p:extLst>
      <p:ext uri="{BB962C8B-B14F-4D97-AF65-F5344CB8AC3E}">
        <p14:creationId xmlns:p14="http://schemas.microsoft.com/office/powerpoint/2010/main" val="25490939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a:xfrm>
            <a:off x="8682607" y="6239718"/>
            <a:ext cx="2743200" cy="365125"/>
          </a:xfrm>
        </p:spPr>
        <p:txBody>
          <a:bodyPr/>
          <a:lstStyle/>
          <a:p>
            <a:pPr algn="l" rtl="0"/>
            <a:fld id="{4FAB73BC-B049-4115-A692-8D63A059BFB8}" type="slidenum">
              <a:rPr lang="en-US" smtClean="0"/>
              <a:pPr algn="l" rtl="0"/>
              <a:t>100</a:t>
            </a:fld>
            <a:endParaRPr lang="en-US" dirty="0"/>
          </a:p>
        </p:txBody>
      </p:sp>
      <p:pic>
        <p:nvPicPr>
          <p:cNvPr id="3" name="Obrázek 2" descr="870x489_veau_ventre_a_lair.jpeg"/>
          <p:cNvPicPr>
            <a:picLocks noChangeAspect="1"/>
          </p:cNvPicPr>
          <p:nvPr/>
        </p:nvPicPr>
        <p:blipFill>
          <a:blip r:embed="rId2" cstate="print"/>
          <a:stretch>
            <a:fillRect/>
          </a:stretch>
        </p:blipFill>
        <p:spPr>
          <a:xfrm>
            <a:off x="119336" y="0"/>
            <a:ext cx="6118662" cy="3429000"/>
          </a:xfrm>
          <a:prstGeom prst="rect">
            <a:avLst/>
          </a:prstGeom>
        </p:spPr>
      </p:pic>
      <p:pic>
        <p:nvPicPr>
          <p:cNvPr id="5" name="Obrázek 4" descr="r0_96_1024_672_w1200_h678_fmax.jpg"/>
          <p:cNvPicPr>
            <a:picLocks noChangeAspect="1"/>
          </p:cNvPicPr>
          <p:nvPr/>
        </p:nvPicPr>
        <p:blipFill>
          <a:blip r:embed="rId3" cstate="print"/>
          <a:stretch>
            <a:fillRect/>
          </a:stretch>
        </p:blipFill>
        <p:spPr>
          <a:xfrm>
            <a:off x="119336" y="3415117"/>
            <a:ext cx="6120680" cy="3442883"/>
          </a:xfrm>
          <a:prstGeom prst="rect">
            <a:avLst/>
          </a:prstGeom>
        </p:spPr>
      </p:pic>
      <p:pic>
        <p:nvPicPr>
          <p:cNvPr id="6" name="Obrázek 5" descr="coyote 041.JPG"/>
          <p:cNvPicPr>
            <a:picLocks noChangeAspect="1"/>
          </p:cNvPicPr>
          <p:nvPr/>
        </p:nvPicPr>
        <p:blipFill>
          <a:blip r:embed="rId4" cstate="print"/>
          <a:stretch>
            <a:fillRect/>
          </a:stretch>
        </p:blipFill>
        <p:spPr>
          <a:xfrm>
            <a:off x="6384032" y="0"/>
            <a:ext cx="6079112" cy="3429000"/>
          </a:xfrm>
          <a:prstGeom prst="rect">
            <a:avLst/>
          </a:prstGeom>
        </p:spPr>
      </p:pic>
      <p:pic>
        <p:nvPicPr>
          <p:cNvPr id="7" name="Obrázek 6" descr="Sheep-attack-2.jpg"/>
          <p:cNvPicPr>
            <a:picLocks noChangeAspect="1"/>
          </p:cNvPicPr>
          <p:nvPr/>
        </p:nvPicPr>
        <p:blipFill>
          <a:blip r:embed="rId5" cstate="print"/>
          <a:stretch>
            <a:fillRect/>
          </a:stretch>
        </p:blipFill>
        <p:spPr>
          <a:xfrm>
            <a:off x="9658640" y="3501008"/>
            <a:ext cx="2533360" cy="1656184"/>
          </a:xfrm>
          <a:prstGeom prst="rect">
            <a:avLst/>
          </a:prstGeom>
          <a:noFill/>
          <a:ln>
            <a:noFill/>
          </a:ln>
        </p:spPr>
      </p:pic>
      <p:pic>
        <p:nvPicPr>
          <p:cNvPr id="8" name="Obrázek 7" descr="Sheep.jpg"/>
          <p:cNvPicPr>
            <a:picLocks noChangeAspect="1"/>
          </p:cNvPicPr>
          <p:nvPr/>
        </p:nvPicPr>
        <p:blipFill>
          <a:blip r:embed="rId6" cstate="print"/>
          <a:stretch>
            <a:fillRect/>
          </a:stretch>
        </p:blipFill>
        <p:spPr>
          <a:xfrm>
            <a:off x="6384032" y="3501008"/>
            <a:ext cx="2448272" cy="1628201"/>
          </a:xfrm>
          <a:prstGeom prst="rect">
            <a:avLst/>
          </a:prstGeom>
        </p:spPr>
      </p:pic>
      <p:pic>
        <p:nvPicPr>
          <p:cNvPr id="9" name="Obrázek 8" descr="51591_3.jpg"/>
          <p:cNvPicPr>
            <a:picLocks noChangeAspect="1"/>
          </p:cNvPicPr>
          <p:nvPr/>
        </p:nvPicPr>
        <p:blipFill>
          <a:blip r:embed="rId7" cstate="print"/>
          <a:stretch>
            <a:fillRect/>
          </a:stretch>
        </p:blipFill>
        <p:spPr>
          <a:xfrm>
            <a:off x="6384032" y="5157192"/>
            <a:ext cx="2418589" cy="1584176"/>
          </a:xfrm>
          <a:prstGeom prst="rect">
            <a:avLst/>
          </a:prstGeom>
        </p:spPr>
      </p:pic>
      <p:pic>
        <p:nvPicPr>
          <p:cNvPr id="10" name="Obrázek 9" descr="5412270-3x2-940x627.jpg"/>
          <p:cNvPicPr>
            <a:picLocks noChangeAspect="1"/>
          </p:cNvPicPr>
          <p:nvPr/>
        </p:nvPicPr>
        <p:blipFill>
          <a:blip r:embed="rId8" cstate="print"/>
          <a:stretch>
            <a:fillRect/>
          </a:stretch>
        </p:blipFill>
        <p:spPr>
          <a:xfrm>
            <a:off x="9696400" y="5193382"/>
            <a:ext cx="2495600" cy="166461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E276F24-B91F-4C29-8E23-35799B53ECB8}"/>
              </a:ext>
            </a:extLst>
          </p:cNvPr>
          <p:cNvSpPr>
            <a:spLocks noGrp="1"/>
          </p:cNvSpPr>
          <p:nvPr>
            <p:ph type="sldNum" sz="quarter" idx="12"/>
          </p:nvPr>
        </p:nvSpPr>
        <p:spPr/>
        <p:txBody>
          <a:bodyPr/>
          <a:lstStyle/>
          <a:p>
            <a:pPr algn="l" rtl="0"/>
            <a:fld id="{4FAB73BC-B049-4115-A692-8D63A059BFB8}" type="slidenum">
              <a:rPr lang="en-US" smtClean="0"/>
              <a:pPr algn="l" rtl="0"/>
              <a:t>101</a:t>
            </a:fld>
            <a:endParaRPr lang="en-US" dirty="0"/>
          </a:p>
        </p:txBody>
      </p:sp>
      <p:pic>
        <p:nvPicPr>
          <p:cNvPr id="4" name="Obrázek 3">
            <a:extLst>
              <a:ext uri="{FF2B5EF4-FFF2-40B4-BE49-F238E27FC236}">
                <a16:creationId xmlns:a16="http://schemas.microsoft.com/office/drawing/2014/main" id="{198E27A6-3FB2-43FC-AD08-A18EB87A0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303" y="0"/>
            <a:ext cx="5095394" cy="6858000"/>
          </a:xfrm>
          <a:prstGeom prst="rect">
            <a:avLst/>
          </a:prstGeom>
        </p:spPr>
      </p:pic>
    </p:spTree>
    <p:extLst>
      <p:ext uri="{BB962C8B-B14F-4D97-AF65-F5344CB8AC3E}">
        <p14:creationId xmlns:p14="http://schemas.microsoft.com/office/powerpoint/2010/main" val="26598274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8C4E278-AE21-40D7-A65E-3C2FE3DFB86D}"/>
              </a:ext>
            </a:extLst>
          </p:cNvPr>
          <p:cNvSpPr>
            <a:spLocks noGrp="1"/>
          </p:cNvSpPr>
          <p:nvPr>
            <p:ph type="sldNum" sz="quarter" idx="12"/>
          </p:nvPr>
        </p:nvSpPr>
        <p:spPr/>
        <p:txBody>
          <a:bodyPr/>
          <a:lstStyle/>
          <a:p>
            <a:pPr algn="l" rtl="0"/>
            <a:fld id="{4FAB73BC-B049-4115-A692-8D63A059BFB8}" type="slidenum">
              <a:rPr lang="en-US" smtClean="0"/>
              <a:pPr algn="l" rtl="0"/>
              <a:t>102</a:t>
            </a:fld>
            <a:endParaRPr lang="en-US" dirty="0"/>
          </a:p>
        </p:txBody>
      </p:sp>
      <p:pic>
        <p:nvPicPr>
          <p:cNvPr id="6" name="Obrázek 5">
            <a:extLst>
              <a:ext uri="{FF2B5EF4-FFF2-40B4-BE49-F238E27FC236}">
                <a16:creationId xmlns:a16="http://schemas.microsoft.com/office/drawing/2014/main" id="{0B43D1C2-E02A-4E11-A0C0-FF594622C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968" y="260648"/>
            <a:ext cx="4192158" cy="1368152"/>
          </a:xfrm>
          <a:prstGeom prst="rect">
            <a:avLst/>
          </a:prstGeom>
        </p:spPr>
      </p:pic>
      <p:pic>
        <p:nvPicPr>
          <p:cNvPr id="8" name="Obrázek 7">
            <a:extLst>
              <a:ext uri="{FF2B5EF4-FFF2-40B4-BE49-F238E27FC236}">
                <a16:creationId xmlns:a16="http://schemas.microsoft.com/office/drawing/2014/main" id="{EC812CF6-466D-43DC-8D94-FA8160FDC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968" y="5337541"/>
            <a:ext cx="4210875" cy="1008112"/>
          </a:xfrm>
          <a:prstGeom prst="rect">
            <a:avLst/>
          </a:prstGeom>
        </p:spPr>
      </p:pic>
      <p:sp>
        <p:nvSpPr>
          <p:cNvPr id="9" name="TextovéPole 8">
            <a:extLst>
              <a:ext uri="{FF2B5EF4-FFF2-40B4-BE49-F238E27FC236}">
                <a16:creationId xmlns:a16="http://schemas.microsoft.com/office/drawing/2014/main" id="{B2A2B07E-290D-4850-A8BF-788E34966175}"/>
              </a:ext>
            </a:extLst>
          </p:cNvPr>
          <p:cNvSpPr txBox="1"/>
          <p:nvPr/>
        </p:nvSpPr>
        <p:spPr>
          <a:xfrm>
            <a:off x="8040216" y="1779743"/>
            <a:ext cx="3744416" cy="523220"/>
          </a:xfrm>
          <a:prstGeom prst="rect">
            <a:avLst/>
          </a:prstGeom>
          <a:noFill/>
        </p:spPr>
        <p:txBody>
          <a:bodyPr wrap="square" rtlCol="0">
            <a:spAutoFit/>
          </a:bodyPr>
          <a:lstStyle/>
          <a:p>
            <a:pPr algn="l" rtl="0"/>
            <a:endParaRPr lang="cs-CZ" sz="2800" b="1" dirty="0"/>
          </a:p>
        </p:txBody>
      </p:sp>
      <p:pic>
        <p:nvPicPr>
          <p:cNvPr id="5" name="Obrázek 4">
            <a:extLst>
              <a:ext uri="{FF2B5EF4-FFF2-40B4-BE49-F238E27FC236}">
                <a16:creationId xmlns:a16="http://schemas.microsoft.com/office/drawing/2014/main" id="{B9BBA442-49F4-DC58-D295-79A5738AF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227150"/>
            <a:ext cx="7126554" cy="6129199"/>
          </a:xfrm>
          <a:prstGeom prst="rect">
            <a:avLst/>
          </a:prstGeom>
        </p:spPr>
      </p:pic>
      <p:pic>
        <p:nvPicPr>
          <p:cNvPr id="4" name="Obrázek 3">
            <a:extLst>
              <a:ext uri="{FF2B5EF4-FFF2-40B4-BE49-F238E27FC236}">
                <a16:creationId xmlns:a16="http://schemas.microsoft.com/office/drawing/2014/main" id="{F4A4EEEA-1FB9-2D10-3F57-8036147FF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33" y="260648"/>
            <a:ext cx="7291076" cy="3209002"/>
          </a:xfrm>
          <a:prstGeom prst="rect">
            <a:avLst/>
          </a:prstGeom>
        </p:spPr>
      </p:pic>
      <p:pic>
        <p:nvPicPr>
          <p:cNvPr id="10" name="Obrázek 9">
            <a:extLst>
              <a:ext uri="{FF2B5EF4-FFF2-40B4-BE49-F238E27FC236}">
                <a16:creationId xmlns:a16="http://schemas.microsoft.com/office/drawing/2014/main" id="{DD9C3EFB-3ED0-8626-C4B3-BB99B3580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0216" y="2584068"/>
            <a:ext cx="3763256" cy="2210758"/>
          </a:xfrm>
          <a:prstGeom prst="rect">
            <a:avLst/>
          </a:prstGeom>
        </p:spPr>
      </p:pic>
      <p:sp>
        <p:nvSpPr>
          <p:cNvPr id="11" name="TextovéPole 10">
            <a:extLst>
              <a:ext uri="{FF2B5EF4-FFF2-40B4-BE49-F238E27FC236}">
                <a16:creationId xmlns:a16="http://schemas.microsoft.com/office/drawing/2014/main" id="{4E2BEDA2-3223-499D-2623-AC39225F3FFF}"/>
              </a:ext>
            </a:extLst>
          </p:cNvPr>
          <p:cNvSpPr txBox="1"/>
          <p:nvPr/>
        </p:nvSpPr>
        <p:spPr>
          <a:xfrm>
            <a:off x="407368" y="3689447"/>
            <a:ext cx="6912768" cy="1046440"/>
          </a:xfrm>
          <a:prstGeom prst="rect">
            <a:avLst/>
          </a:prstGeom>
          <a:noFill/>
        </p:spPr>
        <p:txBody>
          <a:bodyPr wrap="square" rtlCol="0">
            <a:spAutoFit/>
          </a:bodyPr>
          <a:lstStyle/>
          <a:p>
            <a:pPr algn="ctr" rtl="0"/>
            <a:r>
              <a:rPr lang="cs-CZ" sz="4400" b="1" dirty="0">
                <a:solidFill>
                  <a:srgbClr val="FF0000"/>
                </a:solidFill>
              </a:rPr>
              <a:t>www.vlktravunezere.cz</a:t>
            </a:r>
          </a:p>
          <a:p>
            <a:pPr algn="l" rtl="0"/>
            <a:endParaRPr lang="cs-CZ" dirty="0"/>
          </a:p>
        </p:txBody>
      </p:sp>
      <p:sp>
        <p:nvSpPr>
          <p:cNvPr id="19" name="Ovál 18">
            <a:extLst>
              <a:ext uri="{FF2B5EF4-FFF2-40B4-BE49-F238E27FC236}">
                <a16:creationId xmlns:a16="http://schemas.microsoft.com/office/drawing/2014/main" id="{7E79A414-BA49-85F3-40BE-A2086F1D30B1}"/>
              </a:ext>
            </a:extLst>
          </p:cNvPr>
          <p:cNvSpPr/>
          <p:nvPr/>
        </p:nvSpPr>
        <p:spPr>
          <a:xfrm>
            <a:off x="9068040" y="3279240"/>
            <a:ext cx="360000" cy="360000"/>
          </a:xfrm>
          <a:prstGeom prst="ellipse">
            <a:avLst/>
          </a:prstGeom>
          <a:solidFill>
            <a:srgbClr val="E71224">
              <a:alpha val="5000"/>
            </a:srgbClr>
          </a:solidFill>
          <a:ln w="126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solidFill>
                <a:srgbClr val="E71224"/>
              </a:solidFill>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7"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2453970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031A962-58F1-44B1-93EF-6B484953B5E3}"/>
              </a:ext>
            </a:extLst>
          </p:cNvPr>
          <p:cNvSpPr>
            <a:spLocks noGrp="1"/>
          </p:cNvSpPr>
          <p:nvPr>
            <p:ph type="sldNum" sz="quarter" idx="12"/>
          </p:nvPr>
        </p:nvSpPr>
        <p:spPr>
          <a:xfrm>
            <a:off x="8610600" y="6356350"/>
            <a:ext cx="2743200" cy="365125"/>
          </a:xfrm>
        </p:spPr>
        <p:txBody>
          <a:bodyPr>
            <a:normAutofit/>
          </a:bodyPr>
          <a:lstStyle/>
          <a:p>
            <a:pPr algn="l" rtl="0">
              <a:spcAft>
                <a:spcPts val="600"/>
              </a:spcAft>
            </a:pPr>
            <a:fld id="{4FAB73BC-B049-4115-A692-8D63A059BFB8}" type="slidenum">
              <a:rPr lang="en-US" smtClean="0"/>
              <a:pPr algn="l" rtl="0">
                <a:spcAft>
                  <a:spcPts val="600"/>
                </a:spcAft>
              </a:pPr>
              <a:t>103</a:t>
            </a:fld>
            <a:endParaRPr lang="en-US"/>
          </a:p>
        </p:txBody>
      </p:sp>
      <p:pic>
        <p:nvPicPr>
          <p:cNvPr id="3" name="Obrázek 2">
            <a:extLst>
              <a:ext uri="{FF2B5EF4-FFF2-40B4-BE49-F238E27FC236}">
                <a16:creationId xmlns:a16="http://schemas.microsoft.com/office/drawing/2014/main" id="{EE25F1AB-0850-4F53-A733-A166CC67B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1147" y="116632"/>
            <a:ext cx="4049706" cy="5744265"/>
          </a:xfrm>
          <a:prstGeom prst="rect">
            <a:avLst/>
          </a:prstGeom>
        </p:spPr>
      </p:pic>
      <p:sp>
        <p:nvSpPr>
          <p:cNvPr id="4" name="TextovéPole 3">
            <a:extLst>
              <a:ext uri="{FF2B5EF4-FFF2-40B4-BE49-F238E27FC236}">
                <a16:creationId xmlns:a16="http://schemas.microsoft.com/office/drawing/2014/main" id="{771A14C2-2E50-4595-BEDA-17954DFCCB0F}"/>
              </a:ext>
            </a:extLst>
          </p:cNvPr>
          <p:cNvSpPr txBox="1"/>
          <p:nvPr/>
        </p:nvSpPr>
        <p:spPr>
          <a:xfrm>
            <a:off x="695400" y="5860897"/>
            <a:ext cx="10153128" cy="584775"/>
          </a:xfrm>
          <a:prstGeom prst="rect">
            <a:avLst/>
          </a:prstGeom>
          <a:noFill/>
        </p:spPr>
        <p:txBody>
          <a:bodyPr wrap="square" rtlCol="0">
            <a:spAutoFit/>
          </a:bodyPr>
          <a:lstStyle/>
          <a:p>
            <a:pPr algn="ctr" rtl="0"/>
            <a:r>
              <a:rPr lang="cs-CZ" sz="3200" dirty="0">
                <a:solidFill>
                  <a:srgbClr val="FF0000"/>
                </a:solidFill>
              </a:rPr>
              <a:t>Lassen Sie einen Wolf am Leben und die Schafe werden niemals in Sicherheit sein</a:t>
            </a:r>
          </a:p>
        </p:txBody>
      </p:sp>
    </p:spTree>
    <p:extLst>
      <p:ext uri="{BB962C8B-B14F-4D97-AF65-F5344CB8AC3E}">
        <p14:creationId xmlns:p14="http://schemas.microsoft.com/office/powerpoint/2010/main" val="31097701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0162086" y="6519446"/>
            <a:ext cx="2211863" cy="338554"/>
          </a:xfrm>
          <a:prstGeom prst="rect">
            <a:avLst/>
          </a:prstGeom>
          <a:noFill/>
        </p:spPr>
        <p:txBody>
          <a:bodyPr wrap="square" rtlCol="0">
            <a:spAutoFit/>
          </a:bodyPr>
          <a:lstStyle/>
          <a:p>
            <a:pPr algn="l" rtl="0"/>
            <a:r>
              <a:rPr lang="cs-CZ" sz="800" b="1" dirty="0"/>
              <a:t>Autor:</a:t>
            </a:r>
            <a:r>
              <a:rPr lang="cs-CZ" sz="800" dirty="0"/>
              <a:t>Miroslav</a:t>
            </a:r>
            <a:r>
              <a:rPr lang="cs-CZ" sz="800" dirty="0" err="1"/>
              <a:t>Kemel</a:t>
            </a:r>
            <a:r>
              <a:rPr lang="cs-CZ" sz="800" dirty="0"/>
              <a:t>https://kreslenyvtip.cz/ovce?page=1#cartoons</a:t>
            </a:r>
          </a:p>
        </p:txBody>
      </p:sp>
      <p:pic>
        <p:nvPicPr>
          <p:cNvPr id="4" name="Obrázek 3">
            <a:extLst>
              <a:ext uri="{FF2B5EF4-FFF2-40B4-BE49-F238E27FC236}">
                <a16:creationId xmlns:a16="http://schemas.microsoft.com/office/drawing/2014/main" id="{C348C028-BA08-4B52-A950-431E14983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548681"/>
            <a:ext cx="8208912" cy="5831688"/>
          </a:xfrm>
          <a:prstGeom prst="rect">
            <a:avLst/>
          </a:prstGeom>
        </p:spPr>
      </p:pic>
      <p:sp>
        <p:nvSpPr>
          <p:cNvPr id="2" name="TextovéPole 1">
            <a:extLst>
              <a:ext uri="{FF2B5EF4-FFF2-40B4-BE49-F238E27FC236}">
                <a16:creationId xmlns:a16="http://schemas.microsoft.com/office/drawing/2014/main" id="{EB739089-5C0B-D145-C0F4-A5055A0921FA}"/>
              </a:ext>
            </a:extLst>
          </p:cNvPr>
          <p:cNvSpPr txBox="1"/>
          <p:nvPr/>
        </p:nvSpPr>
        <p:spPr>
          <a:xfrm>
            <a:off x="2999656" y="5592246"/>
            <a:ext cx="8026526" cy="369332"/>
          </a:xfrm>
          <a:prstGeom prst="rect">
            <a:avLst/>
          </a:prstGeom>
          <a:noFill/>
        </p:spPr>
        <p:txBody>
          <a:bodyPr wrap="square" rtlCol="0">
            <a:spAutoFit/>
          </a:bodyPr>
          <a:lstStyle/>
          <a:p>
            <a:r>
              <a:rPr lang="de-DE" dirty="0"/>
              <a:t>Wir Wölfe verstehen das. In jedem Wolf steckt ein Stück Schaf!</a:t>
            </a:r>
            <a:endParaRPr lang="cs-CZ" dirty="0"/>
          </a:p>
        </p:txBody>
      </p:sp>
    </p:spTree>
    <p:extLst>
      <p:ext uri="{BB962C8B-B14F-4D97-AF65-F5344CB8AC3E}">
        <p14:creationId xmlns:p14="http://schemas.microsoft.com/office/powerpoint/2010/main" val="383198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4271" y="407981"/>
            <a:ext cx="11449272" cy="903635"/>
          </a:xfrm>
        </p:spPr>
        <p:txBody>
          <a:bodyPr>
            <a:normAutofit fontScale="90000"/>
          </a:bodyPr>
          <a:lstStyle/>
          <a:p>
            <a:pPr algn="ctr" rtl="0"/>
            <a:r>
              <a:rPr lang="cs-CZ" b="1" dirty="0"/>
              <a:t>Wie viel kosten wolfsbezogene Maßnahmen wirklich?</a:t>
            </a:r>
          </a:p>
        </p:txBody>
      </p:sp>
      <p:sp>
        <p:nvSpPr>
          <p:cNvPr id="3" name="Zástupný symbol pro obsah 2"/>
          <p:cNvSpPr>
            <a:spLocks noGrp="1"/>
          </p:cNvSpPr>
          <p:nvPr>
            <p:ph idx="1"/>
          </p:nvPr>
        </p:nvSpPr>
        <p:spPr>
          <a:xfrm>
            <a:off x="838200" y="1412777"/>
            <a:ext cx="10802416" cy="3024335"/>
          </a:xfrm>
        </p:spPr>
        <p:txBody>
          <a:bodyPr>
            <a:normAutofit fontScale="92500" lnSpcReduction="10000"/>
          </a:bodyPr>
          <a:lstStyle/>
          <a:p>
            <a:pPr algn="l" rtl="0"/>
            <a:r>
              <a:rPr lang="cs-CZ" dirty="0"/>
              <a:t>Bayerische Landesanstalt für Landwirtschaft (</a:t>
            </a:r>
            <a:r>
              <a:rPr lang="cs-CZ" dirty="0" err="1"/>
              <a:t>LfL</a:t>
            </a:r>
            <a:r>
              <a:rPr lang="cs-CZ" dirty="0"/>
              <a:t>) berechnet für</a:t>
            </a:r>
            <a:r>
              <a:rPr lang="cs-CZ" b="1" dirty="0">
                <a:solidFill>
                  <a:srgbClr val="FF0000"/>
                </a:solidFill>
              </a:rPr>
              <a:t>Bayern</a:t>
            </a:r>
            <a:r>
              <a:rPr lang="cs-CZ" dirty="0"/>
              <a:t>Herdenschutzkosten in Höhe von 327 Millionen Euro für die Anschaffung von Ausrüstung und 28 bis 43 Millionen Euro für jährliche Folgekosten.</a:t>
            </a:r>
          </a:p>
          <a:p>
            <a:pPr algn="l" rtl="0"/>
            <a:r>
              <a:rPr lang="cs-CZ" dirty="0"/>
              <a:t>Bayern ist sowohl flächen- als auch bevölkerungsmäßig mit der Tschechischen Republik vergleichbar</a:t>
            </a:r>
          </a:p>
          <a:p>
            <a:pPr algn="l" rtl="0"/>
            <a:r>
              <a:rPr lang="cs-CZ" dirty="0"/>
              <a:t>D.h</a:t>
            </a:r>
            <a:r>
              <a:rPr lang="cs-CZ" b="1" dirty="0">
                <a:solidFill>
                  <a:srgbClr val="FF0000"/>
                </a:solidFill>
              </a:rPr>
              <a:t>8,2 Milliarden Kronen Investitionen in Zäune und weitere 1 Milliarde pro Jahr</a:t>
            </a:r>
            <a:r>
              <a:rPr lang="cs-CZ" dirty="0"/>
              <a:t>für die Wartung</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11</a:t>
            </a:fld>
            <a:endParaRPr lang="en-US" dirty="0"/>
          </a:p>
        </p:txBody>
      </p:sp>
      <p:pic>
        <p:nvPicPr>
          <p:cNvPr id="5" name="Obrázek 4" descr="bavorsko.png"/>
          <p:cNvPicPr>
            <a:picLocks noChangeAspect="1"/>
          </p:cNvPicPr>
          <p:nvPr/>
        </p:nvPicPr>
        <p:blipFill>
          <a:blip r:embed="rId2" cstate="print"/>
          <a:stretch>
            <a:fillRect/>
          </a:stretch>
        </p:blipFill>
        <p:spPr>
          <a:xfrm>
            <a:off x="4831774" y="4446590"/>
            <a:ext cx="2528451" cy="2195402"/>
          </a:xfrm>
          <a:prstGeom prst="rect">
            <a:avLst/>
          </a:prstGeom>
        </p:spPr>
      </p:pic>
      <p:sp>
        <p:nvSpPr>
          <p:cNvPr id="9" name="Obdélník 8">
            <a:extLst>
              <a:ext uri="{FF2B5EF4-FFF2-40B4-BE49-F238E27FC236}">
                <a16:creationId xmlns:a16="http://schemas.microsoft.com/office/drawing/2014/main" id="{42D74F07-E41D-45E4-AFF8-9FD68EC15612}"/>
              </a:ext>
            </a:extLst>
          </p:cNvPr>
          <p:cNvSpPr/>
          <p:nvPr/>
        </p:nvSpPr>
        <p:spPr>
          <a:xfrm>
            <a:off x="4417074" y="6596748"/>
            <a:ext cx="3103667" cy="307777"/>
          </a:xfrm>
          <a:prstGeom prst="rect">
            <a:avLst/>
          </a:prstGeom>
        </p:spPr>
        <p:txBody>
          <a:bodyPr wrap="square">
            <a:spAutoFit/>
          </a:bodyPr>
          <a:lstStyle/>
          <a:p>
            <a:pPr algn="l" rtl="0"/>
            <a:r>
              <a:rPr lang="cs-CZ" sz="700" i="1" dirty="0"/>
              <a:t>Bildquelle: https://www.topagrar.com/panorama/news/das-kosten-zaeune-und-schutzhunde-10558539.html?utm_content=start</a:t>
            </a:r>
          </a:p>
        </p:txBody>
      </p:sp>
      <p:sp>
        <p:nvSpPr>
          <p:cNvPr id="10" name="TextovéPole 9"/>
          <p:cNvSpPr txBox="1"/>
          <p:nvPr/>
        </p:nvSpPr>
        <p:spPr>
          <a:xfrm>
            <a:off x="9373917" y="6596747"/>
            <a:ext cx="2844048" cy="307777"/>
          </a:xfrm>
          <a:prstGeom prst="rect">
            <a:avLst/>
          </a:prstGeom>
          <a:noFill/>
        </p:spPr>
        <p:txBody>
          <a:bodyPr wrap="square" rtlCol="0">
            <a:spAutoFit/>
          </a:bodyPr>
          <a:lstStyle/>
          <a:p>
            <a:pPr algn="l" rtl="0"/>
            <a:r>
              <a:rPr lang="cs-CZ" sz="700" dirty="0"/>
              <a:t>https://www.topagrar.com/panorama/news/</a:t>
            </a:r>
          </a:p>
          <a:p>
            <a:pPr algn="l" rtl="0"/>
            <a:r>
              <a:rPr lang="cs-CZ" sz="700" dirty="0"/>
              <a:t>das-kosten-zaeune-und-schutzhunde-10558539.html?utm_content=start</a:t>
            </a:r>
          </a:p>
        </p:txBody>
      </p:sp>
      <p:pic>
        <p:nvPicPr>
          <p:cNvPr id="11" name="Obrázek 10" descr="JAN6cb53b_Clipboard01.jpg"/>
          <p:cNvPicPr>
            <a:picLocks noChangeAspect="1"/>
          </p:cNvPicPr>
          <p:nvPr/>
        </p:nvPicPr>
        <p:blipFill>
          <a:blip r:embed="rId3" cstate="print"/>
          <a:stretch>
            <a:fillRect/>
          </a:stretch>
        </p:blipFill>
        <p:spPr>
          <a:xfrm>
            <a:off x="316230" y="4838407"/>
            <a:ext cx="2739008" cy="1883068"/>
          </a:xfrm>
          <a:prstGeom prst="rect">
            <a:avLst/>
          </a:prstGeom>
        </p:spPr>
      </p:pic>
      <p:pic>
        <p:nvPicPr>
          <p:cNvPr id="7" name="Obrázek 6">
            <a:extLst>
              <a:ext uri="{FF2B5EF4-FFF2-40B4-BE49-F238E27FC236}">
                <a16:creationId xmlns:a16="http://schemas.microsoft.com/office/drawing/2014/main" id="{7583F0C4-3A5F-4B17-CCD9-4D7A188689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8208" y="4446590"/>
            <a:ext cx="3919193" cy="1873589"/>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5"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060771A-A03B-9CB7-F21A-7B8C4E3EE506}"/>
              </a:ext>
            </a:extLst>
          </p:cNvPr>
          <p:cNvSpPr>
            <a:spLocks noGrp="1"/>
          </p:cNvSpPr>
          <p:nvPr>
            <p:ph type="sldNum" sz="quarter" idx="12"/>
          </p:nvPr>
        </p:nvSpPr>
        <p:spPr/>
        <p:txBody>
          <a:bodyPr/>
          <a:lstStyle/>
          <a:p>
            <a:pPr algn="l" rtl="0"/>
            <a:fld id="{4FAB73BC-B049-4115-A692-8D63A059BFB8}" type="slidenum">
              <a:rPr lang="en-US" smtClean="0"/>
              <a:pPr algn="l" rtl="0"/>
              <a:t>12</a:t>
            </a:fld>
            <a:endParaRPr lang="en-US" dirty="0"/>
          </a:p>
        </p:txBody>
      </p:sp>
      <p:pic>
        <p:nvPicPr>
          <p:cNvPr id="4" name="Obrázek 3">
            <a:extLst>
              <a:ext uri="{FF2B5EF4-FFF2-40B4-BE49-F238E27FC236}">
                <a16:creationId xmlns:a16="http://schemas.microsoft.com/office/drawing/2014/main" id="{6B886A6A-1268-FAD5-5E38-FC15283FA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271336"/>
            <a:ext cx="7761338" cy="5245728"/>
          </a:xfrm>
          <a:prstGeom prst="rect">
            <a:avLst/>
          </a:prstGeom>
        </p:spPr>
      </p:pic>
      <p:sp>
        <p:nvSpPr>
          <p:cNvPr id="5" name="TextovéPole 4">
            <a:extLst>
              <a:ext uri="{FF2B5EF4-FFF2-40B4-BE49-F238E27FC236}">
                <a16:creationId xmlns:a16="http://schemas.microsoft.com/office/drawing/2014/main" id="{3DF9E91C-BE17-A896-4603-E4382C80947C}"/>
              </a:ext>
            </a:extLst>
          </p:cNvPr>
          <p:cNvSpPr txBox="1"/>
          <p:nvPr/>
        </p:nvSpPr>
        <p:spPr>
          <a:xfrm>
            <a:off x="3864968" y="6449457"/>
            <a:ext cx="7488832" cy="584775"/>
          </a:xfrm>
          <a:prstGeom prst="rect">
            <a:avLst/>
          </a:prstGeom>
          <a:noFill/>
        </p:spPr>
        <p:txBody>
          <a:bodyPr wrap="square" rtlCol="0">
            <a:spAutoFit/>
          </a:bodyPr>
          <a:lstStyle/>
          <a:p>
            <a:pPr algn="l" rtl="0"/>
            <a:r>
              <a:rPr lang="de-DE" sz="800" dirty="0"/>
              <a:t>Wolfsverursachte</a:t>
            </a:r>
            <a:r>
              <a:rPr lang="de-DE" sz="800" dirty="0" err="1"/>
              <a:t>Sha</a:t>
            </a:r>
            <a:r>
              <a:rPr lang="de-DE" sz="800" dirty="0"/>
              <a:t>Tag,</a:t>
            </a:r>
            <a:r>
              <a:rPr lang="cs-CZ" sz="800" dirty="0"/>
              <a:t> </a:t>
            </a:r>
            <a:r>
              <a:rPr lang="de-DE" sz="800" dirty="0"/>
              <a:t>Pra</a:t>
            </a:r>
            <a:r>
              <a:rPr lang="de-DE" sz="800" dirty="0" err="1"/>
              <a:t>Erfindungen</a:t>
            </a:r>
            <a:r>
              <a:rPr lang="de-DE" sz="800" dirty="0"/>
              <a:t>- und Ausgleichzahlungen</a:t>
            </a:r>
            <a:r>
              <a:rPr lang="cs-CZ" sz="800" dirty="0"/>
              <a:t> </a:t>
            </a:r>
            <a:r>
              <a:rPr lang="de-DE" sz="800" dirty="0"/>
              <a:t>in Deutschland 2022</a:t>
            </a:r>
            <a:r>
              <a:rPr lang="cs-CZ" sz="800" dirty="0"/>
              <a:t> </a:t>
            </a:r>
            <a:r>
              <a:rPr lang="cs-CZ" sz="800" dirty="0">
                <a:hlinkClick r:id="rId3"/>
              </a:rPr>
              <a:t>https://www.dbb-wolf.de/die-dbbw</a:t>
            </a:r>
            <a:endParaRPr lang="cs-CZ" sz="800" dirty="0"/>
          </a:p>
          <a:p>
            <a:pPr algn="l" rtl="0"/>
            <a:endParaRPr lang="cs-CZ" sz="800" dirty="0"/>
          </a:p>
          <a:p>
            <a:pPr algn="l" rtl="0"/>
            <a:endParaRPr lang="cs-CZ" sz="800" dirty="0"/>
          </a:p>
          <a:p>
            <a:pPr algn="l" rtl="0"/>
            <a:endParaRPr lang="cs-CZ" sz="800" dirty="0"/>
          </a:p>
        </p:txBody>
      </p:sp>
      <p:sp>
        <p:nvSpPr>
          <p:cNvPr id="6" name="TextovéPole 5">
            <a:extLst>
              <a:ext uri="{FF2B5EF4-FFF2-40B4-BE49-F238E27FC236}">
                <a16:creationId xmlns:a16="http://schemas.microsoft.com/office/drawing/2014/main" id="{2244A965-BEF6-5AF2-C1FA-BB7AAE7C97F4}"/>
              </a:ext>
            </a:extLst>
          </p:cNvPr>
          <p:cNvSpPr txBox="1"/>
          <p:nvPr/>
        </p:nvSpPr>
        <p:spPr>
          <a:xfrm>
            <a:off x="768624" y="437006"/>
            <a:ext cx="10585176" cy="584775"/>
          </a:xfrm>
          <a:prstGeom prst="rect">
            <a:avLst/>
          </a:prstGeom>
          <a:noFill/>
        </p:spPr>
        <p:txBody>
          <a:bodyPr wrap="square" rtlCol="0">
            <a:spAutoFit/>
          </a:bodyPr>
          <a:lstStyle/>
          <a:p>
            <a:pPr algn="ctr" rtl="0"/>
            <a:r>
              <a:rPr lang="cs-CZ" sz="3200" b="1" dirty="0">
                <a:solidFill>
                  <a:srgbClr val="FF0000"/>
                </a:solidFill>
              </a:rPr>
              <a:t>Viehschäden durch Wölfe in Deutschland</a:t>
            </a:r>
          </a:p>
        </p:txBody>
      </p:sp>
      <p:sp>
        <p:nvSpPr>
          <p:cNvPr id="7" name="TextovéPole 6">
            <a:extLst>
              <a:ext uri="{FF2B5EF4-FFF2-40B4-BE49-F238E27FC236}">
                <a16:creationId xmlns:a16="http://schemas.microsoft.com/office/drawing/2014/main" id="{A451DDE4-BE82-9891-98C8-72BE791C2D2F}"/>
              </a:ext>
            </a:extLst>
          </p:cNvPr>
          <p:cNvSpPr txBox="1"/>
          <p:nvPr/>
        </p:nvSpPr>
        <p:spPr>
          <a:xfrm>
            <a:off x="191344" y="3140968"/>
            <a:ext cx="2160240" cy="2585323"/>
          </a:xfrm>
          <a:prstGeom prst="rect">
            <a:avLst/>
          </a:prstGeom>
          <a:noFill/>
        </p:spPr>
        <p:txBody>
          <a:bodyPr wrap="square" rtlCol="0">
            <a:spAutoFit/>
          </a:bodyPr>
          <a:lstStyle/>
          <a:p>
            <a:pPr algn="ctr" rtl="0"/>
            <a:r>
              <a:rPr lang="cs-CZ" dirty="0"/>
              <a:t>Am Tisch liegt ein Zettel</a:t>
            </a:r>
            <a:r>
              <a:rPr lang="cs-CZ" i="1" dirty="0"/>
              <a:t>„Zuverlässigkeit der Zuordnung von Wolfsangriffen variiert zwischen den Bundesländern“</a:t>
            </a:r>
          </a:p>
          <a:p>
            <a:pPr algn="ctr" rtl="0"/>
            <a:r>
              <a:rPr lang="cs-CZ" dirty="0"/>
              <a:t>Nicht alle Opfer sind in der offiziellen Statistik aufgeführt</a:t>
            </a:r>
          </a:p>
        </p:txBody>
      </p:sp>
    </p:spTree>
    <p:extLst>
      <p:ext uri="{BB962C8B-B14F-4D97-AF65-F5344CB8AC3E}">
        <p14:creationId xmlns:p14="http://schemas.microsoft.com/office/powerpoint/2010/main" val="230766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E40BB8-4C72-C27E-895C-BAA74C91342A}"/>
              </a:ext>
            </a:extLst>
          </p:cNvPr>
          <p:cNvSpPr>
            <a:spLocks noGrp="1"/>
          </p:cNvSpPr>
          <p:nvPr>
            <p:ph type="sldNum" sz="quarter" idx="12"/>
          </p:nvPr>
        </p:nvSpPr>
        <p:spPr/>
        <p:txBody>
          <a:bodyPr/>
          <a:lstStyle/>
          <a:p>
            <a:pPr algn="l" rtl="0"/>
            <a:fld id="{4FAB73BC-B049-4115-A692-8D63A059BFB8}" type="slidenum">
              <a:rPr lang="en-US" smtClean="0"/>
              <a:pPr algn="l" rtl="0"/>
              <a:t>13</a:t>
            </a:fld>
            <a:endParaRPr lang="en-US" dirty="0"/>
          </a:p>
        </p:txBody>
      </p:sp>
      <p:pic>
        <p:nvPicPr>
          <p:cNvPr id="4" name="Obrázek 3">
            <a:extLst>
              <a:ext uri="{FF2B5EF4-FFF2-40B4-BE49-F238E27FC236}">
                <a16:creationId xmlns:a16="http://schemas.microsoft.com/office/drawing/2014/main" id="{77C3CC54-3500-1AE5-F1EB-F528F49CD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480" y="836712"/>
            <a:ext cx="3406435" cy="3033023"/>
          </a:xfrm>
          <a:prstGeom prst="rect">
            <a:avLst/>
          </a:prstGeom>
        </p:spPr>
      </p:pic>
      <p:pic>
        <p:nvPicPr>
          <p:cNvPr id="6" name="Obrázek 5">
            <a:extLst>
              <a:ext uri="{FF2B5EF4-FFF2-40B4-BE49-F238E27FC236}">
                <a16:creationId xmlns:a16="http://schemas.microsoft.com/office/drawing/2014/main" id="{50A2FB7E-A571-9117-927A-A13C80D0E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271" y="794798"/>
            <a:ext cx="3269263" cy="3116850"/>
          </a:xfrm>
          <a:prstGeom prst="rect">
            <a:avLst/>
          </a:prstGeom>
        </p:spPr>
      </p:pic>
      <p:sp>
        <p:nvSpPr>
          <p:cNvPr id="7" name="TextovéPole 6">
            <a:extLst>
              <a:ext uri="{FF2B5EF4-FFF2-40B4-BE49-F238E27FC236}">
                <a16:creationId xmlns:a16="http://schemas.microsoft.com/office/drawing/2014/main" id="{2658F409-D64B-7533-43FA-F6CBC49E8F5E}"/>
              </a:ext>
            </a:extLst>
          </p:cNvPr>
          <p:cNvSpPr txBox="1"/>
          <p:nvPr/>
        </p:nvSpPr>
        <p:spPr>
          <a:xfrm>
            <a:off x="731404" y="190381"/>
            <a:ext cx="10729192" cy="923330"/>
          </a:xfrm>
          <a:prstGeom prst="rect">
            <a:avLst/>
          </a:prstGeom>
          <a:noFill/>
        </p:spPr>
        <p:txBody>
          <a:bodyPr wrap="square" rtlCol="0">
            <a:spAutoFit/>
          </a:bodyPr>
          <a:lstStyle/>
          <a:p>
            <a:pPr algn="l" rtl="0"/>
            <a:r>
              <a:rPr lang="cs-CZ" dirty="0"/>
              <a:t>Verteilung der durch Wölfe verursachten Schäden auf Verteilung der Wolfsangriffe im Jahr 2022 nach verschiedenen Arten verschiedener Nutztierarten im Nutztierbestand im Jahr 2022</a:t>
            </a:r>
          </a:p>
          <a:p>
            <a:pPr algn="l" rtl="0"/>
            <a:r>
              <a:rPr lang="cs-CZ" dirty="0"/>
              <a:t> </a:t>
            </a:r>
          </a:p>
        </p:txBody>
      </p:sp>
      <p:sp>
        <p:nvSpPr>
          <p:cNvPr id="8" name="TextovéPole 7">
            <a:extLst>
              <a:ext uri="{FF2B5EF4-FFF2-40B4-BE49-F238E27FC236}">
                <a16:creationId xmlns:a16="http://schemas.microsoft.com/office/drawing/2014/main" id="{2B1B85E1-2C26-27C7-8690-C12C8ED2A8BD}"/>
              </a:ext>
            </a:extLst>
          </p:cNvPr>
          <p:cNvSpPr txBox="1"/>
          <p:nvPr/>
        </p:nvSpPr>
        <p:spPr>
          <a:xfrm>
            <a:off x="5303912" y="2434320"/>
            <a:ext cx="1944216" cy="1477328"/>
          </a:xfrm>
          <a:prstGeom prst="rect">
            <a:avLst/>
          </a:prstGeom>
          <a:noFill/>
        </p:spPr>
        <p:txBody>
          <a:bodyPr wrap="square" rtlCol="0">
            <a:spAutoFit/>
          </a:bodyPr>
          <a:lstStyle/>
          <a:p>
            <a:pPr algn="l" rtl="0"/>
            <a:r>
              <a:rPr lang="cs-CZ" dirty="0"/>
              <a:t>Schafe, Ziegen</a:t>
            </a:r>
          </a:p>
          <a:p>
            <a:pPr algn="l" rtl="0"/>
            <a:r>
              <a:rPr lang="cs-CZ" dirty="0"/>
              <a:t>Schotte</a:t>
            </a:r>
          </a:p>
          <a:p>
            <a:pPr algn="l" rtl="0"/>
            <a:r>
              <a:rPr lang="cs-CZ" dirty="0"/>
              <a:t>Nutztiere</a:t>
            </a:r>
          </a:p>
          <a:p>
            <a:pPr algn="l" rtl="0"/>
            <a:r>
              <a:rPr lang="cs-CZ" dirty="0"/>
              <a:t>Andere</a:t>
            </a:r>
          </a:p>
          <a:p>
            <a:pPr algn="l" rtl="0"/>
            <a:endParaRPr lang="cs-CZ" dirty="0"/>
          </a:p>
        </p:txBody>
      </p:sp>
      <p:pic>
        <p:nvPicPr>
          <p:cNvPr id="10" name="Obrázek 9">
            <a:extLst>
              <a:ext uri="{FF2B5EF4-FFF2-40B4-BE49-F238E27FC236}">
                <a16:creationId xmlns:a16="http://schemas.microsoft.com/office/drawing/2014/main" id="{7AD56C18-CCCE-701C-61B6-CB545EF6D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824" y="4018813"/>
            <a:ext cx="3789482" cy="2550043"/>
          </a:xfrm>
          <a:prstGeom prst="rect">
            <a:avLst/>
          </a:prstGeom>
        </p:spPr>
      </p:pic>
      <p:sp>
        <p:nvSpPr>
          <p:cNvPr id="11" name="TextovéPole 10">
            <a:extLst>
              <a:ext uri="{FF2B5EF4-FFF2-40B4-BE49-F238E27FC236}">
                <a16:creationId xmlns:a16="http://schemas.microsoft.com/office/drawing/2014/main" id="{2527F613-6544-DB6E-1D4E-513563AC4E54}"/>
              </a:ext>
            </a:extLst>
          </p:cNvPr>
          <p:cNvSpPr txBox="1"/>
          <p:nvPr/>
        </p:nvSpPr>
        <p:spPr>
          <a:xfrm>
            <a:off x="1210087" y="4970668"/>
            <a:ext cx="2808312" cy="646331"/>
          </a:xfrm>
          <a:prstGeom prst="rect">
            <a:avLst/>
          </a:prstGeom>
          <a:noFill/>
        </p:spPr>
        <p:txBody>
          <a:bodyPr wrap="square" rtlCol="0">
            <a:spAutoFit/>
          </a:bodyPr>
          <a:lstStyle/>
          <a:p>
            <a:pPr algn="l" rtl="0"/>
            <a:r>
              <a:rPr lang="cs-CZ" dirty="0"/>
              <a:t>Anteil der von Wölfen angegriffenen Rinder im Jahr 2022 nach Alter</a:t>
            </a:r>
          </a:p>
        </p:txBody>
      </p:sp>
      <p:sp>
        <p:nvSpPr>
          <p:cNvPr id="12" name="TextovéPole 11">
            <a:extLst>
              <a:ext uri="{FF2B5EF4-FFF2-40B4-BE49-F238E27FC236}">
                <a16:creationId xmlns:a16="http://schemas.microsoft.com/office/drawing/2014/main" id="{FDFFD45A-4DE7-3F2F-B3C9-2B78A0A2078A}"/>
              </a:ext>
            </a:extLst>
          </p:cNvPr>
          <p:cNvSpPr txBox="1"/>
          <p:nvPr/>
        </p:nvSpPr>
        <p:spPr>
          <a:xfrm>
            <a:off x="8395450" y="3862673"/>
            <a:ext cx="3605206" cy="2031325"/>
          </a:xfrm>
          <a:prstGeom prst="rect">
            <a:avLst/>
          </a:prstGeom>
          <a:noFill/>
        </p:spPr>
        <p:txBody>
          <a:bodyPr wrap="square" rtlCol="0">
            <a:spAutoFit/>
          </a:bodyPr>
          <a:lstStyle/>
          <a:p>
            <a:pPr algn="ctr" rtl="0"/>
            <a:r>
              <a:rPr lang="cs-CZ" b="1" dirty="0">
                <a:solidFill>
                  <a:srgbClr val="FF0000"/>
                </a:solidFill>
              </a:rPr>
              <a:t>Wölfe greifen zunehmend Rinder an.</a:t>
            </a:r>
          </a:p>
          <a:p>
            <a:pPr algn="ctr" rtl="0"/>
            <a:endParaRPr lang="cs-CZ" b="1" dirty="0">
              <a:solidFill>
                <a:srgbClr val="FF0000"/>
              </a:solidFill>
            </a:endParaRPr>
          </a:p>
          <a:p>
            <a:pPr algn="ctr" rtl="0"/>
            <a:r>
              <a:rPr lang="cs-CZ" b="1" dirty="0">
                <a:solidFill>
                  <a:srgbClr val="FF0000"/>
                </a:solidFill>
              </a:rPr>
              <a:t>Es stimmt nicht, dass Wölfe es nur wagen, Rinder anzugreifen.</a:t>
            </a:r>
          </a:p>
          <a:p>
            <a:pPr algn="ctr" rtl="0"/>
            <a:r>
              <a:rPr lang="cs-CZ" b="1" dirty="0">
                <a:solidFill>
                  <a:srgbClr val="FF0000"/>
                </a:solidFill>
              </a:rPr>
              <a:t>34 % der Opfer sind über 6 Monate alt.</a:t>
            </a:r>
          </a:p>
        </p:txBody>
      </p:sp>
      <p:sp>
        <p:nvSpPr>
          <p:cNvPr id="13" name="TextovéPole 12">
            <a:extLst>
              <a:ext uri="{FF2B5EF4-FFF2-40B4-BE49-F238E27FC236}">
                <a16:creationId xmlns:a16="http://schemas.microsoft.com/office/drawing/2014/main" id="{8EE2CBA2-0998-957F-48EF-0DED152119D6}"/>
              </a:ext>
            </a:extLst>
          </p:cNvPr>
          <p:cNvSpPr txBox="1"/>
          <p:nvPr/>
        </p:nvSpPr>
        <p:spPr>
          <a:xfrm>
            <a:off x="191344" y="6453336"/>
            <a:ext cx="4104456" cy="246221"/>
          </a:xfrm>
          <a:prstGeom prst="rect">
            <a:avLst/>
          </a:prstGeom>
          <a:noFill/>
        </p:spPr>
        <p:txBody>
          <a:bodyPr wrap="square" rtlCol="0">
            <a:spAutoFit/>
          </a:bodyPr>
          <a:lstStyle/>
          <a:p>
            <a:pPr algn="l" rtl="0"/>
            <a:r>
              <a:rPr lang="cs-CZ" sz="1000" dirty="0">
                <a:solidFill>
                  <a:srgbClr val="0070C0"/>
                </a:solidFill>
              </a:rPr>
              <a:t>DBBW – Bundesdokumentations- und Beratungsstelle Wolf</a:t>
            </a:r>
          </a:p>
        </p:txBody>
      </p:sp>
      <p:sp>
        <p:nvSpPr>
          <p:cNvPr id="3" name="TextovéPole 2">
            <a:extLst>
              <a:ext uri="{FF2B5EF4-FFF2-40B4-BE49-F238E27FC236}">
                <a16:creationId xmlns:a16="http://schemas.microsoft.com/office/drawing/2014/main" id="{610928D5-B54F-CD5F-0C75-B2B948EC316F}"/>
              </a:ext>
            </a:extLst>
          </p:cNvPr>
          <p:cNvSpPr txBox="1"/>
          <p:nvPr/>
        </p:nvSpPr>
        <p:spPr>
          <a:xfrm>
            <a:off x="6785182" y="5991671"/>
            <a:ext cx="5215474" cy="584775"/>
          </a:xfrm>
          <a:prstGeom prst="rect">
            <a:avLst/>
          </a:prstGeom>
          <a:noFill/>
        </p:spPr>
        <p:txBody>
          <a:bodyPr wrap="square" rtlCol="0">
            <a:spAutoFit/>
          </a:bodyPr>
          <a:lstStyle/>
          <a:p>
            <a:pPr algn="l" rtl="0"/>
            <a:r>
              <a:rPr lang="cs-CZ" sz="1600" i="1" dirty="0">
                <a:effectLst/>
                <a:latin typeface="Arial" panose="020B0604020202020204" pitchFamily="34" charset="0"/>
                <a:ea typeface="Calibri" panose="020F0502020204030204" pitchFamily="34" charset="0"/>
              </a:rPr>
              <a:t>AOPK ČR – für Rinder gilt nur der Schutz von Müttern und Kälbern, der Weg der Sicherung ganzer Weiden ist nicht möglich</a:t>
            </a:r>
            <a:endParaRPr lang="cs-CZ" sz="1600" i="1" dirty="0"/>
          </a:p>
        </p:txBody>
      </p:sp>
    </p:spTree>
    <p:extLst>
      <p:ext uri="{BB962C8B-B14F-4D97-AF65-F5344CB8AC3E}">
        <p14:creationId xmlns:p14="http://schemas.microsoft.com/office/powerpoint/2010/main" val="1652449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E7417CB-FB1D-5B41-9D6D-3B64CC03590B}"/>
              </a:ext>
            </a:extLst>
          </p:cNvPr>
          <p:cNvSpPr>
            <a:spLocks noGrp="1"/>
          </p:cNvSpPr>
          <p:nvPr>
            <p:ph type="sldNum" sz="quarter" idx="12"/>
          </p:nvPr>
        </p:nvSpPr>
        <p:spPr/>
        <p:txBody>
          <a:bodyPr/>
          <a:lstStyle/>
          <a:p>
            <a:pPr algn="l" rtl="0"/>
            <a:fld id="{4FAB73BC-B049-4115-A692-8D63A059BFB8}" type="slidenum">
              <a:rPr lang="en-US" smtClean="0"/>
              <a:pPr algn="l" rtl="0"/>
              <a:t>14</a:t>
            </a:fld>
            <a:endParaRPr lang="en-US" dirty="0"/>
          </a:p>
        </p:txBody>
      </p:sp>
      <p:pic>
        <p:nvPicPr>
          <p:cNvPr id="1026" name="Picture 2" descr="Hlídací pes s ovcemi">
            <a:extLst>
              <a:ext uri="{FF2B5EF4-FFF2-40B4-BE49-F238E27FC236}">
                <a16:creationId xmlns:a16="http://schemas.microsoft.com/office/drawing/2014/main" id="{2CAEE790-32D9-9511-BBEE-3828026E4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668" y="12080"/>
            <a:ext cx="6586664" cy="3168352"/>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2A6C8AF5-5B0A-57BC-B26F-3A61FF660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434206"/>
            <a:ext cx="1971675" cy="2324100"/>
          </a:xfrm>
          <a:prstGeom prst="rect">
            <a:avLst/>
          </a:prstGeom>
        </p:spPr>
      </p:pic>
      <p:pic>
        <p:nvPicPr>
          <p:cNvPr id="1028" name="Picture 4">
            <a:extLst>
              <a:ext uri="{FF2B5EF4-FFF2-40B4-BE49-F238E27FC236}">
                <a16:creationId xmlns:a16="http://schemas.microsoft.com/office/drawing/2014/main" id="{CA665DA0-3B4A-C0A9-5A85-16FDFE5E1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876" y="3533863"/>
            <a:ext cx="6042248" cy="313441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A936182-EEE5-8BF1-5393-2CDBC18FD616}"/>
              </a:ext>
            </a:extLst>
          </p:cNvPr>
          <p:cNvSpPr txBox="1"/>
          <p:nvPr/>
        </p:nvSpPr>
        <p:spPr>
          <a:xfrm>
            <a:off x="15176" y="3480667"/>
            <a:ext cx="3888432" cy="2308324"/>
          </a:xfrm>
          <a:prstGeom prst="rect">
            <a:avLst/>
          </a:prstGeom>
          <a:noFill/>
        </p:spPr>
        <p:txBody>
          <a:bodyPr wrap="square" rtlCol="0">
            <a:spAutoFit/>
          </a:bodyPr>
          <a:lstStyle/>
          <a:p>
            <a:pPr algn="ctr" rtl="0"/>
            <a:r>
              <a:rPr lang="cs-CZ" b="1" i="0" dirty="0">
                <a:solidFill>
                  <a:srgbClr val="555555"/>
                </a:solidFill>
                <a:effectLst/>
                <a:latin typeface="Ubuntu" panose="020B0504030602030204" pitchFamily="34" charset="0"/>
              </a:rPr>
              <a:t>Das Oberverwaltungsgericht des Landes Nordrhein-Westfalen (OVG) v</a:t>
            </a:r>
            <a:r>
              <a:rPr lang="cs-CZ" b="1" i="0" dirty="0" err="1">
                <a:solidFill>
                  <a:srgbClr val="555555"/>
                </a:solidFill>
                <a:effectLst/>
                <a:latin typeface="Ubuntu" panose="020B0504030602030204" pitchFamily="34" charset="0"/>
              </a:rPr>
              <a:t>Münster</a:t>
            </a:r>
            <a:r>
              <a:rPr lang="cs-CZ" b="1" i="0" dirty="0">
                <a:solidFill>
                  <a:srgbClr val="555555"/>
                </a:solidFill>
                <a:effectLst/>
                <a:latin typeface="Ubuntu" panose="020B0504030602030204" pitchFamily="34" charset="0"/>
              </a:rPr>
              <a:t>In der ersten Oktoberwoche beschloss er, dass Wölfe nur noch wochentags zwischen 6 und 22 Uhr jagen dürfen. An Sonn- und Feiertagen ist es für die Wölfe außerdem notwendig, zwischen 13 und 15 Uhr eine Siesta einzuhalten.</a:t>
            </a:r>
            <a:endParaRPr lang="cs-CZ" dirty="0"/>
          </a:p>
        </p:txBody>
      </p:sp>
      <p:sp>
        <p:nvSpPr>
          <p:cNvPr id="6" name="TextovéPole 5">
            <a:extLst>
              <a:ext uri="{FF2B5EF4-FFF2-40B4-BE49-F238E27FC236}">
                <a16:creationId xmlns:a16="http://schemas.microsoft.com/office/drawing/2014/main" id="{E95CCED6-50BD-3D40-4C3D-946280585463}"/>
              </a:ext>
            </a:extLst>
          </p:cNvPr>
          <p:cNvSpPr txBox="1"/>
          <p:nvPr/>
        </p:nvSpPr>
        <p:spPr>
          <a:xfrm>
            <a:off x="8208912" y="3861048"/>
            <a:ext cx="3863752" cy="1477328"/>
          </a:xfrm>
          <a:prstGeom prst="rect">
            <a:avLst/>
          </a:prstGeom>
          <a:noFill/>
        </p:spPr>
        <p:txBody>
          <a:bodyPr wrap="square" rtlCol="0">
            <a:spAutoFit/>
          </a:bodyPr>
          <a:lstStyle/>
          <a:p>
            <a:pPr algn="ctr" rtl="0"/>
            <a:r>
              <a:rPr lang="cs-CZ" b="1" i="0" dirty="0">
                <a:solidFill>
                  <a:srgbClr val="555555"/>
                </a:solidFill>
                <a:effectLst/>
                <a:latin typeface="Ubuntu" panose="020B0504030602030204" pitchFamily="34" charset="0"/>
              </a:rPr>
              <a:t>Nach Angaben des Gerichts muss die Weidetierhalterin ihre Hütehunde außerhalb dieser Zeiten einsperren, damit ihr Gebell die Nachbarn nicht stört.</a:t>
            </a:r>
            <a:endParaRPr lang="cs-CZ" dirty="0"/>
          </a:p>
        </p:txBody>
      </p:sp>
      <p:sp>
        <p:nvSpPr>
          <p:cNvPr id="7" name="TextovéPole 6">
            <a:extLst>
              <a:ext uri="{FF2B5EF4-FFF2-40B4-BE49-F238E27FC236}">
                <a16:creationId xmlns:a16="http://schemas.microsoft.com/office/drawing/2014/main" id="{E23D02D0-385B-03BE-4841-0F34E81BB035}"/>
              </a:ext>
            </a:extLst>
          </p:cNvPr>
          <p:cNvSpPr txBox="1"/>
          <p:nvPr/>
        </p:nvSpPr>
        <p:spPr>
          <a:xfrm>
            <a:off x="3350153" y="6600281"/>
            <a:ext cx="6885309" cy="215444"/>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https://www.agrarheute.com/land-leben/wolfsabwehr-herdenschutzhunde-nachts-bellen-duerfen-612399</a:t>
            </a:r>
            <a:endParaRPr lang="cs-CZ" sz="800" dirty="0"/>
          </a:p>
        </p:txBody>
      </p:sp>
      <p:pic>
        <p:nvPicPr>
          <p:cNvPr id="9" name="Obrázek 8">
            <a:extLst>
              <a:ext uri="{FF2B5EF4-FFF2-40B4-BE49-F238E27FC236}">
                <a16:creationId xmlns:a16="http://schemas.microsoft.com/office/drawing/2014/main" id="{6276F91A-CBBB-759B-0F95-0D5955471E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0914" y="633799"/>
            <a:ext cx="2571750" cy="1771650"/>
          </a:xfrm>
          <a:prstGeom prst="rect">
            <a:avLst/>
          </a:prstGeom>
        </p:spPr>
      </p:pic>
    </p:spTree>
    <p:extLst>
      <p:ext uri="{BB962C8B-B14F-4D97-AF65-F5344CB8AC3E}">
        <p14:creationId xmlns:p14="http://schemas.microsoft.com/office/powerpoint/2010/main" val="1742139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1B93125-D835-4932-92BC-8DE6B2163AD6}"/>
              </a:ext>
            </a:extLst>
          </p:cNvPr>
          <p:cNvSpPr>
            <a:spLocks noGrp="1"/>
          </p:cNvSpPr>
          <p:nvPr>
            <p:ph type="sldNum" sz="quarter" idx="12"/>
          </p:nvPr>
        </p:nvSpPr>
        <p:spPr/>
        <p:txBody>
          <a:bodyPr/>
          <a:lstStyle/>
          <a:p>
            <a:pPr algn="l" rtl="0"/>
            <a:fld id="{4FAB73BC-B049-4115-A692-8D63A059BFB8}" type="slidenum">
              <a:rPr lang="en-US" smtClean="0"/>
              <a:pPr algn="l" rtl="0"/>
              <a:t>15</a:t>
            </a:fld>
            <a:endParaRPr lang="en-US" dirty="0"/>
          </a:p>
        </p:txBody>
      </p:sp>
      <p:pic>
        <p:nvPicPr>
          <p:cNvPr id="4" name="Obrázek 3">
            <a:extLst>
              <a:ext uri="{FF2B5EF4-FFF2-40B4-BE49-F238E27FC236}">
                <a16:creationId xmlns:a16="http://schemas.microsoft.com/office/drawing/2014/main" id="{F13DA2FD-6256-4C42-AA65-714F13073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037" y="1373535"/>
            <a:ext cx="5897926" cy="4110930"/>
          </a:xfrm>
          <a:prstGeom prst="rect">
            <a:avLst/>
          </a:prstGeom>
        </p:spPr>
      </p:pic>
      <p:sp>
        <p:nvSpPr>
          <p:cNvPr id="5" name="TextovéPole 4">
            <a:extLst>
              <a:ext uri="{FF2B5EF4-FFF2-40B4-BE49-F238E27FC236}">
                <a16:creationId xmlns:a16="http://schemas.microsoft.com/office/drawing/2014/main" id="{B68E7BBA-620D-496C-9444-E07E4B1B93AB}"/>
              </a:ext>
            </a:extLst>
          </p:cNvPr>
          <p:cNvSpPr txBox="1"/>
          <p:nvPr/>
        </p:nvSpPr>
        <p:spPr>
          <a:xfrm>
            <a:off x="1631504" y="229707"/>
            <a:ext cx="10513168" cy="707886"/>
          </a:xfrm>
          <a:prstGeom prst="rect">
            <a:avLst/>
          </a:prstGeom>
          <a:noFill/>
        </p:spPr>
        <p:txBody>
          <a:bodyPr wrap="square" rtlCol="0">
            <a:spAutoFit/>
          </a:bodyPr>
          <a:lstStyle/>
          <a:p>
            <a:pPr algn="l" rtl="0"/>
            <a:r>
              <a:rPr lang="cs-CZ" sz="4000" b="1" dirty="0">
                <a:solidFill>
                  <a:srgbClr val="FF0000"/>
                </a:solidFill>
              </a:rPr>
              <a:t>Wie soll sich die Wolfspopulation weiterentwickeln?</a:t>
            </a:r>
          </a:p>
        </p:txBody>
      </p:sp>
      <p:sp>
        <p:nvSpPr>
          <p:cNvPr id="6" name="TextovéPole 5">
            <a:extLst>
              <a:ext uri="{FF2B5EF4-FFF2-40B4-BE49-F238E27FC236}">
                <a16:creationId xmlns:a16="http://schemas.microsoft.com/office/drawing/2014/main" id="{8AB0F50D-A1A6-4DDE-AF0B-E64F59385AAF}"/>
              </a:ext>
            </a:extLst>
          </p:cNvPr>
          <p:cNvSpPr txBox="1"/>
          <p:nvPr/>
        </p:nvSpPr>
        <p:spPr>
          <a:xfrm>
            <a:off x="767408" y="4221088"/>
            <a:ext cx="2304256" cy="369332"/>
          </a:xfrm>
          <a:prstGeom prst="rect">
            <a:avLst/>
          </a:prstGeom>
          <a:noFill/>
        </p:spPr>
        <p:txBody>
          <a:bodyPr wrap="square" rtlCol="0">
            <a:spAutoFit/>
          </a:bodyPr>
          <a:lstStyle/>
          <a:p>
            <a:pPr algn="l" rtl="0"/>
            <a:r>
              <a:rPr lang="cs-CZ" dirty="0"/>
              <a:t>Natürliche Reproduktion</a:t>
            </a:r>
          </a:p>
        </p:txBody>
      </p:sp>
      <p:sp>
        <p:nvSpPr>
          <p:cNvPr id="7" name="TextovéPole 6">
            <a:extLst>
              <a:ext uri="{FF2B5EF4-FFF2-40B4-BE49-F238E27FC236}">
                <a16:creationId xmlns:a16="http://schemas.microsoft.com/office/drawing/2014/main" id="{D69B13A8-347D-4A69-AF4E-4D8FAFE2A265}"/>
              </a:ext>
            </a:extLst>
          </p:cNvPr>
          <p:cNvSpPr txBox="1"/>
          <p:nvPr/>
        </p:nvSpPr>
        <p:spPr>
          <a:xfrm>
            <a:off x="9552384" y="4221088"/>
            <a:ext cx="1728192" cy="369332"/>
          </a:xfrm>
          <a:prstGeom prst="rect">
            <a:avLst/>
          </a:prstGeom>
          <a:noFill/>
        </p:spPr>
        <p:txBody>
          <a:bodyPr wrap="square" rtlCol="0">
            <a:spAutoFit/>
          </a:bodyPr>
          <a:lstStyle/>
          <a:p>
            <a:pPr algn="l" rtl="0"/>
            <a:r>
              <a:rPr lang="cs-CZ" dirty="0"/>
              <a:t>Gezieltes Management</a:t>
            </a:r>
          </a:p>
        </p:txBody>
      </p:sp>
    </p:spTree>
    <p:extLst>
      <p:ext uri="{BB962C8B-B14F-4D97-AF65-F5344CB8AC3E}">
        <p14:creationId xmlns:p14="http://schemas.microsoft.com/office/powerpoint/2010/main" val="246896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C8B08BD-E68F-4C30-B376-7ADC3B4B7483}"/>
              </a:ext>
            </a:extLst>
          </p:cNvPr>
          <p:cNvSpPr>
            <a:spLocks noGrp="1"/>
          </p:cNvSpPr>
          <p:nvPr>
            <p:ph type="sldNum" sz="quarter" idx="12"/>
          </p:nvPr>
        </p:nvSpPr>
        <p:spPr/>
        <p:txBody>
          <a:bodyPr/>
          <a:lstStyle/>
          <a:p>
            <a:pPr algn="l" rtl="0"/>
            <a:fld id="{4FAB73BC-B049-4115-A692-8D63A059BFB8}" type="slidenum">
              <a:rPr lang="en-US" smtClean="0"/>
              <a:pPr algn="l" rtl="0"/>
              <a:t>16</a:t>
            </a:fld>
            <a:endParaRPr lang="en-US" dirty="0"/>
          </a:p>
        </p:txBody>
      </p:sp>
      <p:pic>
        <p:nvPicPr>
          <p:cNvPr id="4" name="Obrázek 3">
            <a:extLst>
              <a:ext uri="{FF2B5EF4-FFF2-40B4-BE49-F238E27FC236}">
                <a16:creationId xmlns:a16="http://schemas.microsoft.com/office/drawing/2014/main" id="{E61C6782-4FA1-43C5-9028-471A77B57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2591"/>
            <a:ext cx="4374405" cy="4433253"/>
          </a:xfrm>
          <a:prstGeom prst="rect">
            <a:avLst/>
          </a:prstGeom>
        </p:spPr>
      </p:pic>
      <p:sp>
        <p:nvSpPr>
          <p:cNvPr id="5" name="TextovéPole 4">
            <a:extLst>
              <a:ext uri="{FF2B5EF4-FFF2-40B4-BE49-F238E27FC236}">
                <a16:creationId xmlns:a16="http://schemas.microsoft.com/office/drawing/2014/main" id="{0DD74C6B-307F-4543-A4DD-CA03B1839A99}"/>
              </a:ext>
            </a:extLst>
          </p:cNvPr>
          <p:cNvSpPr txBox="1"/>
          <p:nvPr/>
        </p:nvSpPr>
        <p:spPr>
          <a:xfrm>
            <a:off x="3746946" y="1268760"/>
            <a:ext cx="6768752" cy="769441"/>
          </a:xfrm>
          <a:prstGeom prst="rect">
            <a:avLst/>
          </a:prstGeom>
          <a:noFill/>
        </p:spPr>
        <p:txBody>
          <a:bodyPr wrap="square" rtlCol="0">
            <a:spAutoFit/>
          </a:bodyPr>
          <a:lstStyle/>
          <a:p>
            <a:pPr algn="ctr" rtl="0"/>
            <a:r>
              <a:rPr lang="cs-CZ" sz="4400" b="1" i="0" dirty="0">
                <a:solidFill>
                  <a:srgbClr val="FF0000"/>
                </a:solidFill>
                <a:effectLst/>
                <a:latin typeface="Arial CE" panose="020B0604020202020204" pitchFamily="34" charset="0"/>
              </a:rPr>
              <a:t>Rot</a:t>
            </a:r>
            <a:r>
              <a:rPr lang="cs-CZ" sz="4400" b="0" i="0" dirty="0">
                <a:solidFill>
                  <a:srgbClr val="FF0000"/>
                </a:solidFill>
                <a:effectLst/>
                <a:latin typeface="Arial CE" panose="020B0604020202020204" pitchFamily="34" charset="0"/>
              </a:rPr>
              <a:t> </a:t>
            </a:r>
            <a:r>
              <a:rPr lang="cs-CZ" sz="4400" b="1" i="0" dirty="0">
                <a:solidFill>
                  <a:srgbClr val="FF0000"/>
                </a:solidFill>
                <a:effectLst/>
                <a:latin typeface="Arial CE" panose="020B0604020202020204" pitchFamily="34" charset="0"/>
              </a:rPr>
              <a:t>Rotkäppchen lügt!</a:t>
            </a:r>
            <a:endParaRPr lang="cs-CZ" sz="4400" dirty="0">
              <a:solidFill>
                <a:srgbClr val="FF0000"/>
              </a:solidFill>
            </a:endParaRPr>
          </a:p>
        </p:txBody>
      </p:sp>
      <p:pic>
        <p:nvPicPr>
          <p:cNvPr id="7" name="Obrázek 6">
            <a:extLst>
              <a:ext uri="{FF2B5EF4-FFF2-40B4-BE49-F238E27FC236}">
                <a16:creationId xmlns:a16="http://schemas.microsoft.com/office/drawing/2014/main" id="{4A4A1BC4-53BE-4551-B089-45876D06F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552" y="2380778"/>
            <a:ext cx="4572000" cy="4162425"/>
          </a:xfrm>
          <a:prstGeom prst="rect">
            <a:avLst/>
          </a:prstGeom>
        </p:spPr>
      </p:pic>
      <p:sp>
        <p:nvSpPr>
          <p:cNvPr id="8" name="TextovéPole 7">
            <a:extLst>
              <a:ext uri="{FF2B5EF4-FFF2-40B4-BE49-F238E27FC236}">
                <a16:creationId xmlns:a16="http://schemas.microsoft.com/office/drawing/2014/main" id="{62DFCF82-6342-4BF1-89CC-CAE71DEB5CEB}"/>
              </a:ext>
            </a:extLst>
          </p:cNvPr>
          <p:cNvSpPr txBox="1"/>
          <p:nvPr/>
        </p:nvSpPr>
        <p:spPr>
          <a:xfrm>
            <a:off x="1464444" y="5222810"/>
            <a:ext cx="5760640" cy="1508105"/>
          </a:xfrm>
          <a:prstGeom prst="rect">
            <a:avLst/>
          </a:prstGeom>
          <a:noFill/>
        </p:spPr>
        <p:txBody>
          <a:bodyPr wrap="square" rtlCol="0">
            <a:spAutoFit/>
          </a:bodyPr>
          <a:lstStyle/>
          <a:p>
            <a:pPr algn="ctr" rtl="0"/>
            <a:r>
              <a:rPr lang="cs-CZ" sz="4800" b="1" dirty="0">
                <a:solidFill>
                  <a:schemeClr val="accent2">
                    <a:lumMod val="75000"/>
                  </a:schemeClr>
                </a:solidFill>
              </a:rPr>
              <a:t>Ein Herz für Wölfe</a:t>
            </a:r>
          </a:p>
          <a:p>
            <a:pPr algn="ctr" rtl="0"/>
            <a:r>
              <a:rPr lang="cs-CZ" sz="4400" b="1" dirty="0">
                <a:solidFill>
                  <a:schemeClr val="accent4">
                    <a:lumMod val="50000"/>
                  </a:schemeClr>
                </a:solidFill>
              </a:rPr>
              <a:t>Wolf ja bitte</a:t>
            </a:r>
          </a:p>
        </p:txBody>
      </p:sp>
      <p:sp>
        <p:nvSpPr>
          <p:cNvPr id="9" name="TextovéPole 8">
            <a:extLst>
              <a:ext uri="{FF2B5EF4-FFF2-40B4-BE49-F238E27FC236}">
                <a16:creationId xmlns:a16="http://schemas.microsoft.com/office/drawing/2014/main" id="{9E903EB6-128A-4CA8-8560-DBB86B62381F}"/>
              </a:ext>
            </a:extLst>
          </p:cNvPr>
          <p:cNvSpPr txBox="1"/>
          <p:nvPr/>
        </p:nvSpPr>
        <p:spPr>
          <a:xfrm>
            <a:off x="3719736" y="63788"/>
            <a:ext cx="8568952" cy="523220"/>
          </a:xfrm>
          <a:prstGeom prst="rect">
            <a:avLst/>
          </a:prstGeom>
          <a:noFill/>
        </p:spPr>
        <p:txBody>
          <a:bodyPr wrap="square" rtlCol="0">
            <a:spAutoFit/>
          </a:bodyPr>
          <a:lstStyle/>
          <a:p>
            <a:pPr algn="l" rtl="0"/>
            <a:r>
              <a:rPr lang="cs-CZ" sz="2800" b="1" dirty="0">
                <a:solidFill>
                  <a:schemeClr val="accent5">
                    <a:lumMod val="75000"/>
                  </a:schemeClr>
                </a:solidFill>
              </a:rPr>
              <a:t>Die Öffentlichkeit wendet sich zunehmend von der Adoption von Wölfen in Deutschland ab</a:t>
            </a:r>
          </a:p>
        </p:txBody>
      </p:sp>
    </p:spTree>
    <p:extLst>
      <p:ext uri="{BB962C8B-B14F-4D97-AF65-F5344CB8AC3E}">
        <p14:creationId xmlns:p14="http://schemas.microsoft.com/office/powerpoint/2010/main" val="3572504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0E7FF4D-9906-DA63-56A9-2E9A73C0348A}"/>
              </a:ext>
            </a:extLst>
          </p:cNvPr>
          <p:cNvSpPr>
            <a:spLocks noGrp="1"/>
          </p:cNvSpPr>
          <p:nvPr>
            <p:ph type="sldNum" sz="quarter" idx="12"/>
          </p:nvPr>
        </p:nvSpPr>
        <p:spPr/>
        <p:txBody>
          <a:bodyPr/>
          <a:lstStyle/>
          <a:p>
            <a:pPr algn="l" rtl="0"/>
            <a:fld id="{4FAB73BC-B049-4115-A692-8D63A059BFB8}" type="slidenum">
              <a:rPr lang="en-US" smtClean="0"/>
              <a:pPr algn="l" rtl="0"/>
              <a:t>17</a:t>
            </a:fld>
            <a:endParaRPr lang="en-US" dirty="0"/>
          </a:p>
        </p:txBody>
      </p:sp>
      <p:pic>
        <p:nvPicPr>
          <p:cNvPr id="4" name="Obrázek 3">
            <a:extLst>
              <a:ext uri="{FF2B5EF4-FFF2-40B4-BE49-F238E27FC236}">
                <a16:creationId xmlns:a16="http://schemas.microsoft.com/office/drawing/2014/main" id="{7A6E8C27-5E1C-B856-DA1D-A391A764E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70" y="124580"/>
            <a:ext cx="5167062" cy="6858000"/>
          </a:xfrm>
          <a:prstGeom prst="rect">
            <a:avLst/>
          </a:prstGeom>
        </p:spPr>
      </p:pic>
      <p:pic>
        <p:nvPicPr>
          <p:cNvPr id="6" name="Obrázek 5">
            <a:extLst>
              <a:ext uri="{FF2B5EF4-FFF2-40B4-BE49-F238E27FC236}">
                <a16:creationId xmlns:a16="http://schemas.microsoft.com/office/drawing/2014/main" id="{487F4C58-36B7-D9D6-E317-0EFDD606D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337" y="0"/>
            <a:ext cx="4973995" cy="6858000"/>
          </a:xfrm>
          <a:prstGeom prst="rect">
            <a:avLst/>
          </a:prstGeom>
        </p:spPr>
      </p:pic>
    </p:spTree>
    <p:extLst>
      <p:ext uri="{BB962C8B-B14F-4D97-AF65-F5344CB8AC3E}">
        <p14:creationId xmlns:p14="http://schemas.microsoft.com/office/powerpoint/2010/main" val="214739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210E36F-09BA-403A-1097-0670025D3128}"/>
              </a:ext>
            </a:extLst>
          </p:cNvPr>
          <p:cNvSpPr>
            <a:spLocks noGrp="1"/>
          </p:cNvSpPr>
          <p:nvPr>
            <p:ph type="sldNum" sz="quarter" idx="12"/>
          </p:nvPr>
        </p:nvSpPr>
        <p:spPr/>
        <p:txBody>
          <a:bodyPr/>
          <a:lstStyle/>
          <a:p>
            <a:pPr algn="l" rtl="0"/>
            <a:fld id="{4FAB73BC-B049-4115-A692-8D63A059BFB8}" type="slidenum">
              <a:rPr lang="en-US" smtClean="0"/>
              <a:pPr algn="l" rtl="0"/>
              <a:t>18</a:t>
            </a:fld>
            <a:endParaRPr lang="en-US" dirty="0"/>
          </a:p>
        </p:txBody>
      </p:sp>
      <p:sp>
        <p:nvSpPr>
          <p:cNvPr id="3" name="TextovéPole 2">
            <a:extLst>
              <a:ext uri="{FF2B5EF4-FFF2-40B4-BE49-F238E27FC236}">
                <a16:creationId xmlns:a16="http://schemas.microsoft.com/office/drawing/2014/main" id="{E03099E2-1350-DEEF-6650-2A20AF688DCB}"/>
              </a:ext>
            </a:extLst>
          </p:cNvPr>
          <p:cNvSpPr txBox="1"/>
          <p:nvPr/>
        </p:nvSpPr>
        <p:spPr>
          <a:xfrm>
            <a:off x="3035660" y="363483"/>
            <a:ext cx="8136903" cy="2215991"/>
          </a:xfrm>
          <a:prstGeom prst="rect">
            <a:avLst/>
          </a:prstGeom>
          <a:noFill/>
        </p:spPr>
        <p:txBody>
          <a:bodyPr wrap="square" rtlCol="0">
            <a:spAutoFit/>
          </a:bodyPr>
          <a:lstStyle/>
          <a:p>
            <a:pPr algn="ctr" rtl="0"/>
            <a:r>
              <a:rPr lang="cs-CZ" b="1" i="0" dirty="0">
                <a:solidFill>
                  <a:srgbClr val="485D22"/>
                </a:solidFill>
                <a:effectLst/>
                <a:latin typeface="Ubuntu" panose="020B0504030602030204" pitchFamily="34" charset="0"/>
              </a:rPr>
              <a:t>In Schweden fand in diesem Jahr die größte Wolfsjagd seit 2010 statt, 75 Wölfe sollten getötet werden.</a:t>
            </a:r>
          </a:p>
          <a:p>
            <a:pPr algn="ctr" rtl="0"/>
            <a:endParaRPr lang="cs-CZ" b="1" dirty="0">
              <a:solidFill>
                <a:srgbClr val="485D22"/>
              </a:solidFill>
              <a:latin typeface="Ubuntu" panose="020B0504030602030204" pitchFamily="34" charset="0"/>
            </a:endParaRPr>
          </a:p>
          <a:p>
            <a:pPr algn="ctr" rtl="0"/>
            <a:r>
              <a:rPr lang="cs-CZ" b="1" i="0" dirty="0">
                <a:solidFill>
                  <a:srgbClr val="555555"/>
                </a:solidFill>
                <a:effectLst/>
                <a:latin typeface="Ubuntu" panose="020B0504030602030204" pitchFamily="34" charset="0"/>
              </a:rPr>
              <a:t>Schätzungen zufolge lebten im Jahr 2022 etwa 460 von ihnen in freier Wildbahn</a:t>
            </a:r>
            <a:r>
              <a:rPr lang="cs-CZ" b="1" i="0" dirty="0">
                <a:solidFill>
                  <a:srgbClr val="485D22"/>
                </a:solidFill>
                <a:effectLst/>
                <a:latin typeface="Ubuntu" panose="020B0504030602030204" pitchFamily="34" charset="0"/>
              </a:rPr>
              <a:t>.</a:t>
            </a:r>
          </a:p>
          <a:p>
            <a:pPr algn="ctr" rtl="0"/>
            <a:endParaRPr lang="cs-CZ" b="1" i="0" dirty="0">
              <a:solidFill>
                <a:srgbClr val="485D22"/>
              </a:solidFill>
              <a:effectLst/>
              <a:latin typeface="Ubuntu" panose="020B0504030602030204" pitchFamily="34" charset="0"/>
            </a:endParaRPr>
          </a:p>
          <a:p>
            <a:pPr algn="ctr" rtl="0"/>
            <a:r>
              <a:rPr lang="cs-CZ" sz="2400" b="1" dirty="0">
                <a:solidFill>
                  <a:schemeClr val="accent5">
                    <a:lumMod val="75000"/>
                  </a:schemeClr>
                </a:solidFill>
                <a:latin typeface="Ubuntu" panose="020B0504030602030204" pitchFamily="34" charset="0"/>
              </a:rPr>
              <a:t>IN</a:t>
            </a:r>
            <a:r>
              <a:rPr lang="cs-CZ" sz="2400" b="1" i="0" dirty="0">
                <a:solidFill>
                  <a:schemeClr val="accent5">
                    <a:lumMod val="75000"/>
                  </a:schemeClr>
                </a:solidFill>
                <a:effectLst/>
                <a:latin typeface="Ubuntu" panose="020B0504030602030204" pitchFamily="34" charset="0"/>
              </a:rPr>
              <a:t>Das schwedische Parlament hat den Zielwert der Wolfspopulation auf 170 Individuen festgelegt.</a:t>
            </a:r>
            <a:endParaRPr lang="cs-CZ" sz="2400" dirty="0">
              <a:solidFill>
                <a:schemeClr val="accent5">
                  <a:lumMod val="75000"/>
                </a:schemeClr>
              </a:solidFill>
            </a:endParaRPr>
          </a:p>
        </p:txBody>
      </p:sp>
      <p:sp>
        <p:nvSpPr>
          <p:cNvPr id="4" name="TextovéPole 3">
            <a:extLst>
              <a:ext uri="{FF2B5EF4-FFF2-40B4-BE49-F238E27FC236}">
                <a16:creationId xmlns:a16="http://schemas.microsoft.com/office/drawing/2014/main" id="{FD464E6D-3996-EED4-37FC-2820CFCF073F}"/>
              </a:ext>
            </a:extLst>
          </p:cNvPr>
          <p:cNvSpPr txBox="1"/>
          <p:nvPr/>
        </p:nvSpPr>
        <p:spPr>
          <a:xfrm>
            <a:off x="7104112" y="6329779"/>
            <a:ext cx="4608512" cy="338554"/>
          </a:xfrm>
          <a:prstGeom prst="rect">
            <a:avLst/>
          </a:prstGeom>
          <a:noFill/>
        </p:spPr>
        <p:txBody>
          <a:bodyPr wrap="square" rtlCol="0">
            <a:spAutoFit/>
          </a:bodyPr>
          <a:lstStyle/>
          <a:p>
            <a:pPr algn="l" rtl="0"/>
            <a:r>
              <a:rPr lang="cs-CZ" sz="800" dirty="0"/>
              <a:t>https://www.theguardian.com/environment/2023/jan/02/huge-swedish-wolf-hunt-will-be-disastrous-for-species-warn-experts</a:t>
            </a:r>
          </a:p>
        </p:txBody>
      </p:sp>
      <p:pic>
        <p:nvPicPr>
          <p:cNvPr id="6" name="Obrázek 5">
            <a:extLst>
              <a:ext uri="{FF2B5EF4-FFF2-40B4-BE49-F238E27FC236}">
                <a16:creationId xmlns:a16="http://schemas.microsoft.com/office/drawing/2014/main" id="{6DDE597C-99FF-6EDC-6F4C-47265256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3284983"/>
            <a:ext cx="3574851" cy="3574851"/>
          </a:xfrm>
          <a:prstGeom prst="rect">
            <a:avLst/>
          </a:prstGeom>
        </p:spPr>
      </p:pic>
      <p:sp>
        <p:nvSpPr>
          <p:cNvPr id="7" name="TextovéPole 6">
            <a:extLst>
              <a:ext uri="{FF2B5EF4-FFF2-40B4-BE49-F238E27FC236}">
                <a16:creationId xmlns:a16="http://schemas.microsoft.com/office/drawing/2014/main" id="{30029B8F-A0B1-D916-6ADC-D21AC6C08780}"/>
              </a:ext>
            </a:extLst>
          </p:cNvPr>
          <p:cNvSpPr txBox="1"/>
          <p:nvPr/>
        </p:nvSpPr>
        <p:spPr>
          <a:xfrm>
            <a:off x="5262991" y="2852936"/>
            <a:ext cx="6737665" cy="2831544"/>
          </a:xfrm>
          <a:prstGeom prst="rect">
            <a:avLst/>
          </a:prstGeom>
          <a:noFill/>
        </p:spPr>
        <p:txBody>
          <a:bodyPr wrap="square" rtlCol="0">
            <a:spAutoFit/>
          </a:bodyPr>
          <a:lstStyle/>
          <a:p>
            <a:pPr algn="l" rtl="0"/>
            <a:r>
              <a:rPr lang="cs-CZ" sz="3200" dirty="0">
                <a:solidFill>
                  <a:srgbClr val="FF0000"/>
                </a:solidFill>
              </a:rPr>
              <a:t>Schweden ist flächenmäßig sechsmal größer und hat mit 22,8 Einwohnern pro km eine sechsmal geringere Bevölkerungsdichte</a:t>
            </a:r>
            <a:r>
              <a:rPr lang="cs-CZ" sz="3200" baseline="30000" dirty="0">
                <a:solidFill>
                  <a:srgbClr val="FF0000"/>
                </a:solidFill>
              </a:rPr>
              <a:t>2</a:t>
            </a:r>
            <a:r>
              <a:rPr lang="cs-CZ" sz="3200" dirty="0">
                <a:solidFill>
                  <a:srgbClr val="FF0000"/>
                </a:solidFill>
              </a:rPr>
              <a:t>(Tschechische Republik 134 Einwohner pro km</a:t>
            </a:r>
            <a:r>
              <a:rPr lang="cs-CZ" sz="3200" baseline="30000" dirty="0">
                <a:solidFill>
                  <a:srgbClr val="FF0000"/>
                </a:solidFill>
              </a:rPr>
              <a:t>2</a:t>
            </a:r>
            <a:r>
              <a:rPr lang="cs-CZ" sz="3200" dirty="0">
                <a:solidFill>
                  <a:srgbClr val="FF0000"/>
                </a:solidFill>
              </a:rPr>
              <a:t>)</a:t>
            </a:r>
          </a:p>
          <a:p>
            <a:pPr algn="l" rtl="0"/>
            <a:endParaRPr lang="cs-CZ" dirty="0"/>
          </a:p>
        </p:txBody>
      </p:sp>
      <p:pic>
        <p:nvPicPr>
          <p:cNvPr id="8" name="Obrázek 7">
            <a:extLst>
              <a:ext uri="{FF2B5EF4-FFF2-40B4-BE49-F238E27FC236}">
                <a16:creationId xmlns:a16="http://schemas.microsoft.com/office/drawing/2014/main" id="{F4AC5465-8F37-F6C2-0396-9421E74E1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363483"/>
            <a:ext cx="1866900" cy="2447925"/>
          </a:xfrm>
          <a:prstGeom prst="rect">
            <a:avLst/>
          </a:prstGeom>
        </p:spPr>
      </p:pic>
      <p:pic>
        <p:nvPicPr>
          <p:cNvPr id="10" name="Obrázek 9">
            <a:extLst>
              <a:ext uri="{FF2B5EF4-FFF2-40B4-BE49-F238E27FC236}">
                <a16:creationId xmlns:a16="http://schemas.microsoft.com/office/drawing/2014/main" id="{7D75CF85-D8B4-6C28-3069-92A56440F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764" y="4509120"/>
            <a:ext cx="1191227" cy="1514475"/>
          </a:xfrm>
          <a:prstGeom prst="rect">
            <a:avLst/>
          </a:prstGeom>
        </p:spPr>
      </p:pic>
      <p:pic>
        <p:nvPicPr>
          <p:cNvPr id="12" name="Obrázek 11">
            <a:extLst>
              <a:ext uri="{FF2B5EF4-FFF2-40B4-BE49-F238E27FC236}">
                <a16:creationId xmlns:a16="http://schemas.microsoft.com/office/drawing/2014/main" id="{F5A063F7-A557-1B4C-8913-C2D7EC9C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36" y="5272900"/>
            <a:ext cx="2233464" cy="1116732"/>
          </a:xfrm>
          <a:prstGeom prst="rect">
            <a:avLst/>
          </a:prstGeom>
        </p:spPr>
      </p:pic>
    </p:spTree>
    <p:extLst>
      <p:ext uri="{BB962C8B-B14F-4D97-AF65-F5344CB8AC3E}">
        <p14:creationId xmlns:p14="http://schemas.microsoft.com/office/powerpoint/2010/main" val="3130475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5D429E7-CF6F-402B-BC01-0F7066CEC5BE}"/>
              </a:ext>
            </a:extLst>
          </p:cNvPr>
          <p:cNvSpPr>
            <a:spLocks noGrp="1"/>
          </p:cNvSpPr>
          <p:nvPr>
            <p:ph type="sldNum" sz="quarter" idx="12"/>
          </p:nvPr>
        </p:nvSpPr>
        <p:spPr/>
        <p:txBody>
          <a:bodyPr/>
          <a:lstStyle/>
          <a:p>
            <a:pPr algn="l" rtl="0"/>
            <a:fld id="{4FAB73BC-B049-4115-A692-8D63A059BFB8}" type="slidenum">
              <a:rPr lang="en-US" smtClean="0"/>
              <a:pPr algn="l" rtl="0"/>
              <a:t>19</a:t>
            </a:fld>
            <a:endParaRPr lang="en-US" dirty="0"/>
          </a:p>
        </p:txBody>
      </p:sp>
      <p:pic>
        <p:nvPicPr>
          <p:cNvPr id="8" name="Obrázek 7">
            <a:extLst>
              <a:ext uri="{FF2B5EF4-FFF2-40B4-BE49-F238E27FC236}">
                <a16:creationId xmlns:a16="http://schemas.microsoft.com/office/drawing/2014/main" id="{B8A67868-677B-435C-BF81-2F306E0BD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44624"/>
            <a:ext cx="6912768" cy="3888432"/>
          </a:xfrm>
          <a:prstGeom prst="rect">
            <a:avLst/>
          </a:prstGeom>
        </p:spPr>
      </p:pic>
      <p:pic>
        <p:nvPicPr>
          <p:cNvPr id="10" name="Obrázek 9">
            <a:extLst>
              <a:ext uri="{FF2B5EF4-FFF2-40B4-BE49-F238E27FC236}">
                <a16:creationId xmlns:a16="http://schemas.microsoft.com/office/drawing/2014/main" id="{429FDE55-C9E3-4B19-90C7-06E9BD8CA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189" y="2420888"/>
            <a:ext cx="7296811" cy="4104456"/>
          </a:xfrm>
          <a:prstGeom prst="rect">
            <a:avLst/>
          </a:prstGeom>
        </p:spPr>
      </p:pic>
      <p:sp>
        <p:nvSpPr>
          <p:cNvPr id="11" name="TextovéPole 10">
            <a:extLst>
              <a:ext uri="{FF2B5EF4-FFF2-40B4-BE49-F238E27FC236}">
                <a16:creationId xmlns:a16="http://schemas.microsoft.com/office/drawing/2014/main" id="{4B611B9D-56D2-4C53-A695-9EBC7F86794E}"/>
              </a:ext>
            </a:extLst>
          </p:cNvPr>
          <p:cNvSpPr txBox="1"/>
          <p:nvPr/>
        </p:nvSpPr>
        <p:spPr>
          <a:xfrm>
            <a:off x="551384" y="4437112"/>
            <a:ext cx="4032448" cy="2308324"/>
          </a:xfrm>
          <a:prstGeom prst="rect">
            <a:avLst/>
          </a:prstGeom>
          <a:noFill/>
        </p:spPr>
        <p:txBody>
          <a:bodyPr wrap="square" rtlCol="0">
            <a:spAutoFit/>
          </a:bodyPr>
          <a:lstStyle/>
          <a:p>
            <a:pPr algn="l" rtl="0"/>
            <a:r>
              <a:rPr lang="cs-CZ" sz="1800" b="0" i="0" dirty="0">
                <a:solidFill>
                  <a:srgbClr val="545454"/>
                </a:solidFill>
                <a:effectLst/>
                <a:latin typeface="Roboto" panose="02000000000000000000" pitchFamily="2" charset="0"/>
              </a:rPr>
              <a:t>Schweden unterscheidet zwischen Regionen. Weder im stark beweideten Süden noch im Norden mit seiner Rentierhaltung sollten sich Wolfsrudel möglichst nicht ansiedeln. Alleinstehende Wölfe werden in allen Regionen toleriert.</a:t>
            </a:r>
            <a:endParaRPr lang="cs-CZ" sz="1800" dirty="0"/>
          </a:p>
          <a:p>
            <a:pPr algn="l" rtl="0"/>
            <a:endParaRPr lang="cs-CZ" dirty="0"/>
          </a:p>
        </p:txBody>
      </p:sp>
      <p:pic>
        <p:nvPicPr>
          <p:cNvPr id="6" name="Picture 10" descr="Image result for švédsko">
            <a:extLst>
              <a:ext uri="{FF2B5EF4-FFF2-40B4-BE49-F238E27FC236}">
                <a16:creationId xmlns:a16="http://schemas.microsoft.com/office/drawing/2014/main" id="{5EA5C22E-EAC0-4B87-B2ED-D27F0FCECC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8448" y="315158"/>
            <a:ext cx="1899593" cy="189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7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6D6AB1-3487-FF24-6E5E-8650DC066902}"/>
              </a:ext>
            </a:extLst>
          </p:cNvPr>
          <p:cNvSpPr>
            <a:spLocks noGrp="1"/>
          </p:cNvSpPr>
          <p:nvPr>
            <p:ph type="sldNum" sz="quarter" idx="12"/>
          </p:nvPr>
        </p:nvSpPr>
        <p:spPr/>
        <p:txBody>
          <a:bodyPr/>
          <a:lstStyle/>
          <a:p>
            <a:fld id="{4FAB73BC-B049-4115-A692-8D63A059BFB8}" type="slidenum">
              <a:rPr lang="en-US" smtClean="0"/>
              <a:pPr algn="l" rtl="0"/>
              <a:t>2</a:t>
            </a:fld>
            <a:endParaRPr lang="en-US" dirty="0"/>
          </a:p>
        </p:txBody>
      </p:sp>
      <p:pic>
        <p:nvPicPr>
          <p:cNvPr id="6" name="Obrázek 5">
            <a:extLst>
              <a:ext uri="{FF2B5EF4-FFF2-40B4-BE49-F238E27FC236}">
                <a16:creationId xmlns:a16="http://schemas.microsoft.com/office/drawing/2014/main" id="{1507FDB2-9037-0FFB-AA7F-915E1B75B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0" y="7105"/>
            <a:ext cx="4849398" cy="6858000"/>
          </a:xfrm>
          <a:prstGeom prst="rect">
            <a:avLst/>
          </a:prstGeom>
        </p:spPr>
      </p:pic>
      <p:pic>
        <p:nvPicPr>
          <p:cNvPr id="8" name="Obrázek 7">
            <a:extLst>
              <a:ext uri="{FF2B5EF4-FFF2-40B4-BE49-F238E27FC236}">
                <a16:creationId xmlns:a16="http://schemas.microsoft.com/office/drawing/2014/main" id="{4DF8AF5A-147F-5410-05E5-E08BAC53A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7105"/>
            <a:ext cx="4849398" cy="6858000"/>
          </a:xfrm>
          <a:prstGeom prst="rect">
            <a:avLst/>
          </a:prstGeom>
        </p:spPr>
      </p:pic>
      <p:pic>
        <p:nvPicPr>
          <p:cNvPr id="10" name="Obrázek 9">
            <a:extLst>
              <a:ext uri="{FF2B5EF4-FFF2-40B4-BE49-F238E27FC236}">
                <a16:creationId xmlns:a16="http://schemas.microsoft.com/office/drawing/2014/main" id="{9C4557EB-A3FB-667A-3298-5AEC95C78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8382" y="188640"/>
            <a:ext cx="2395236" cy="2188987"/>
          </a:xfrm>
          <a:prstGeom prst="rect">
            <a:avLst/>
          </a:prstGeom>
        </p:spPr>
      </p:pic>
      <p:sp>
        <p:nvSpPr>
          <p:cNvPr id="11" name="TextovéPole 10">
            <a:extLst>
              <a:ext uri="{FF2B5EF4-FFF2-40B4-BE49-F238E27FC236}">
                <a16:creationId xmlns:a16="http://schemas.microsoft.com/office/drawing/2014/main" id="{B6F9820F-194D-9A87-ABFB-139D8D2E7908}"/>
              </a:ext>
            </a:extLst>
          </p:cNvPr>
          <p:cNvSpPr txBox="1"/>
          <p:nvPr/>
        </p:nvSpPr>
        <p:spPr>
          <a:xfrm>
            <a:off x="4923356" y="2381997"/>
            <a:ext cx="2358958" cy="3046988"/>
          </a:xfrm>
          <a:prstGeom prst="rect">
            <a:avLst/>
          </a:prstGeom>
          <a:noFill/>
        </p:spPr>
        <p:txBody>
          <a:bodyPr wrap="square" rtlCol="0">
            <a:spAutoFit/>
          </a:bodyPr>
          <a:lstStyle/>
          <a:p>
            <a:pPr algn="ctr" rtl="0"/>
            <a:r>
              <a:rPr lang="cs-CZ" sz="1200" b="1" i="0" dirty="0">
                <a:solidFill>
                  <a:srgbClr val="485D22"/>
                </a:solidFill>
                <a:effectLst/>
                <a:latin typeface="Ubuntu" panose="020B0504030602030204" pitchFamily="34" charset="0"/>
              </a:rPr>
              <a:t>Weidetierzüchter, Biodiversitätsexperten, Kommunalvertreter und Politiker aus verschiedenen europäischen Ländern, innerhalb und außerhalb der EU, trafen sich am 29. November 2022 in Saint Jean de</a:t>
            </a:r>
            <a:r>
              <a:rPr lang="cs-CZ" sz="1200" b="1" i="0" dirty="0" err="1">
                <a:solidFill>
                  <a:srgbClr val="485D22"/>
                </a:solidFill>
                <a:effectLst/>
                <a:latin typeface="Ubuntu" panose="020B0504030602030204" pitchFamily="34" charset="0"/>
              </a:rPr>
              <a:t>Bournay</a:t>
            </a:r>
            <a:r>
              <a:rPr lang="cs-CZ" sz="1200" b="1" i="0" dirty="0">
                <a:solidFill>
                  <a:srgbClr val="485D22"/>
                </a:solidFill>
                <a:effectLst/>
                <a:latin typeface="Ubuntu" panose="020B0504030602030204" pitchFamily="34" charset="0"/>
              </a:rPr>
              <a:t>in der Nähe von Lyon, Frankreich.</a:t>
            </a:r>
          </a:p>
          <a:p>
            <a:pPr algn="ctr" rtl="0"/>
            <a:endParaRPr lang="cs-CZ" sz="1200" b="1" dirty="0">
              <a:solidFill>
                <a:srgbClr val="485D22"/>
              </a:solidFill>
              <a:latin typeface="Ubuntu" panose="020B0504030602030204" pitchFamily="34" charset="0"/>
            </a:endParaRPr>
          </a:p>
          <a:p>
            <a:pPr algn="ctr" rtl="0"/>
            <a:r>
              <a:rPr lang="cs-CZ" sz="1200" b="1" i="0" dirty="0">
                <a:solidFill>
                  <a:srgbClr val="555555"/>
                </a:solidFill>
                <a:effectLst/>
                <a:latin typeface="Ubuntu" panose="020B0504030602030204" pitchFamily="34" charset="0"/>
              </a:rPr>
              <a:t>Auf Initiative des Vereins Pastuny a Biodiversität (</a:t>
            </a:r>
            <a:r>
              <a:rPr lang="cs-CZ" sz="1200" b="1" i="0" dirty="0" err="1">
                <a:solidFill>
                  <a:srgbClr val="555555"/>
                </a:solidFill>
                <a:effectLst/>
                <a:latin typeface="Ubuntu" panose="020B0504030602030204" pitchFamily="34" charset="0"/>
              </a:rPr>
              <a:t>Pâturage</a:t>
            </a:r>
            <a:r>
              <a:rPr lang="cs-CZ" sz="1200" b="1" i="0" dirty="0">
                <a:solidFill>
                  <a:srgbClr val="555555"/>
                </a:solidFill>
                <a:effectLst/>
                <a:latin typeface="Ubuntu" panose="020B0504030602030204" pitchFamily="34" charset="0"/>
              </a:rPr>
              <a:t>usw</a:t>
            </a:r>
            <a:r>
              <a:rPr lang="cs-CZ" sz="1200" b="1" i="0" dirty="0" err="1">
                <a:solidFill>
                  <a:srgbClr val="555555"/>
                </a:solidFill>
                <a:effectLst/>
                <a:latin typeface="Ubuntu" panose="020B0504030602030204" pitchFamily="34" charset="0"/>
              </a:rPr>
              <a:t>Biodiversität</a:t>
            </a:r>
            <a:r>
              <a:rPr lang="cs-CZ" sz="1200" b="1" i="0" dirty="0">
                <a:solidFill>
                  <a:srgbClr val="555555"/>
                </a:solidFill>
                <a:effectLst/>
                <a:latin typeface="Ubuntu" panose="020B0504030602030204" pitchFamily="34" charset="0"/>
              </a:rPr>
              <a:t>) Vertretern von 11 Ländern, darunter der Tschechischen Republik, wurde die Gelegenheit gegeben, auf der Konferenz zu sprechen. Andere Länder brachten ihre Unterstützung für die Verhandlungen zum Ausdruck.</a:t>
            </a:r>
            <a:endParaRPr lang="cs-CZ" sz="1200" dirty="0"/>
          </a:p>
        </p:txBody>
      </p:sp>
      <p:pic>
        <p:nvPicPr>
          <p:cNvPr id="13" name="Obrázek 12">
            <a:extLst>
              <a:ext uri="{FF2B5EF4-FFF2-40B4-BE49-F238E27FC236}">
                <a16:creationId xmlns:a16="http://schemas.microsoft.com/office/drawing/2014/main" id="{4B0DA46A-CE32-A7D8-9E8E-E79C45156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3287" y="6151013"/>
            <a:ext cx="645098" cy="583246"/>
          </a:xfrm>
          <a:prstGeom prst="rect">
            <a:avLst/>
          </a:prstGeom>
        </p:spPr>
      </p:pic>
    </p:spTree>
    <p:extLst>
      <p:ext uri="{BB962C8B-B14F-4D97-AF65-F5344CB8AC3E}">
        <p14:creationId xmlns:p14="http://schemas.microsoft.com/office/powerpoint/2010/main" val="416273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D29D98-BFCE-32FC-3C52-318A42D19813}"/>
              </a:ext>
            </a:extLst>
          </p:cNvPr>
          <p:cNvSpPr>
            <a:spLocks noGrp="1"/>
          </p:cNvSpPr>
          <p:nvPr>
            <p:ph type="sldNum" sz="quarter" idx="12"/>
          </p:nvPr>
        </p:nvSpPr>
        <p:spPr/>
        <p:txBody>
          <a:bodyPr/>
          <a:lstStyle/>
          <a:p>
            <a:pPr algn="l" rtl="0"/>
            <a:fld id="{4FAB73BC-B049-4115-A692-8D63A059BFB8}" type="slidenum">
              <a:rPr lang="en-US" smtClean="0"/>
              <a:pPr algn="l" rtl="0"/>
              <a:t>20</a:t>
            </a:fld>
            <a:endParaRPr lang="en-US" dirty="0"/>
          </a:p>
        </p:txBody>
      </p:sp>
      <p:pic>
        <p:nvPicPr>
          <p:cNvPr id="4" name="Obrázek 3">
            <a:extLst>
              <a:ext uri="{FF2B5EF4-FFF2-40B4-BE49-F238E27FC236}">
                <a16:creationId xmlns:a16="http://schemas.microsoft.com/office/drawing/2014/main" id="{58E554BD-56F7-8E2A-0E0F-AD6EF2575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436" y="0"/>
            <a:ext cx="6505128" cy="6858000"/>
          </a:xfrm>
          <a:prstGeom prst="rect">
            <a:avLst/>
          </a:prstGeom>
        </p:spPr>
      </p:pic>
      <p:sp>
        <p:nvSpPr>
          <p:cNvPr id="5" name="TextovéPole 4">
            <a:extLst>
              <a:ext uri="{FF2B5EF4-FFF2-40B4-BE49-F238E27FC236}">
                <a16:creationId xmlns:a16="http://schemas.microsoft.com/office/drawing/2014/main" id="{1EAF1CC3-75A5-EF23-05FE-64E919C7224F}"/>
              </a:ext>
            </a:extLst>
          </p:cNvPr>
          <p:cNvSpPr txBox="1"/>
          <p:nvPr/>
        </p:nvSpPr>
        <p:spPr>
          <a:xfrm>
            <a:off x="534430" y="1433143"/>
            <a:ext cx="2088232" cy="1200329"/>
          </a:xfrm>
          <a:prstGeom prst="rect">
            <a:avLst/>
          </a:prstGeom>
          <a:noFill/>
        </p:spPr>
        <p:txBody>
          <a:bodyPr wrap="square" rtlCol="0">
            <a:spAutoFit/>
          </a:bodyPr>
          <a:lstStyle/>
          <a:p>
            <a:pPr algn="l" rtl="0"/>
            <a:r>
              <a:rPr lang="cs-CZ" dirty="0"/>
              <a:t>Schweden – Norwegen</a:t>
            </a:r>
          </a:p>
          <a:p>
            <a:pPr algn="l" rtl="0"/>
            <a:endParaRPr lang="cs-CZ" dirty="0"/>
          </a:p>
          <a:p>
            <a:pPr algn="l" rtl="0"/>
            <a:r>
              <a:rPr lang="cs-CZ" dirty="0"/>
              <a:t>getöteter Hund</a:t>
            </a:r>
          </a:p>
          <a:p>
            <a:pPr algn="l" rtl="0"/>
            <a:r>
              <a:rPr lang="cs-CZ" dirty="0"/>
              <a:t>verletzter Hund</a:t>
            </a:r>
          </a:p>
        </p:txBody>
      </p:sp>
      <p:sp>
        <p:nvSpPr>
          <p:cNvPr id="6" name="Ovál 5">
            <a:extLst>
              <a:ext uri="{FF2B5EF4-FFF2-40B4-BE49-F238E27FC236}">
                <a16:creationId xmlns:a16="http://schemas.microsoft.com/office/drawing/2014/main" id="{69F0EEFA-065D-EFA8-34E9-71671566D146}"/>
              </a:ext>
            </a:extLst>
          </p:cNvPr>
          <p:cNvSpPr/>
          <p:nvPr/>
        </p:nvSpPr>
        <p:spPr>
          <a:xfrm>
            <a:off x="2135560" y="2562801"/>
            <a:ext cx="266328" cy="26632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7" name="Ovál 6">
            <a:extLst>
              <a:ext uri="{FF2B5EF4-FFF2-40B4-BE49-F238E27FC236}">
                <a16:creationId xmlns:a16="http://schemas.microsoft.com/office/drawing/2014/main" id="{152B7DF9-FA1C-EFEB-C2C7-88D29092391E}"/>
              </a:ext>
            </a:extLst>
          </p:cNvPr>
          <p:cNvSpPr/>
          <p:nvPr/>
        </p:nvSpPr>
        <p:spPr>
          <a:xfrm>
            <a:off x="2135560" y="2272034"/>
            <a:ext cx="266328" cy="266328"/>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1921A462-F610-4FB9-F746-735256120AE2}"/>
              </a:ext>
            </a:extLst>
          </p:cNvPr>
          <p:cNvSpPr txBox="1"/>
          <p:nvPr/>
        </p:nvSpPr>
        <p:spPr>
          <a:xfrm>
            <a:off x="9120336" y="908720"/>
            <a:ext cx="2743200" cy="1446550"/>
          </a:xfrm>
          <a:prstGeom prst="rect">
            <a:avLst/>
          </a:prstGeom>
          <a:noFill/>
        </p:spPr>
        <p:txBody>
          <a:bodyPr wrap="square" rtlCol="0">
            <a:spAutoFit/>
          </a:bodyPr>
          <a:lstStyle/>
          <a:p>
            <a:pPr algn="ctr" rtl="0"/>
            <a:r>
              <a:rPr lang="cs-CZ" sz="4400" b="1" dirty="0">
                <a:solidFill>
                  <a:srgbClr val="0070C0"/>
                </a:solidFill>
              </a:rPr>
              <a:t>Wölfe töten oft Hunde</a:t>
            </a:r>
          </a:p>
        </p:txBody>
      </p:sp>
      <p:pic>
        <p:nvPicPr>
          <p:cNvPr id="9" name="Obrázek 8">
            <a:extLst>
              <a:ext uri="{FF2B5EF4-FFF2-40B4-BE49-F238E27FC236}">
                <a16:creationId xmlns:a16="http://schemas.microsoft.com/office/drawing/2014/main" id="{0738CEAE-C4EE-B242-902F-F045445F6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061" y="3429000"/>
            <a:ext cx="2571750" cy="1714500"/>
          </a:xfrm>
          <a:prstGeom prst="rect">
            <a:avLst/>
          </a:prstGeom>
        </p:spPr>
      </p:pic>
      <p:pic>
        <p:nvPicPr>
          <p:cNvPr id="11" name="Obrázek 10">
            <a:extLst>
              <a:ext uri="{FF2B5EF4-FFF2-40B4-BE49-F238E27FC236}">
                <a16:creationId xmlns:a16="http://schemas.microsoft.com/office/drawing/2014/main" id="{F4012F9B-0F43-1BF4-91F5-396DFCD00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89" y="4298470"/>
            <a:ext cx="2667000" cy="1714500"/>
          </a:xfrm>
          <a:prstGeom prst="rect">
            <a:avLst/>
          </a:prstGeom>
        </p:spPr>
      </p:pic>
    </p:spTree>
    <p:extLst>
      <p:ext uri="{BB962C8B-B14F-4D97-AF65-F5344CB8AC3E}">
        <p14:creationId xmlns:p14="http://schemas.microsoft.com/office/powerpoint/2010/main" val="401271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19a3ab1623c_0_97"/>
          <p:cNvPicPr preferRelativeResize="0"/>
          <p:nvPr/>
        </p:nvPicPr>
        <p:blipFill>
          <a:blip r:embed="rId3">
            <a:alphaModFix/>
          </a:blip>
          <a:stretch>
            <a:fillRect/>
          </a:stretch>
        </p:blipFill>
        <p:spPr>
          <a:xfrm>
            <a:off x="1676401" y="152400"/>
            <a:ext cx="5789945" cy="6553200"/>
          </a:xfrm>
          <a:prstGeom prst="rect">
            <a:avLst/>
          </a:prstGeom>
          <a:noFill/>
          <a:ln>
            <a:noFill/>
          </a:ln>
        </p:spPr>
      </p:pic>
      <p:sp>
        <p:nvSpPr>
          <p:cNvPr id="200" name="Google Shape;200;g19a3ab1623c_0_97"/>
          <p:cNvSpPr txBox="1"/>
          <p:nvPr/>
        </p:nvSpPr>
        <p:spPr>
          <a:xfrm>
            <a:off x="7658250" y="283425"/>
            <a:ext cx="4054374" cy="2769959"/>
          </a:xfrm>
          <a:prstGeom prst="rect">
            <a:avLst/>
          </a:prstGeom>
          <a:noFill/>
          <a:ln>
            <a:noFill/>
          </a:ln>
        </p:spPr>
        <p:txBody>
          <a:bodyPr spcFirstLastPara="1" wrap="square" lIns="91425" tIns="91425" rIns="91425" bIns="91425" anchor="t" anchorCtr="0">
            <a:spAutoFit/>
          </a:bodyPr>
          <a:lstStyle/>
          <a:p>
            <a:pPr algn="l" rtl="0"/>
            <a:r>
              <a:rPr lang="cs-CZ" sz="3600" b="1" dirty="0">
                <a:solidFill>
                  <a:srgbClr val="FF0000"/>
                </a:solidFill>
              </a:rPr>
              <a:t>Norwegen hat 5 % seines Territoriums für Wölfe reserviert</a:t>
            </a:r>
            <a:r>
              <a:rPr lang="no-NO" sz="3600" b="1" dirty="0">
                <a:solidFill>
                  <a:srgbClr val="FF0000"/>
                </a:solidFill>
              </a:rPr>
              <a:t>.</a:t>
            </a:r>
            <a:br>
              <a:rPr lang="no-NO" sz="2000" dirty="0"/>
            </a:br>
            <a:br>
              <a:rPr lang="no-NO" sz="2000" dirty="0"/>
            </a:br>
            <a:r>
              <a:rPr lang="no-NO" sz="2000" i="1" dirty="0"/>
              <a:t>Karte: Norwegische Umweltbehörde</a:t>
            </a:r>
            <a:endParaRPr sz="2000" i="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09E540E-3F82-4740-BF83-F4A680ECD784}"/>
              </a:ext>
            </a:extLst>
          </p:cNvPr>
          <p:cNvSpPr>
            <a:spLocks noGrp="1"/>
          </p:cNvSpPr>
          <p:nvPr>
            <p:ph type="sldNum" sz="quarter" idx="12"/>
          </p:nvPr>
        </p:nvSpPr>
        <p:spPr/>
        <p:txBody>
          <a:bodyPr/>
          <a:lstStyle/>
          <a:p>
            <a:pPr algn="l" rtl="0"/>
            <a:fld id="{4FAB73BC-B049-4115-A692-8D63A059BFB8}" type="slidenum">
              <a:rPr lang="en-US" smtClean="0"/>
              <a:pPr algn="l" rtl="0"/>
              <a:t>22</a:t>
            </a:fld>
            <a:endParaRPr lang="en-US" dirty="0"/>
          </a:p>
        </p:txBody>
      </p:sp>
      <p:sp>
        <p:nvSpPr>
          <p:cNvPr id="7" name="TextovéPole 6">
            <a:extLst>
              <a:ext uri="{FF2B5EF4-FFF2-40B4-BE49-F238E27FC236}">
                <a16:creationId xmlns:a16="http://schemas.microsoft.com/office/drawing/2014/main" id="{B5211651-C042-4F8A-82FA-F2859F090887}"/>
              </a:ext>
            </a:extLst>
          </p:cNvPr>
          <p:cNvSpPr txBox="1"/>
          <p:nvPr/>
        </p:nvSpPr>
        <p:spPr>
          <a:xfrm>
            <a:off x="263352" y="332656"/>
            <a:ext cx="11881321" cy="1077218"/>
          </a:xfrm>
          <a:prstGeom prst="rect">
            <a:avLst/>
          </a:prstGeom>
          <a:noFill/>
        </p:spPr>
        <p:txBody>
          <a:bodyPr wrap="square" rtlCol="0">
            <a:spAutoFit/>
          </a:bodyPr>
          <a:lstStyle/>
          <a:p>
            <a:pPr algn="l" rtl="0"/>
            <a:r>
              <a:rPr lang="cs-CZ" sz="1600" b="1" i="0" dirty="0">
                <a:solidFill>
                  <a:srgbClr val="555555"/>
                </a:solidFill>
                <a:effectLst/>
                <a:latin typeface="Ubuntu" panose="020B0504030602030204" pitchFamily="34" charset="0"/>
              </a:rPr>
              <a:t>Bei der Inventur im Jahr 2022 wurden 87-90 Wölfe gefunden.</a:t>
            </a:r>
          </a:p>
          <a:p>
            <a:pPr algn="l" rtl="0"/>
            <a:r>
              <a:rPr lang="cs-CZ" sz="1600" b="1" i="0" dirty="0">
                <a:solidFill>
                  <a:srgbClr val="555555"/>
                </a:solidFill>
                <a:effectLst/>
                <a:latin typeface="Ubuntu" panose="020B0504030602030204" pitchFamily="34" charset="0"/>
              </a:rPr>
              <a:t>Doch 25 von ihnen wurden bei einer regulären Jagd schnell erschossen.</a:t>
            </a:r>
          </a:p>
          <a:p>
            <a:pPr algn="l" rtl="0"/>
            <a:r>
              <a:rPr lang="cs-CZ" sz="1600" dirty="0"/>
              <a:t>Es ist auch möglich, die Grenzgänger an der Grenze zu Schweden zu erschießen.</a:t>
            </a:r>
          </a:p>
          <a:p>
            <a:pPr algn="l" rtl="0"/>
            <a:r>
              <a:rPr lang="cs-CZ" sz="1600" dirty="0"/>
              <a:t>Der Bedarf liegt bei maximal 4 bis 6 Würfen pro Jahr.</a:t>
            </a:r>
          </a:p>
        </p:txBody>
      </p:sp>
      <p:pic>
        <p:nvPicPr>
          <p:cNvPr id="9" name="Obrázek 8">
            <a:extLst>
              <a:ext uri="{FF2B5EF4-FFF2-40B4-BE49-F238E27FC236}">
                <a16:creationId xmlns:a16="http://schemas.microsoft.com/office/drawing/2014/main" id="{22D06C40-23D1-486B-9925-8DAF49FDD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904" y="692695"/>
            <a:ext cx="4991820" cy="5605701"/>
          </a:xfrm>
          <a:prstGeom prst="rect">
            <a:avLst/>
          </a:prstGeom>
        </p:spPr>
      </p:pic>
      <p:pic>
        <p:nvPicPr>
          <p:cNvPr id="4" name="Obrázek 3">
            <a:extLst>
              <a:ext uri="{FF2B5EF4-FFF2-40B4-BE49-F238E27FC236}">
                <a16:creationId xmlns:a16="http://schemas.microsoft.com/office/drawing/2014/main" id="{28BA12DD-BAA3-480B-BDF8-E3B12B4A4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429" y="5902637"/>
            <a:ext cx="1153384" cy="837629"/>
          </a:xfrm>
          <a:prstGeom prst="rect">
            <a:avLst/>
          </a:prstGeom>
        </p:spPr>
      </p:pic>
      <p:pic>
        <p:nvPicPr>
          <p:cNvPr id="3" name="Obrázek 2">
            <a:extLst>
              <a:ext uri="{FF2B5EF4-FFF2-40B4-BE49-F238E27FC236}">
                <a16:creationId xmlns:a16="http://schemas.microsoft.com/office/drawing/2014/main" id="{A2906115-D98B-9BE0-94DA-B357AF44B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47" y="1711624"/>
            <a:ext cx="6188710" cy="3751062"/>
          </a:xfrm>
          <a:prstGeom prst="rect">
            <a:avLst/>
          </a:prstGeom>
        </p:spPr>
      </p:pic>
      <p:sp>
        <p:nvSpPr>
          <p:cNvPr id="5" name="TextovéPole 4">
            <a:extLst>
              <a:ext uri="{FF2B5EF4-FFF2-40B4-BE49-F238E27FC236}">
                <a16:creationId xmlns:a16="http://schemas.microsoft.com/office/drawing/2014/main" id="{67A0F192-DD17-EC7B-E1FD-A6D1C43BC3CE}"/>
              </a:ext>
            </a:extLst>
          </p:cNvPr>
          <p:cNvSpPr txBox="1"/>
          <p:nvPr/>
        </p:nvSpPr>
        <p:spPr>
          <a:xfrm>
            <a:off x="283672" y="5521146"/>
            <a:ext cx="5688632" cy="1200329"/>
          </a:xfrm>
          <a:prstGeom prst="rect">
            <a:avLst/>
          </a:prstGeom>
          <a:noFill/>
        </p:spPr>
        <p:txBody>
          <a:bodyPr wrap="square" rtlCol="0">
            <a:spAutoFit/>
          </a:bodyPr>
          <a:lstStyle/>
          <a:p>
            <a:pPr algn="l" rtl="0"/>
            <a:r>
              <a:rPr lang="cs-CZ" dirty="0"/>
              <a:t>In der politischen Szene herrscht mehrheitlicher Konsens über den Umgang mit Wölfen. Der Grund ist der enorme Schaden und Niedergang der Landwirtschaft in Norwegen trotz enormer Subventionen.</a:t>
            </a:r>
          </a:p>
          <a:p>
            <a:pPr algn="l" rtl="0"/>
            <a:endParaRPr lang="cs-CZ" dirty="0"/>
          </a:p>
        </p:txBody>
      </p:sp>
      <p:pic>
        <p:nvPicPr>
          <p:cNvPr id="11" name="Obrázek 10">
            <a:extLst>
              <a:ext uri="{FF2B5EF4-FFF2-40B4-BE49-F238E27FC236}">
                <a16:creationId xmlns:a16="http://schemas.microsoft.com/office/drawing/2014/main" id="{6C04FE4B-69AC-EDD2-4A55-9A442A4400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112" y="1921302"/>
            <a:ext cx="4249688" cy="2049069"/>
          </a:xfrm>
          <a:prstGeom prst="rect">
            <a:avLst/>
          </a:prstGeom>
        </p:spPr>
      </p:pic>
      <p:pic>
        <p:nvPicPr>
          <p:cNvPr id="13" name="Obrázek 12">
            <a:extLst>
              <a:ext uri="{FF2B5EF4-FFF2-40B4-BE49-F238E27FC236}">
                <a16:creationId xmlns:a16="http://schemas.microsoft.com/office/drawing/2014/main" id="{2F4875A9-18FC-2052-6D69-ED0E07FEE6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4722" y="3730830"/>
            <a:ext cx="4594069" cy="2171807"/>
          </a:xfrm>
          <a:prstGeom prst="rect">
            <a:avLst/>
          </a:prstGeom>
        </p:spPr>
      </p:pic>
    </p:spTree>
    <p:extLst>
      <p:ext uri="{BB962C8B-B14F-4D97-AF65-F5344CB8AC3E}">
        <p14:creationId xmlns:p14="http://schemas.microsoft.com/office/powerpoint/2010/main" val="1006757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4B2387B-7B9A-57CE-D908-2AD34BBCD85F}"/>
              </a:ext>
            </a:extLst>
          </p:cNvPr>
          <p:cNvSpPr>
            <a:spLocks noGrp="1"/>
          </p:cNvSpPr>
          <p:nvPr>
            <p:ph type="sldNum" sz="quarter" idx="12"/>
          </p:nvPr>
        </p:nvSpPr>
        <p:spPr/>
        <p:txBody>
          <a:bodyPr/>
          <a:lstStyle/>
          <a:p>
            <a:pPr algn="l" rtl="0"/>
            <a:fld id="{4FAB73BC-B049-4115-A692-8D63A059BFB8}" type="slidenum">
              <a:rPr lang="en-US" smtClean="0"/>
              <a:pPr algn="l" rtl="0"/>
              <a:t>23</a:t>
            </a:fld>
            <a:endParaRPr lang="en-US" dirty="0"/>
          </a:p>
        </p:txBody>
      </p:sp>
      <p:pic>
        <p:nvPicPr>
          <p:cNvPr id="4" name="Obrázek 3">
            <a:extLst>
              <a:ext uri="{FF2B5EF4-FFF2-40B4-BE49-F238E27FC236}">
                <a16:creationId xmlns:a16="http://schemas.microsoft.com/office/drawing/2014/main" id="{87B3B20C-7335-79D0-135E-9B354C257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600" y="47722"/>
            <a:ext cx="10801200" cy="6491190"/>
          </a:xfrm>
          <a:prstGeom prst="rect">
            <a:avLst/>
          </a:prstGeom>
        </p:spPr>
      </p:pic>
      <p:sp>
        <p:nvSpPr>
          <p:cNvPr id="5" name="TextovéPole 4">
            <a:extLst>
              <a:ext uri="{FF2B5EF4-FFF2-40B4-BE49-F238E27FC236}">
                <a16:creationId xmlns:a16="http://schemas.microsoft.com/office/drawing/2014/main" id="{D6844530-5D31-E510-EE0E-77C8F735CFD7}"/>
              </a:ext>
            </a:extLst>
          </p:cNvPr>
          <p:cNvSpPr txBox="1"/>
          <p:nvPr/>
        </p:nvSpPr>
        <p:spPr>
          <a:xfrm>
            <a:off x="3143672" y="6165304"/>
            <a:ext cx="7416824" cy="369332"/>
          </a:xfrm>
          <a:prstGeom prst="rect">
            <a:avLst/>
          </a:prstGeom>
          <a:noFill/>
        </p:spPr>
        <p:txBody>
          <a:bodyPr wrap="square" rtlCol="0">
            <a:spAutoFit/>
          </a:bodyPr>
          <a:lstStyle/>
          <a:p>
            <a:pPr algn="l" rtl="0"/>
            <a:r>
              <a:rPr lang="cs-CZ" dirty="0"/>
              <a:t>Planen Sie Würfe in Norwegen, Würfe im Grenzgebiet</a:t>
            </a:r>
          </a:p>
        </p:txBody>
      </p:sp>
    </p:spTree>
    <p:extLst>
      <p:ext uri="{BB962C8B-B14F-4D97-AF65-F5344CB8AC3E}">
        <p14:creationId xmlns:p14="http://schemas.microsoft.com/office/powerpoint/2010/main" val="424731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D8FD4F-539A-C4CE-FE05-A9C427C7C709}"/>
              </a:ext>
            </a:extLst>
          </p:cNvPr>
          <p:cNvSpPr>
            <a:spLocks noGrp="1"/>
          </p:cNvSpPr>
          <p:nvPr>
            <p:ph type="sldNum" sz="quarter" idx="12"/>
          </p:nvPr>
        </p:nvSpPr>
        <p:spPr/>
        <p:txBody>
          <a:bodyPr/>
          <a:lstStyle/>
          <a:p>
            <a:pPr algn="l" rtl="0"/>
            <a:fld id="{4FAB73BC-B049-4115-A692-8D63A059BFB8}" type="slidenum">
              <a:rPr lang="en-US" smtClean="0"/>
              <a:pPr algn="l" rtl="0"/>
              <a:t>24</a:t>
            </a:fld>
            <a:endParaRPr lang="en-US" dirty="0"/>
          </a:p>
        </p:txBody>
      </p:sp>
      <p:pic>
        <p:nvPicPr>
          <p:cNvPr id="4" name="Obrázek 3">
            <a:extLst>
              <a:ext uri="{FF2B5EF4-FFF2-40B4-BE49-F238E27FC236}">
                <a16:creationId xmlns:a16="http://schemas.microsoft.com/office/drawing/2014/main" id="{EA3BCEC0-AB1D-D074-B579-B005175F4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8" y="0"/>
            <a:ext cx="7285653" cy="6858000"/>
          </a:xfrm>
          <a:prstGeom prst="rect">
            <a:avLst/>
          </a:prstGeom>
        </p:spPr>
      </p:pic>
      <p:pic>
        <p:nvPicPr>
          <p:cNvPr id="8" name="Obrázek 7">
            <a:extLst>
              <a:ext uri="{FF2B5EF4-FFF2-40B4-BE49-F238E27FC236}">
                <a16:creationId xmlns:a16="http://schemas.microsoft.com/office/drawing/2014/main" id="{5913686C-F107-8217-AE31-00009251F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0" y="620688"/>
            <a:ext cx="4363594" cy="4077072"/>
          </a:xfrm>
          <a:prstGeom prst="rect">
            <a:avLst/>
          </a:prstGeom>
        </p:spPr>
      </p:pic>
      <p:sp>
        <p:nvSpPr>
          <p:cNvPr id="9" name="TextovéPole 8">
            <a:extLst>
              <a:ext uri="{FF2B5EF4-FFF2-40B4-BE49-F238E27FC236}">
                <a16:creationId xmlns:a16="http://schemas.microsoft.com/office/drawing/2014/main" id="{8144A39F-11BC-6099-A64F-1F236C247699}"/>
              </a:ext>
            </a:extLst>
          </p:cNvPr>
          <p:cNvSpPr txBox="1"/>
          <p:nvPr/>
        </p:nvSpPr>
        <p:spPr>
          <a:xfrm>
            <a:off x="7176120" y="5301208"/>
            <a:ext cx="4536504" cy="646331"/>
          </a:xfrm>
          <a:prstGeom prst="rect">
            <a:avLst/>
          </a:prstGeom>
          <a:noFill/>
        </p:spPr>
        <p:txBody>
          <a:bodyPr wrap="square" rtlCol="0">
            <a:spAutoFit/>
          </a:bodyPr>
          <a:lstStyle/>
          <a:p>
            <a:pPr algn="l" rtl="0"/>
            <a:r>
              <a:rPr lang="cs-CZ" dirty="0"/>
              <a:t>Sobald die Bevölkerung die genehmigte Zahl überschreitet, wird geschossen.</a:t>
            </a:r>
          </a:p>
        </p:txBody>
      </p:sp>
      <p:sp>
        <p:nvSpPr>
          <p:cNvPr id="10" name="TextovéPole 9">
            <a:extLst>
              <a:ext uri="{FF2B5EF4-FFF2-40B4-BE49-F238E27FC236}">
                <a16:creationId xmlns:a16="http://schemas.microsoft.com/office/drawing/2014/main" id="{89890B01-47A3-F01A-5A6F-EF3E9667590E}"/>
              </a:ext>
            </a:extLst>
          </p:cNvPr>
          <p:cNvSpPr txBox="1"/>
          <p:nvPr/>
        </p:nvSpPr>
        <p:spPr>
          <a:xfrm>
            <a:off x="7176120" y="6356350"/>
            <a:ext cx="1944216" cy="215444"/>
          </a:xfrm>
          <a:prstGeom prst="rect">
            <a:avLst/>
          </a:prstGeom>
          <a:noFill/>
        </p:spPr>
        <p:txBody>
          <a:bodyPr wrap="square" rtlCol="0">
            <a:spAutoFit/>
          </a:bodyPr>
          <a:lstStyle/>
          <a:p>
            <a:pPr algn="l" rtl="0"/>
            <a:r>
              <a:rPr lang="cs-CZ" sz="800" dirty="0"/>
              <a:t>https://www.rovdyr.org/</a:t>
            </a:r>
          </a:p>
        </p:txBody>
      </p:sp>
    </p:spTree>
    <p:extLst>
      <p:ext uri="{BB962C8B-B14F-4D97-AF65-F5344CB8AC3E}">
        <p14:creationId xmlns:p14="http://schemas.microsoft.com/office/powerpoint/2010/main" val="503817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9CB5C1-5D58-4AD6-80BD-918B86505C7F}"/>
              </a:ext>
            </a:extLst>
          </p:cNvPr>
          <p:cNvSpPr>
            <a:spLocks noGrp="1"/>
          </p:cNvSpPr>
          <p:nvPr>
            <p:ph type="sldNum" sz="quarter" idx="12"/>
          </p:nvPr>
        </p:nvSpPr>
        <p:spPr/>
        <p:txBody>
          <a:bodyPr/>
          <a:lstStyle/>
          <a:p>
            <a:pPr algn="l" rtl="0"/>
            <a:fld id="{4FAB73BC-B049-4115-A692-8D63A059BFB8}" type="slidenum">
              <a:rPr lang="en-US" smtClean="0"/>
              <a:pPr algn="l" rtl="0"/>
              <a:t>25</a:t>
            </a:fld>
            <a:endParaRPr lang="en-US" dirty="0"/>
          </a:p>
        </p:txBody>
      </p:sp>
      <p:pic>
        <p:nvPicPr>
          <p:cNvPr id="4" name="Obrázek 3">
            <a:extLst>
              <a:ext uri="{FF2B5EF4-FFF2-40B4-BE49-F238E27FC236}">
                <a16:creationId xmlns:a16="http://schemas.microsoft.com/office/drawing/2014/main" id="{63391E81-6263-4CA7-93DE-D822106F5B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921"/>
            <a:ext cx="6346215" cy="5869773"/>
          </a:xfrm>
          <a:prstGeom prst="rect">
            <a:avLst/>
          </a:prstGeom>
        </p:spPr>
      </p:pic>
      <p:sp>
        <p:nvSpPr>
          <p:cNvPr id="8" name="TextovéPole 7">
            <a:extLst>
              <a:ext uri="{FF2B5EF4-FFF2-40B4-BE49-F238E27FC236}">
                <a16:creationId xmlns:a16="http://schemas.microsoft.com/office/drawing/2014/main" id="{12B7256F-AFB3-495C-8346-2680179C7866}"/>
              </a:ext>
            </a:extLst>
          </p:cNvPr>
          <p:cNvSpPr txBox="1"/>
          <p:nvPr/>
        </p:nvSpPr>
        <p:spPr>
          <a:xfrm>
            <a:off x="6457256" y="200575"/>
            <a:ext cx="5687415" cy="4247317"/>
          </a:xfrm>
          <a:prstGeom prst="rect">
            <a:avLst/>
          </a:prstGeom>
          <a:noFill/>
        </p:spPr>
        <p:txBody>
          <a:bodyPr wrap="square" rtlCol="0">
            <a:spAutoFit/>
          </a:bodyPr>
          <a:lstStyle/>
          <a:p>
            <a:pPr algn="l" rtl="0"/>
            <a:r>
              <a:rPr lang="cs-CZ" sz="3200" b="1" i="0" dirty="0">
                <a:solidFill>
                  <a:srgbClr val="FF0000"/>
                </a:solidFill>
                <a:effectLst/>
                <a:latin typeface="open sans" panose="020B0606030504020204" pitchFamily="34" charset="0"/>
              </a:rPr>
              <a:t>Finnland</a:t>
            </a:r>
            <a:r>
              <a:rPr lang="cs-CZ" b="0" i="0" dirty="0">
                <a:solidFill>
                  <a:srgbClr val="222222"/>
                </a:solidFill>
                <a:effectLst/>
                <a:latin typeface="open sans" panose="020B0606030504020204" pitchFamily="34" charset="0"/>
              </a:rPr>
              <a:t>hat mehr Wölfe in seinem Revier als geplant. Letztes Jahr gab es 216–246 Wölfe in etwa 28–30 Rudeln, und die Zahl dieser Tiere ist derzeit auf einem Jahrhunderthoch.</a:t>
            </a:r>
          </a:p>
          <a:p>
            <a:pPr algn="l" rtl="0"/>
            <a:endParaRPr lang="cs-CZ" dirty="0">
              <a:solidFill>
                <a:srgbClr val="222222"/>
              </a:solidFill>
              <a:latin typeface="open sans" panose="020B0606030504020204" pitchFamily="34" charset="0"/>
            </a:endParaRPr>
          </a:p>
          <a:p>
            <a:pPr algn="l" rtl="0"/>
            <a:r>
              <a:rPr lang="cs-CZ" sz="2000" b="1" i="0" dirty="0">
                <a:solidFill>
                  <a:srgbClr val="FF0000"/>
                </a:solidFill>
                <a:effectLst/>
                <a:latin typeface="Open Sans" panose="020B0606030504020204" pitchFamily="34" charset="0"/>
              </a:rPr>
              <a:t>Die vom Ministerium festgelegte Quote für 2023 liegt bei 31 Wölfen</a:t>
            </a:r>
            <a:endParaRPr lang="cs-CZ" sz="2000" dirty="0">
              <a:solidFill>
                <a:srgbClr val="131415"/>
              </a:solidFill>
              <a:latin typeface="Open Sans" panose="020B0606030504020204" pitchFamily="34" charset="0"/>
            </a:endParaRPr>
          </a:p>
          <a:p>
            <a:pPr algn="l" rtl="0"/>
            <a:endParaRPr lang="cs-CZ" b="0" i="0" dirty="0">
              <a:solidFill>
                <a:srgbClr val="131415"/>
              </a:solidFill>
              <a:effectLst/>
              <a:latin typeface="Open Sans" panose="020B0606030504020204" pitchFamily="34" charset="0"/>
            </a:endParaRPr>
          </a:p>
          <a:p>
            <a:pPr algn="l" rtl="0"/>
            <a:r>
              <a:rPr lang="cs-CZ" b="0" i="0" dirty="0">
                <a:solidFill>
                  <a:srgbClr val="131415"/>
                </a:solidFill>
                <a:effectLst/>
                <a:latin typeface="Open Sans" panose="020B0606030504020204" pitchFamily="34" charset="0"/>
              </a:rPr>
              <a:t>Im Jahr 2022 waren es 20 Wölfe (4 Rudel) außerhalb des Rentierzuchtgebiets und würde Wölfe, die auf polizeiliche Anordnung oder von der finnischen Naturschutzbehörde gewährte Ausnahmegenehmigungen für die Sicherheit der Bevölkerung getötet wurden, nicht abdecken.</a:t>
            </a:r>
            <a:endParaRPr lang="cs-CZ" dirty="0"/>
          </a:p>
        </p:txBody>
      </p:sp>
      <p:sp>
        <p:nvSpPr>
          <p:cNvPr id="9" name="TextovéPole 8">
            <a:extLst>
              <a:ext uri="{FF2B5EF4-FFF2-40B4-BE49-F238E27FC236}">
                <a16:creationId xmlns:a16="http://schemas.microsoft.com/office/drawing/2014/main" id="{8797F1A2-9F8B-4924-B7F8-4414EB824FF7}"/>
              </a:ext>
            </a:extLst>
          </p:cNvPr>
          <p:cNvSpPr txBox="1"/>
          <p:nvPr/>
        </p:nvSpPr>
        <p:spPr>
          <a:xfrm>
            <a:off x="6343879" y="4544766"/>
            <a:ext cx="5914168" cy="1477328"/>
          </a:xfrm>
          <a:prstGeom prst="rect">
            <a:avLst/>
          </a:prstGeom>
          <a:noFill/>
        </p:spPr>
        <p:txBody>
          <a:bodyPr wrap="square" rtlCol="0">
            <a:spAutoFit/>
          </a:bodyPr>
          <a:lstStyle/>
          <a:p>
            <a:pPr algn="l" rtl="0"/>
            <a:r>
              <a:rPr lang="cs-CZ" b="0" i="0" dirty="0">
                <a:solidFill>
                  <a:srgbClr val="FF0000"/>
                </a:solidFill>
                <a:effectLst/>
                <a:latin typeface="Open Sans" panose="020B0606030504020204" pitchFamily="34" charset="0"/>
              </a:rPr>
              <a:t>"</a:t>
            </a:r>
            <a:r>
              <a:rPr lang="cs-CZ" b="1" i="0" dirty="0">
                <a:solidFill>
                  <a:srgbClr val="FF0000"/>
                </a:solidFill>
                <a:effectLst/>
                <a:latin typeface="Open Sans" panose="020B0606030504020204" pitchFamily="34" charset="0"/>
              </a:rPr>
              <a:t>Die Jagd reguliert das Wachstum der Wolfspopulation, verhindert Verletzungen von Haustieren und fördert die problematische Akzeptanz von Wölfen</a:t>
            </a:r>
            <a:r>
              <a:rPr lang="cs-CZ" b="0" i="0" dirty="0">
                <a:solidFill>
                  <a:srgbClr val="FF0000"/>
                </a:solidFill>
                <a:effectLst/>
                <a:latin typeface="Open Sans" panose="020B0606030504020204" pitchFamily="34" charset="0"/>
              </a:rPr>
              <a:t>"</a:t>
            </a:r>
          </a:p>
          <a:p>
            <a:pPr algn="l" rtl="0"/>
            <a:r>
              <a:rPr lang="cs-CZ" b="0" i="0" dirty="0">
                <a:solidFill>
                  <a:srgbClr val="131415"/>
                </a:solidFill>
                <a:effectLst/>
                <a:latin typeface="Open Sans" panose="020B0606030504020204" pitchFamily="34" charset="0"/>
              </a:rPr>
              <a:t>sagte der Minister für Land- und Forstwirtschaft in einer Pressemitteilung</a:t>
            </a:r>
            <a:r>
              <a:rPr lang="cs-CZ" b="1" i="0" dirty="0" err="1">
                <a:solidFill>
                  <a:srgbClr val="131415"/>
                </a:solidFill>
                <a:effectLst/>
                <a:latin typeface="Open Sans" panose="020B0606030504020204" pitchFamily="34" charset="0"/>
              </a:rPr>
              <a:t>Frühling</a:t>
            </a:r>
            <a:r>
              <a:rPr lang="cs-CZ" b="1" i="0" dirty="0">
                <a:solidFill>
                  <a:srgbClr val="131415"/>
                </a:solidFill>
                <a:effectLst/>
                <a:latin typeface="Open Sans" panose="020B0606030504020204" pitchFamily="34" charset="0"/>
              </a:rPr>
              <a:t> </a:t>
            </a:r>
            <a:r>
              <a:rPr lang="cs-CZ" b="1" i="0" dirty="0" err="1">
                <a:solidFill>
                  <a:srgbClr val="131415"/>
                </a:solidFill>
                <a:effectLst/>
                <a:latin typeface="Open Sans" panose="020B0606030504020204" pitchFamily="34" charset="0"/>
              </a:rPr>
              <a:t>Besser</a:t>
            </a:r>
            <a:r>
              <a:rPr lang="cs-CZ" b="1" i="0" dirty="0">
                <a:solidFill>
                  <a:srgbClr val="131415"/>
                </a:solidFill>
                <a:effectLst/>
                <a:latin typeface="Open Sans" panose="020B0606030504020204" pitchFamily="34" charset="0"/>
              </a:rPr>
              <a:t>(Preis).</a:t>
            </a:r>
            <a:endParaRPr lang="cs-CZ" dirty="0"/>
          </a:p>
        </p:txBody>
      </p:sp>
      <p:pic>
        <p:nvPicPr>
          <p:cNvPr id="5" name="Obrázek 4">
            <a:extLst>
              <a:ext uri="{FF2B5EF4-FFF2-40B4-BE49-F238E27FC236}">
                <a16:creationId xmlns:a16="http://schemas.microsoft.com/office/drawing/2014/main" id="{C9480F2C-DB2C-491B-9A9A-B2B187040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6021" y="69384"/>
            <a:ext cx="1149499" cy="700914"/>
          </a:xfrm>
          <a:prstGeom prst="rect">
            <a:avLst/>
          </a:prstGeom>
        </p:spPr>
      </p:pic>
      <p:sp>
        <p:nvSpPr>
          <p:cNvPr id="3" name="TextovéPole 2">
            <a:extLst>
              <a:ext uri="{FF2B5EF4-FFF2-40B4-BE49-F238E27FC236}">
                <a16:creationId xmlns:a16="http://schemas.microsoft.com/office/drawing/2014/main" id="{95AA3336-2D34-8DEF-4BA9-03A1E0CC0330}"/>
              </a:ext>
            </a:extLst>
          </p:cNvPr>
          <p:cNvSpPr txBox="1"/>
          <p:nvPr/>
        </p:nvSpPr>
        <p:spPr>
          <a:xfrm>
            <a:off x="6457256" y="6445493"/>
            <a:ext cx="4896544" cy="461665"/>
          </a:xfrm>
          <a:prstGeom prst="rect">
            <a:avLst/>
          </a:prstGeom>
          <a:noFill/>
        </p:spPr>
        <p:txBody>
          <a:bodyPr wrap="square" rtlCol="0">
            <a:spAutoFit/>
          </a:bodyPr>
          <a:lstStyle/>
          <a:p>
            <a:pPr algn="l" rtl="0"/>
            <a:r>
              <a:rPr lang="cs-CZ" sz="800" dirty="0">
                <a:hlinkClick r:id="rId4"/>
              </a:rPr>
              <a:t>https://valtioneuvosto.fi/-//1410837/suden-kannanhoidollinen-metsastys-kaynnistyy-vuoden-2022-alussa</a:t>
            </a:r>
            <a:endParaRPr lang="cs-CZ" sz="800" dirty="0"/>
          </a:p>
          <a:p>
            <a:pPr algn="l" rtl="0"/>
            <a:r>
              <a:rPr lang="cs-CZ" sz="800" dirty="0">
                <a:hlinkClick r:id="rId5"/>
              </a:rPr>
              <a:t>https://mmm.fi/riista/metsastyksen-rajoytätning-ja-ministerion-etöktion</a:t>
            </a:r>
            <a:endParaRPr lang="cs-CZ" sz="800" dirty="0"/>
          </a:p>
          <a:p>
            <a:pPr algn="l" rtl="0"/>
            <a:endParaRPr lang="cs-CZ" sz="800" dirty="0"/>
          </a:p>
        </p:txBody>
      </p:sp>
      <p:pic>
        <p:nvPicPr>
          <p:cNvPr id="11" name="Obrázek 10">
            <a:extLst>
              <a:ext uri="{FF2B5EF4-FFF2-40B4-BE49-F238E27FC236}">
                <a16:creationId xmlns:a16="http://schemas.microsoft.com/office/drawing/2014/main" id="{6C5C1F1B-0AE5-6744-2B8F-EA7E54EDF6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2618" y="333727"/>
            <a:ext cx="3902977" cy="3804489"/>
          </a:xfrm>
          <a:prstGeom prst="rect">
            <a:avLst/>
          </a:prstGeom>
        </p:spPr>
      </p:pic>
    </p:spTree>
    <p:extLst>
      <p:ext uri="{BB962C8B-B14F-4D97-AF65-F5344CB8AC3E}">
        <p14:creationId xmlns:p14="http://schemas.microsoft.com/office/powerpoint/2010/main" val="223858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19a3ab1623c_0_53"/>
          <p:cNvPicPr preferRelativeResize="0"/>
          <p:nvPr/>
        </p:nvPicPr>
        <p:blipFill>
          <a:blip r:embed="rId3">
            <a:alphaModFix/>
          </a:blip>
          <a:stretch>
            <a:fillRect/>
          </a:stretch>
        </p:blipFill>
        <p:spPr>
          <a:xfrm>
            <a:off x="407368" y="260648"/>
            <a:ext cx="6172092" cy="6553201"/>
          </a:xfrm>
          <a:prstGeom prst="rect">
            <a:avLst/>
          </a:prstGeom>
          <a:noFill/>
          <a:ln>
            <a:noFill/>
          </a:ln>
        </p:spPr>
      </p:pic>
      <p:sp>
        <p:nvSpPr>
          <p:cNvPr id="186" name="Google Shape;186;g19a3ab1623c_0_53"/>
          <p:cNvSpPr txBox="1"/>
          <p:nvPr/>
        </p:nvSpPr>
        <p:spPr>
          <a:xfrm>
            <a:off x="6960096" y="435275"/>
            <a:ext cx="4680519" cy="1569630"/>
          </a:xfrm>
          <a:prstGeom prst="rect">
            <a:avLst/>
          </a:prstGeom>
          <a:noFill/>
          <a:ln>
            <a:noFill/>
          </a:ln>
        </p:spPr>
        <p:txBody>
          <a:bodyPr spcFirstLastPara="1" wrap="square" lIns="91425" tIns="91425" rIns="91425" bIns="91425" anchor="t" anchorCtr="0">
            <a:spAutoFit/>
          </a:bodyPr>
          <a:lstStyle/>
          <a:p>
            <a:pPr algn="l" rtl="0"/>
            <a:r>
              <a:rPr lang="no-NO" dirty="0"/>
              <a:t>Karte: Riseth, J. Å., Eilertsen, SM &amp; Johansen, B. (2021). Reindriftas vårnerhet og Norges ansvar. I F. Flemsæter &amp; BE Flø (Hrsg.), Utmark i endring (Kap. 2, S. 29–66). Cappelen Damm Akademisk.</a:t>
            </a:r>
            <a:endParaRPr dirty="0"/>
          </a:p>
        </p:txBody>
      </p:sp>
      <p:sp>
        <p:nvSpPr>
          <p:cNvPr id="2" name="TextovéPole 1">
            <a:extLst>
              <a:ext uri="{FF2B5EF4-FFF2-40B4-BE49-F238E27FC236}">
                <a16:creationId xmlns:a16="http://schemas.microsoft.com/office/drawing/2014/main" id="{92765CD6-B766-A5C9-1D1A-83C7DD67D34C}"/>
              </a:ext>
            </a:extLst>
          </p:cNvPr>
          <p:cNvSpPr txBox="1"/>
          <p:nvPr/>
        </p:nvSpPr>
        <p:spPr>
          <a:xfrm>
            <a:off x="6816080" y="2420888"/>
            <a:ext cx="4968552" cy="3477875"/>
          </a:xfrm>
          <a:prstGeom prst="rect">
            <a:avLst/>
          </a:prstGeom>
          <a:noFill/>
        </p:spPr>
        <p:txBody>
          <a:bodyPr wrap="square" rtlCol="0">
            <a:spAutoFit/>
          </a:bodyPr>
          <a:lstStyle/>
          <a:p>
            <a:pPr algn="ctr" rtl="0"/>
            <a:r>
              <a:rPr lang="cs-CZ" sz="4400" dirty="0">
                <a:solidFill>
                  <a:srgbClr val="FF0000"/>
                </a:solidFill>
              </a:rPr>
              <a:t>Die Anwesenheit brütender Wölfe ist im farbigen Bereich verboten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27</a:t>
            </a:fld>
            <a:endParaRPr lang="en-US" dirty="0"/>
          </a:p>
        </p:txBody>
      </p:sp>
      <p:pic>
        <p:nvPicPr>
          <p:cNvPr id="3" name="Obrázek 2" descr="švv.png"/>
          <p:cNvPicPr>
            <a:picLocks noChangeAspect="1"/>
          </p:cNvPicPr>
          <p:nvPr/>
        </p:nvPicPr>
        <p:blipFill>
          <a:blip r:embed="rId2" cstate="print"/>
          <a:stretch>
            <a:fillRect/>
          </a:stretch>
        </p:blipFill>
        <p:spPr>
          <a:xfrm>
            <a:off x="8472264" y="0"/>
            <a:ext cx="3719736" cy="6858000"/>
          </a:xfrm>
          <a:prstGeom prst="rect">
            <a:avLst/>
          </a:prstGeom>
        </p:spPr>
      </p:pic>
      <p:pic>
        <p:nvPicPr>
          <p:cNvPr id="4" name="Obrázek 3" descr="šv.png"/>
          <p:cNvPicPr>
            <a:picLocks noChangeAspect="1"/>
          </p:cNvPicPr>
          <p:nvPr/>
        </p:nvPicPr>
        <p:blipFill>
          <a:blip r:embed="rId3" cstate="print"/>
          <a:stretch>
            <a:fillRect/>
          </a:stretch>
        </p:blipFill>
        <p:spPr>
          <a:xfrm>
            <a:off x="0" y="0"/>
            <a:ext cx="6328763" cy="4653136"/>
          </a:xfrm>
          <a:prstGeom prst="rect">
            <a:avLst/>
          </a:prstGeom>
        </p:spPr>
      </p:pic>
      <p:pic>
        <p:nvPicPr>
          <p:cNvPr id="5" name="Obrázek 4" descr="švvvv.png"/>
          <p:cNvPicPr>
            <a:picLocks noChangeAspect="1"/>
          </p:cNvPicPr>
          <p:nvPr/>
        </p:nvPicPr>
        <p:blipFill>
          <a:blip r:embed="rId4" cstate="print"/>
          <a:stretch>
            <a:fillRect/>
          </a:stretch>
        </p:blipFill>
        <p:spPr>
          <a:xfrm>
            <a:off x="4367808" y="1988840"/>
            <a:ext cx="4044306" cy="4869159"/>
          </a:xfrm>
          <a:prstGeom prst="rect">
            <a:avLst/>
          </a:prstGeom>
        </p:spPr>
      </p:pic>
      <p:sp>
        <p:nvSpPr>
          <p:cNvPr id="6" name="TextovéPole 5"/>
          <p:cNvSpPr txBox="1"/>
          <p:nvPr/>
        </p:nvSpPr>
        <p:spPr>
          <a:xfrm>
            <a:off x="479376" y="6309320"/>
            <a:ext cx="2520280" cy="461665"/>
          </a:xfrm>
          <a:prstGeom prst="rect">
            <a:avLst/>
          </a:prstGeom>
          <a:noFill/>
        </p:spPr>
        <p:txBody>
          <a:bodyPr wrap="square" rtlCol="0">
            <a:spAutoFit/>
          </a:bodyPr>
          <a:lstStyle/>
          <a:p>
            <a:pPr algn="l" rtl="0"/>
            <a:r>
              <a:rPr lang="cs-CZ" sz="800" dirty="0">
                <a:hlinkClick r:id="rId5"/>
              </a:rPr>
              <a:t>http://www.</a:t>
            </a:r>
            <a:r>
              <a:rPr lang="cs-CZ" sz="800" dirty="0" err="1">
                <a:hlinkClick r:id="rId5"/>
              </a:rPr>
              <a:t>Protectiondestroupeaux.ch</a:t>
            </a:r>
            <a:r>
              <a:rPr lang="cs-CZ" sz="800" dirty="0">
                <a:hlinkClick r:id="rId5"/>
              </a:rPr>
              <a:t>/</a:t>
            </a:r>
            <a:r>
              <a:rPr lang="cs-CZ" sz="800" dirty="0" err="1">
                <a:hlinkClick r:id="rId5"/>
              </a:rPr>
              <a:t>Dateiadmin</a:t>
            </a:r>
            <a:r>
              <a:rPr lang="cs-CZ" sz="800" dirty="0">
                <a:hlinkClick r:id="rId5"/>
              </a:rPr>
              <a:t>/doc/</a:t>
            </a:r>
            <a:r>
              <a:rPr lang="cs-CZ" sz="800" dirty="0" err="1">
                <a:hlinkClick r:id="rId5"/>
              </a:rPr>
              <a:t>War</a:t>
            </a:r>
            <a:r>
              <a:rPr lang="cs-CZ" sz="800" dirty="0">
                <a:hlinkClick r:id="rId5"/>
              </a:rPr>
              <a:t>_tun/N0063_D_18_WEB_</a:t>
            </a:r>
            <a:r>
              <a:rPr lang="cs-CZ" sz="800" dirty="0" err="1">
                <a:hlinkClick r:id="rId5"/>
              </a:rPr>
              <a:t>Comics</a:t>
            </a:r>
            <a:r>
              <a:rPr lang="cs-CZ" sz="800" dirty="0">
                <a:hlinkClick r:id="rId5"/>
              </a:rPr>
              <a:t>_</a:t>
            </a:r>
            <a:r>
              <a:rPr lang="cs-CZ" sz="800" dirty="0" err="1">
                <a:hlinkClick r:id="rId5"/>
              </a:rPr>
              <a:t>Herdenschutzhunde.pdf</a:t>
            </a:r>
            <a:endParaRPr lang="cs-CZ" sz="800" dirty="0"/>
          </a:p>
        </p:txBody>
      </p:sp>
      <p:pic>
        <p:nvPicPr>
          <p:cNvPr id="7" name="Obrázek 6" descr="Bez názvu.png"/>
          <p:cNvPicPr>
            <a:picLocks noChangeAspect="1"/>
          </p:cNvPicPr>
          <p:nvPr/>
        </p:nvPicPr>
        <p:blipFill>
          <a:blip r:embed="rId6" cstate="print"/>
          <a:stretch>
            <a:fillRect/>
          </a:stretch>
        </p:blipFill>
        <p:spPr>
          <a:xfrm>
            <a:off x="1703512" y="4653136"/>
            <a:ext cx="2656596" cy="1656184"/>
          </a:xfrm>
          <a:prstGeom prst="rect">
            <a:avLst/>
          </a:prstGeom>
        </p:spPr>
      </p:pic>
      <p:pic>
        <p:nvPicPr>
          <p:cNvPr id="8" name="Picture 2" descr="vlajka Švýcarska">
            <a:extLst>
              <a:ext uri="{FF2B5EF4-FFF2-40B4-BE49-F238E27FC236}">
                <a16:creationId xmlns:a16="http://schemas.microsoft.com/office/drawing/2014/main" id="{3481C053-4D6C-F815-B308-011F666125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2085" y="849895"/>
            <a:ext cx="864094" cy="86409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113A31BC-9079-BB51-2E91-9D5285704431}"/>
              </a:ext>
            </a:extLst>
          </p:cNvPr>
          <p:cNvSpPr txBox="1"/>
          <p:nvPr/>
        </p:nvSpPr>
        <p:spPr>
          <a:xfrm>
            <a:off x="6528048" y="188640"/>
            <a:ext cx="1584176" cy="707886"/>
          </a:xfrm>
          <a:prstGeom prst="rect">
            <a:avLst/>
          </a:prstGeom>
          <a:noFill/>
        </p:spPr>
        <p:txBody>
          <a:bodyPr wrap="square" rtlCol="0">
            <a:spAutoFit/>
          </a:bodyPr>
          <a:lstStyle/>
          <a:p>
            <a:pPr algn="ctr" rtl="0"/>
            <a:r>
              <a:rPr lang="cs-CZ" sz="2000" dirty="0"/>
              <a:t>Desillusionierte Schweiz</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6042952-53DD-49D1-B7BF-0151C776814A}"/>
              </a:ext>
            </a:extLst>
          </p:cNvPr>
          <p:cNvSpPr>
            <a:spLocks noGrp="1"/>
          </p:cNvSpPr>
          <p:nvPr>
            <p:ph type="sldNum" sz="quarter" idx="12"/>
          </p:nvPr>
        </p:nvSpPr>
        <p:spPr>
          <a:xfrm>
            <a:off x="8688288" y="6669360"/>
            <a:ext cx="2665511" cy="52115"/>
          </a:xfrm>
        </p:spPr>
        <p:txBody>
          <a:bodyPr/>
          <a:lstStyle/>
          <a:p>
            <a:pPr algn="l" rtl="0"/>
            <a:endParaRPr lang="en-US" dirty="0"/>
          </a:p>
        </p:txBody>
      </p:sp>
      <p:pic>
        <p:nvPicPr>
          <p:cNvPr id="5" name="Picture 2" descr="vlajka Švýcarska">
            <a:extLst>
              <a:ext uri="{FF2B5EF4-FFF2-40B4-BE49-F238E27FC236}">
                <a16:creationId xmlns:a16="http://schemas.microsoft.com/office/drawing/2014/main" id="{C410EC85-69BA-921B-C439-7BA86FB067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8448" y="65440"/>
            <a:ext cx="699263" cy="699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AC3DA1C-E6E9-EAA4-31D1-9102A1B09078}"/>
              </a:ext>
            </a:extLst>
          </p:cNvPr>
          <p:cNvSpPr txBox="1"/>
          <p:nvPr/>
        </p:nvSpPr>
        <p:spPr>
          <a:xfrm>
            <a:off x="8444434" y="1014231"/>
            <a:ext cx="3628232" cy="5078313"/>
          </a:xfrm>
          <a:prstGeom prst="rect">
            <a:avLst/>
          </a:prstGeom>
          <a:noFill/>
        </p:spPr>
        <p:txBody>
          <a:bodyPr wrap="square" rtlCol="0">
            <a:spAutoFit/>
          </a:bodyPr>
          <a:lstStyle/>
          <a:p>
            <a:pPr algn="ctr" rtl="0"/>
            <a:endParaRPr lang="cs-CZ" b="1" dirty="0">
              <a:solidFill>
                <a:srgbClr val="0E1114"/>
              </a:solidFill>
              <a:latin typeface="Fira Sans" panose="020B0604020202020204" pitchFamily="34" charset="0"/>
            </a:endParaRPr>
          </a:p>
          <a:p>
            <a:pPr algn="ctr" rtl="0"/>
            <a:r>
              <a:rPr lang="cs-CZ" sz="2400" b="1" dirty="0">
                <a:solidFill>
                  <a:srgbClr val="FF0000"/>
                </a:solidFill>
                <a:latin typeface="Ubuntu" panose="020B0504030602030204" pitchFamily="34" charset="0"/>
              </a:rPr>
              <a:t>IN</a:t>
            </a:r>
            <a:r>
              <a:rPr lang="cs-CZ" sz="2400" b="1" i="0" dirty="0">
                <a:solidFill>
                  <a:srgbClr val="FF0000"/>
                </a:solidFill>
                <a:effectLst/>
                <a:latin typeface="Ubuntu" panose="020B0504030602030204" pitchFamily="34" charset="0"/>
              </a:rPr>
              <a:t>im Jahr 2022 tötete es</a:t>
            </a:r>
            <a:r>
              <a:rPr lang="cs-CZ" sz="2400" b="1" i="0" dirty="0">
                <a:solidFill>
                  <a:srgbClr val="FF0000"/>
                </a:solidFill>
                <a:effectLst/>
                <a:latin typeface="Fira Sans" panose="020B0503050000020004" pitchFamily="34" charset="0"/>
              </a:rPr>
              <a:t>In der Schweiz</a:t>
            </a:r>
            <a:r>
              <a:rPr lang="cs-CZ" sz="2400" b="1" i="0" dirty="0">
                <a:solidFill>
                  <a:srgbClr val="FF0000"/>
                </a:solidFill>
                <a:effectLst/>
                <a:latin typeface="Ubuntu" panose="020B0504030602030204" pitchFamily="34" charset="0"/>
              </a:rPr>
              <a:t>148 Wölfe 1480 Schafe und Rinder! Das ist die höchste Zahl der letzten Jahre.</a:t>
            </a:r>
            <a:endParaRPr lang="cs-CZ" sz="2400" b="1" i="0" dirty="0">
              <a:solidFill>
                <a:srgbClr val="FF0000"/>
              </a:solidFill>
              <a:effectLst/>
              <a:latin typeface="Fira Sans" panose="020B0604020202020204" pitchFamily="34" charset="0"/>
            </a:endParaRPr>
          </a:p>
          <a:p>
            <a:pPr algn="ctr" rtl="0"/>
            <a:endParaRPr lang="cs-CZ" b="1" dirty="0">
              <a:solidFill>
                <a:srgbClr val="0E1114"/>
              </a:solidFill>
              <a:latin typeface="Fira Sans" panose="020B0604020202020204" pitchFamily="34" charset="0"/>
            </a:endParaRPr>
          </a:p>
          <a:p>
            <a:pPr algn="ctr" rtl="0"/>
            <a:r>
              <a:rPr lang="cs-CZ" b="1" i="0" dirty="0">
                <a:solidFill>
                  <a:srgbClr val="485D22"/>
                </a:solidFill>
                <a:effectLst/>
                <a:latin typeface="Ubuntu" panose="020B0504030602030204" pitchFamily="34" charset="0"/>
              </a:rPr>
              <a:t>Der Schweizer Staat gibt jährlich 500.000 Franken für die Wolfsüberwachung aus.</a:t>
            </a:r>
          </a:p>
          <a:p>
            <a:pPr algn="ctr" rtl="0"/>
            <a:r>
              <a:rPr lang="cs-CZ" b="1" i="0" dirty="0">
                <a:solidFill>
                  <a:srgbClr val="485D22"/>
                </a:solidFill>
                <a:effectLst/>
                <a:latin typeface="Ubuntu" panose="020B0504030602030204" pitchFamily="34" charset="0"/>
              </a:rPr>
              <a:t> </a:t>
            </a:r>
          </a:p>
          <a:p>
            <a:pPr algn="ctr" rtl="0"/>
            <a:r>
              <a:rPr lang="cs-CZ" b="1" i="0" dirty="0">
                <a:solidFill>
                  <a:srgbClr val="555555"/>
                </a:solidFill>
                <a:effectLst/>
                <a:latin typeface="Ubuntu" panose="020B0504030602030204" pitchFamily="34" charset="0"/>
              </a:rPr>
              <a:t>Das bedeutet, dass der Staat 85.000 CZK pro Jahr für die Beobachtung jedes Wolfes in der Schweiz ausgibt.</a:t>
            </a:r>
            <a:endParaRPr lang="cs-CZ" b="1" i="0" dirty="0">
              <a:solidFill>
                <a:srgbClr val="485D22"/>
              </a:solidFill>
              <a:effectLst/>
              <a:latin typeface="Ubuntu" panose="020B0504030602030204" pitchFamily="34" charset="0"/>
            </a:endParaRPr>
          </a:p>
        </p:txBody>
      </p:sp>
      <p:pic>
        <p:nvPicPr>
          <p:cNvPr id="13" name="Obrázek 12">
            <a:extLst>
              <a:ext uri="{FF2B5EF4-FFF2-40B4-BE49-F238E27FC236}">
                <a16:creationId xmlns:a16="http://schemas.microsoft.com/office/drawing/2014/main" id="{996CBD28-318B-B001-0A12-BE3168451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78" y="260648"/>
            <a:ext cx="8024555" cy="5662151"/>
          </a:xfrm>
          <a:prstGeom prst="rect">
            <a:avLst/>
          </a:prstGeom>
        </p:spPr>
      </p:pic>
    </p:spTree>
    <p:extLst>
      <p:ext uri="{BB962C8B-B14F-4D97-AF65-F5344CB8AC3E}">
        <p14:creationId xmlns:p14="http://schemas.microsoft.com/office/powerpoint/2010/main" val="3026763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E0A1083-6D34-0389-402B-08808394A8BF}"/>
              </a:ext>
            </a:extLst>
          </p:cNvPr>
          <p:cNvSpPr>
            <a:spLocks noGrp="1"/>
          </p:cNvSpPr>
          <p:nvPr>
            <p:ph type="sldNum" sz="quarter" idx="12"/>
          </p:nvPr>
        </p:nvSpPr>
        <p:spPr/>
        <p:txBody>
          <a:bodyPr/>
          <a:lstStyle/>
          <a:p>
            <a:pPr algn="l" rtl="0"/>
            <a:fld id="{4FAB73BC-B049-4115-A692-8D63A059BFB8}" type="slidenum">
              <a:rPr lang="en-US" smtClean="0"/>
              <a:pPr algn="l" rtl="0"/>
              <a:t>29</a:t>
            </a:fld>
            <a:endParaRPr lang="en-US" dirty="0"/>
          </a:p>
        </p:txBody>
      </p:sp>
      <p:sp>
        <p:nvSpPr>
          <p:cNvPr id="3" name="TextovéPole 2">
            <a:extLst>
              <a:ext uri="{FF2B5EF4-FFF2-40B4-BE49-F238E27FC236}">
                <a16:creationId xmlns:a16="http://schemas.microsoft.com/office/drawing/2014/main" id="{AB8A5C56-AEEF-9C7F-4C88-8C71311D2140}"/>
              </a:ext>
            </a:extLst>
          </p:cNvPr>
          <p:cNvSpPr txBox="1"/>
          <p:nvPr/>
        </p:nvSpPr>
        <p:spPr>
          <a:xfrm>
            <a:off x="191344" y="337299"/>
            <a:ext cx="11449272" cy="2123658"/>
          </a:xfrm>
          <a:prstGeom prst="rect">
            <a:avLst/>
          </a:prstGeom>
          <a:noFill/>
        </p:spPr>
        <p:txBody>
          <a:bodyPr wrap="square" rtlCol="0">
            <a:spAutoFit/>
          </a:bodyPr>
          <a:lstStyle/>
          <a:p>
            <a:pPr algn="ctr" rtl="0"/>
            <a:r>
              <a:rPr lang="cs-CZ" sz="2400" b="1" i="0" dirty="0">
                <a:solidFill>
                  <a:srgbClr val="FF0000"/>
                </a:solidFill>
                <a:effectLst/>
                <a:latin typeface="Ubuntu" panose="020B0504030602030204" pitchFamily="34" charset="0"/>
              </a:rPr>
              <a:t>Im Jahr 2022 stimmte das Schweizer Parlament der Möglichkeit zu, vorsorglich Wölfe zu schießen</a:t>
            </a:r>
          </a:p>
          <a:p>
            <a:pPr algn="ctr" rtl="0"/>
            <a:endParaRPr lang="cs-CZ" b="1" dirty="0">
              <a:solidFill>
                <a:srgbClr val="485D22"/>
              </a:solidFill>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ctr" rtl="0"/>
            <a:r>
              <a:rPr lang="cs-CZ" b="1" i="0" dirty="0">
                <a:solidFill>
                  <a:srgbClr val="485D22"/>
                </a:solidFill>
                <a:effectLst/>
                <a:latin typeface="Ubuntu" panose="020B0504030602030204" pitchFamily="34" charset="0"/>
              </a:rPr>
              <a:t>Einzelne Kantone können Wölfe vom 1. September bis 31. Januar regulieren.</a:t>
            </a:r>
            <a:endParaRPr lang="cs-CZ" b="1" dirty="0">
              <a:solidFill>
                <a:srgbClr val="485D22"/>
              </a:solidFill>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ctr" rtl="0"/>
            <a:r>
              <a:rPr lang="cs-CZ" b="1" i="0" dirty="0">
                <a:solidFill>
                  <a:srgbClr val="555555"/>
                </a:solidFill>
                <a:effectLst/>
                <a:latin typeface="Ubuntu" panose="020B0504030602030204" pitchFamily="34" charset="0"/>
              </a:rPr>
              <a:t>Das Parlament will, dass Wölfe vorsorglich erschossen werden, wenn sie Schaden anrichten oder Menschen gefährden könnten.</a:t>
            </a:r>
          </a:p>
          <a:p>
            <a:pPr algn="ctr" rtl="0"/>
            <a:r>
              <a:rPr lang="cs-CZ" b="1" i="0" dirty="0">
                <a:solidFill>
                  <a:srgbClr val="555555"/>
                </a:solidFill>
                <a:effectLst/>
                <a:latin typeface="Ubuntu" panose="020B0504030602030204" pitchFamily="34" charset="0"/>
              </a:rPr>
              <a:t>Nach dem Staatsrat beschloss auch der Nationalrat darüber.</a:t>
            </a:r>
            <a:endParaRPr lang="cs-CZ" b="1" i="0" dirty="0">
              <a:solidFill>
                <a:srgbClr val="485D22"/>
              </a:solidFill>
              <a:effectLst/>
              <a:latin typeface="Ubuntu" panose="020B0504030602030204" pitchFamily="34" charset="0"/>
            </a:endParaRPr>
          </a:p>
        </p:txBody>
      </p:sp>
      <p:pic>
        <p:nvPicPr>
          <p:cNvPr id="5" name="Obrázek 4">
            <a:extLst>
              <a:ext uri="{FF2B5EF4-FFF2-40B4-BE49-F238E27FC236}">
                <a16:creationId xmlns:a16="http://schemas.microsoft.com/office/drawing/2014/main" id="{74DA1DB1-F45E-709C-25EF-48823AC92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254058"/>
            <a:ext cx="3359398" cy="3359398"/>
          </a:xfrm>
          <a:prstGeom prst="rect">
            <a:avLst/>
          </a:prstGeom>
        </p:spPr>
      </p:pic>
      <p:sp>
        <p:nvSpPr>
          <p:cNvPr id="6" name="TextovéPole 5">
            <a:extLst>
              <a:ext uri="{FF2B5EF4-FFF2-40B4-BE49-F238E27FC236}">
                <a16:creationId xmlns:a16="http://schemas.microsoft.com/office/drawing/2014/main" id="{BB30B8A3-4C34-A1FC-932A-2F1C7B0BD5F2}"/>
              </a:ext>
            </a:extLst>
          </p:cNvPr>
          <p:cNvSpPr txBox="1"/>
          <p:nvPr/>
        </p:nvSpPr>
        <p:spPr>
          <a:xfrm>
            <a:off x="2063552" y="6453336"/>
            <a:ext cx="8136904" cy="215444"/>
          </a:xfrm>
          <a:prstGeom prst="rect">
            <a:avLst/>
          </a:prstGeom>
          <a:noFill/>
        </p:spPr>
        <p:txBody>
          <a:bodyPr wrap="square" rtlCol="0">
            <a:spAutoFit/>
          </a:bodyPr>
          <a:lstStyle/>
          <a:p>
            <a:pPr algn="l" rtl="0"/>
            <a:r>
              <a:rPr lang="cs-CZ" sz="800" dirty="0"/>
              <a:t>https://www.parlament.ch/de/services/news/Seiten/2022/20221208133736979194158159038_bsd098.aspx</a:t>
            </a:r>
          </a:p>
        </p:txBody>
      </p:sp>
      <p:pic>
        <p:nvPicPr>
          <p:cNvPr id="8" name="Obrázek 7">
            <a:extLst>
              <a:ext uri="{FF2B5EF4-FFF2-40B4-BE49-F238E27FC236}">
                <a16:creationId xmlns:a16="http://schemas.microsoft.com/office/drawing/2014/main" id="{BF9AC759-623D-F8AB-A2C5-18347467D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952" y="3059964"/>
            <a:ext cx="5780673" cy="3608815"/>
          </a:xfrm>
          <a:prstGeom prst="rect">
            <a:avLst/>
          </a:prstGeom>
        </p:spPr>
      </p:pic>
    </p:spTree>
    <p:extLst>
      <p:ext uri="{BB962C8B-B14F-4D97-AF65-F5344CB8AC3E}">
        <p14:creationId xmlns:p14="http://schemas.microsoft.com/office/powerpoint/2010/main" val="237040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D560D1A-5F60-853F-83EF-CD3FA6714DFD}"/>
              </a:ext>
            </a:extLst>
          </p:cNvPr>
          <p:cNvSpPr>
            <a:spLocks noGrp="1"/>
          </p:cNvSpPr>
          <p:nvPr>
            <p:ph type="sldNum" sz="quarter" idx="12"/>
          </p:nvPr>
        </p:nvSpPr>
        <p:spPr/>
        <p:txBody>
          <a:bodyPr/>
          <a:lstStyle/>
          <a:p>
            <a:fld id="{4FAB73BC-B049-4115-A692-8D63A059BFB8}" type="slidenum">
              <a:rPr lang="en-US" smtClean="0"/>
              <a:pPr algn="l" rtl="0"/>
              <a:t>3</a:t>
            </a:fld>
            <a:endParaRPr lang="en-US" dirty="0"/>
          </a:p>
        </p:txBody>
      </p:sp>
      <p:sp>
        <p:nvSpPr>
          <p:cNvPr id="3" name="TextovéPole 2">
            <a:extLst>
              <a:ext uri="{FF2B5EF4-FFF2-40B4-BE49-F238E27FC236}">
                <a16:creationId xmlns:a16="http://schemas.microsoft.com/office/drawing/2014/main" id="{3862A00A-DAF9-6421-669A-E67712036BAA}"/>
              </a:ext>
            </a:extLst>
          </p:cNvPr>
          <p:cNvSpPr txBox="1"/>
          <p:nvPr/>
        </p:nvSpPr>
        <p:spPr>
          <a:xfrm>
            <a:off x="3706069" y="412388"/>
            <a:ext cx="8474115" cy="6771084"/>
          </a:xfrm>
          <a:prstGeom prst="rect">
            <a:avLst/>
          </a:prstGeom>
          <a:noFill/>
        </p:spPr>
        <p:txBody>
          <a:bodyPr wrap="square" rtlCol="0">
            <a:spAutoFit/>
          </a:bodyPr>
          <a:lstStyle/>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Das Treffen der Europäischen Züchterunion wurde von französischen Züchtern für den 29.11.22 parallel zur 42. Sitzung des Ständigen Ausschusses der Berner Übereinkunft zum Thema Herabstufung des Wolfes vorbereitet.</a:t>
            </a:r>
          </a:p>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Unsere Forderungen standen im Einklang mit dem Beschlussentwurf des Europäischen Parlaments vom 22. November 2022.</a:t>
            </a:r>
          </a:p>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Der Schweizer Staat stellte diesbezüglich einen formellen Antrag an den Ständigen Ausschuss der Berner Übereinkunft, der jedoch am 29. November 2022 abgelehnt wurde.</a:t>
            </a:r>
          </a:p>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Die Ausbreitung der Wölfe ignoriert die Tatsache, dass gerade durch die Beweidung eine reichere Artenvielfalt entsteht.</a:t>
            </a:r>
          </a:p>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Herdenschutzmaßnahmen verursachen enorme Kosten für die Züchter und die Gesellschaft insgesamt. Sie beeinträchtigen das Erscheinungsbild und die Begehbarkeit der Landschaft und verursachen große Probleme.</a:t>
            </a:r>
          </a:p>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Sie stellen ein Hindernis bei der Verteilung öffentlicher Vorteile aus der Natur dar, vor allem dank der zunehmenden Zahl von Hütehunden.</a:t>
            </a:r>
          </a:p>
          <a:p>
            <a:pPr algn="l" rtl="0"/>
            <a:r>
              <a:rPr lang="cs-CZ" sz="1600" dirty="0">
                <a:effectLst/>
                <a:latin typeface="Calibri" panose="020F0502020204030204" pitchFamily="34" charset="0"/>
                <a:ea typeface="Calibri" panose="020F0502020204030204" pitchFamily="34" charset="0"/>
                <a:cs typeface="Times New Roman" panose="02020603050405020304" pitchFamily="18" charset="0"/>
              </a:rPr>
              <a:t>Es gibt messbare negative Auswirkungen auf die Kreislaufwirtschaft. In einigen Alpengebieten ist aufgrund der Wölfe bereits ein spürbarer Rückgang des Tourismus zu verzeichnen, was sich auch auf die Beschäftigung vor Ort auswirkt.</a:t>
            </a:r>
          </a:p>
          <a:p>
            <a:pPr algn="l" rtl="0"/>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algn="l" rtl="0"/>
            <a:r>
              <a:rPr lang="cs-CZ"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Seitens der Wolfsbefürworter kommt es zu einer selektiven Informationsauswahl für die Öffentlichkeit, einer Verzerrung der tatsächlichen Situation in einzelnen Bundesstaaten und dem Versuch, das Gesamtausmaß der Wolfsproblematik herunterzuspielen.</a:t>
            </a:r>
            <a:r>
              <a:rPr lang="cs-CZ" sz="1600" dirty="0">
                <a:effectLst/>
                <a:latin typeface="Calibri" panose="020F0502020204030204" pitchFamily="34" charset="0"/>
                <a:ea typeface="Calibri" panose="020F0502020204030204" pitchFamily="34" charset="0"/>
                <a:cs typeface="Times New Roman" panose="02020603050405020304" pitchFamily="18" charset="0"/>
              </a:rPr>
              <a:t>Wolfsaktivisten versuchen, die Probleme in ihren Ländern herunterzuspielen und verweisen auf die vermeintlich problemlose Präsenz von Wölfen in anderen Staaten. Ziel ist es, klagende Züchter auszugrenzen und die öffentliche Meinung gegen „Unruhestifter“ aufzubringen, die auf die wachsenden Probleme mit Wölfen aufmerksam machen.</a:t>
            </a:r>
          </a:p>
          <a:p>
            <a:pPr algn="l" rtl="0"/>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pic>
        <p:nvPicPr>
          <p:cNvPr id="5" name="Obrázek 4">
            <a:extLst>
              <a:ext uri="{FF2B5EF4-FFF2-40B4-BE49-F238E27FC236}">
                <a16:creationId xmlns:a16="http://schemas.microsoft.com/office/drawing/2014/main" id="{5EE71FD3-0476-6F7C-5DC1-731821415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04" y="206102"/>
            <a:ext cx="3527849" cy="2806339"/>
          </a:xfrm>
          <a:prstGeom prst="rect">
            <a:avLst/>
          </a:prstGeom>
        </p:spPr>
      </p:pic>
      <p:pic>
        <p:nvPicPr>
          <p:cNvPr id="7" name="Obrázek 6">
            <a:extLst>
              <a:ext uri="{FF2B5EF4-FFF2-40B4-BE49-F238E27FC236}">
                <a16:creationId xmlns:a16="http://schemas.microsoft.com/office/drawing/2014/main" id="{82FB55A3-FC39-688F-B690-4F9D246A73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04" y="3284984"/>
            <a:ext cx="3545765" cy="1002621"/>
          </a:xfrm>
          <a:prstGeom prst="rect">
            <a:avLst/>
          </a:prstGeom>
        </p:spPr>
      </p:pic>
      <p:sp>
        <p:nvSpPr>
          <p:cNvPr id="8" name="TextovéPole 7">
            <a:extLst>
              <a:ext uri="{FF2B5EF4-FFF2-40B4-BE49-F238E27FC236}">
                <a16:creationId xmlns:a16="http://schemas.microsoft.com/office/drawing/2014/main" id="{16387F22-46B0-9C28-056F-34759DDA33CD}"/>
              </a:ext>
            </a:extLst>
          </p:cNvPr>
          <p:cNvSpPr txBox="1"/>
          <p:nvPr/>
        </p:nvSpPr>
        <p:spPr>
          <a:xfrm>
            <a:off x="248552" y="4077072"/>
            <a:ext cx="3423493" cy="2842830"/>
          </a:xfrm>
          <a:prstGeom prst="rect">
            <a:avLst/>
          </a:prstGeom>
          <a:noFill/>
        </p:spPr>
        <p:txBody>
          <a:bodyPr wrap="square" rtlCol="0">
            <a:spAutoFit/>
          </a:bodyPr>
          <a:lstStyle/>
          <a:p>
            <a:pPr algn="ctr" rtl="0">
              <a:lnSpc>
                <a:spcPct val="107000"/>
              </a:lnSpc>
              <a:spcAft>
                <a:spcPts val="800"/>
              </a:spcAft>
            </a:pPr>
            <a:r>
              <a:rPr lang="cs-CZ" sz="1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 ist klar, dass die Wolfsschutzpolitik in Europa in den letzten 30 Jahren in Bezug auf die Tierhaltung gescheitert ist! Die weitere Fortsetzung des übermäßigen Schutzes der Wolfspopulation führt zur Beseitigung der Weidewirtschaft in ganz Europa.</a:t>
            </a:r>
            <a:endParaRPr lang="cs-C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44874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15CF18B-25DE-3CE9-EE2B-462A8F25914C}"/>
              </a:ext>
            </a:extLst>
          </p:cNvPr>
          <p:cNvSpPr>
            <a:spLocks noGrp="1"/>
          </p:cNvSpPr>
          <p:nvPr>
            <p:ph type="sldNum" sz="quarter" idx="12"/>
          </p:nvPr>
        </p:nvSpPr>
        <p:spPr/>
        <p:txBody>
          <a:bodyPr/>
          <a:lstStyle/>
          <a:p>
            <a:pPr algn="l" rtl="0"/>
            <a:fld id="{4FAB73BC-B049-4115-A692-8D63A059BFB8}" type="slidenum">
              <a:rPr lang="en-US" smtClean="0"/>
              <a:pPr algn="l" rtl="0"/>
              <a:t>30</a:t>
            </a:fld>
            <a:endParaRPr lang="en-US" dirty="0"/>
          </a:p>
        </p:txBody>
      </p:sp>
      <p:pic>
        <p:nvPicPr>
          <p:cNvPr id="4" name="Obrázek 3">
            <a:extLst>
              <a:ext uri="{FF2B5EF4-FFF2-40B4-BE49-F238E27FC236}">
                <a16:creationId xmlns:a16="http://schemas.microsoft.com/office/drawing/2014/main" id="{4A1920BB-D149-722C-78D9-1E1D47E27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379"/>
            <a:ext cx="5982511" cy="6858000"/>
          </a:xfrm>
          <a:prstGeom prst="rect">
            <a:avLst/>
          </a:prstGeom>
        </p:spPr>
      </p:pic>
      <p:sp>
        <p:nvSpPr>
          <p:cNvPr id="5" name="TextovéPole 4">
            <a:extLst>
              <a:ext uri="{FF2B5EF4-FFF2-40B4-BE49-F238E27FC236}">
                <a16:creationId xmlns:a16="http://schemas.microsoft.com/office/drawing/2014/main" id="{ADE357A3-C130-0271-CBF2-B180D68282AA}"/>
              </a:ext>
            </a:extLst>
          </p:cNvPr>
          <p:cNvSpPr txBox="1"/>
          <p:nvPr/>
        </p:nvSpPr>
        <p:spPr>
          <a:xfrm>
            <a:off x="6456040" y="764704"/>
            <a:ext cx="5328592" cy="4832092"/>
          </a:xfrm>
          <a:prstGeom prst="rect">
            <a:avLst/>
          </a:prstGeom>
          <a:noFill/>
        </p:spPr>
        <p:txBody>
          <a:bodyPr wrap="square" rtlCol="0">
            <a:spAutoFit/>
          </a:bodyPr>
          <a:lstStyle/>
          <a:p>
            <a:pPr algn="ctr" rtl="0"/>
            <a:r>
              <a:rPr lang="cs-CZ" sz="2800" b="1" i="0" dirty="0">
                <a:solidFill>
                  <a:srgbClr val="FF0000"/>
                </a:solidFill>
                <a:effectLst/>
                <a:latin typeface="Frutiger Neue"/>
              </a:rPr>
              <a:t>Ziel des Wolfsmanagements ist es, Rahmenbedingungen für die Lösung von Problemen mit der wachsenden Population in der Schweiz zu schaffen.</a:t>
            </a:r>
          </a:p>
          <a:p>
            <a:pPr algn="ctr" rtl="0"/>
            <a:endParaRPr lang="cs-CZ" sz="2800" b="1" dirty="0">
              <a:solidFill>
                <a:srgbClr val="FF0000"/>
              </a:solidFill>
              <a:latin typeface="Frutiger Neue"/>
            </a:endParaRPr>
          </a:p>
          <a:p>
            <a:pPr algn="ctr" rtl="0"/>
            <a:r>
              <a:rPr lang="cs-CZ" sz="2800" b="1" i="0" dirty="0">
                <a:solidFill>
                  <a:srgbClr val="FF0000"/>
                </a:solidFill>
                <a:effectLst/>
                <a:latin typeface="Frutiger Neue"/>
              </a:rPr>
              <a:t>Dabei geht es vor allem darum, den Schutz von Wildtieren und Weidetieren sicherzustellen und gleichzeitig die Belange der Anwohner zu berücksichtigen.</a:t>
            </a:r>
            <a:endParaRPr lang="cs-CZ" sz="2800" b="1" dirty="0">
              <a:solidFill>
                <a:srgbClr val="FF0000"/>
              </a:solidFill>
            </a:endParaRP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18639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8D58A0-4352-031D-D15F-AFDB46605518}"/>
              </a:ext>
            </a:extLst>
          </p:cNvPr>
          <p:cNvSpPr>
            <a:spLocks noGrp="1"/>
          </p:cNvSpPr>
          <p:nvPr>
            <p:ph type="sldNum" sz="quarter" idx="12"/>
          </p:nvPr>
        </p:nvSpPr>
        <p:spPr/>
        <p:txBody>
          <a:bodyPr/>
          <a:lstStyle/>
          <a:p>
            <a:pPr algn="l" rtl="0"/>
            <a:fld id="{4FAB73BC-B049-4115-A692-8D63A059BFB8}" type="slidenum">
              <a:rPr lang="en-US" smtClean="0"/>
              <a:pPr algn="l" rtl="0"/>
              <a:t>31</a:t>
            </a:fld>
            <a:endParaRPr lang="en-US" dirty="0"/>
          </a:p>
        </p:txBody>
      </p:sp>
      <p:pic>
        <p:nvPicPr>
          <p:cNvPr id="12" name="Obrázek 11">
            <a:extLst>
              <a:ext uri="{FF2B5EF4-FFF2-40B4-BE49-F238E27FC236}">
                <a16:creationId xmlns:a16="http://schemas.microsoft.com/office/drawing/2014/main" id="{8CA8ACC8-1728-D001-916B-CB5580410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88640"/>
            <a:ext cx="3877411" cy="2840530"/>
          </a:xfrm>
          <a:prstGeom prst="rect">
            <a:avLst/>
          </a:prstGeom>
        </p:spPr>
      </p:pic>
      <p:pic>
        <p:nvPicPr>
          <p:cNvPr id="14" name="Obrázek 13">
            <a:extLst>
              <a:ext uri="{FF2B5EF4-FFF2-40B4-BE49-F238E27FC236}">
                <a16:creationId xmlns:a16="http://schemas.microsoft.com/office/drawing/2014/main" id="{483BEE82-0361-21DE-6EA7-C4C775CA1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3163185"/>
            <a:ext cx="4527094" cy="2840530"/>
          </a:xfrm>
          <a:prstGeom prst="rect">
            <a:avLst/>
          </a:prstGeom>
        </p:spPr>
      </p:pic>
      <p:sp>
        <p:nvSpPr>
          <p:cNvPr id="15" name="TextovéPole 14">
            <a:extLst>
              <a:ext uri="{FF2B5EF4-FFF2-40B4-BE49-F238E27FC236}">
                <a16:creationId xmlns:a16="http://schemas.microsoft.com/office/drawing/2014/main" id="{899BF105-6350-0708-4198-067BE8E320A1}"/>
              </a:ext>
            </a:extLst>
          </p:cNvPr>
          <p:cNvSpPr txBox="1"/>
          <p:nvPr/>
        </p:nvSpPr>
        <p:spPr>
          <a:xfrm>
            <a:off x="284992" y="6395172"/>
            <a:ext cx="3218719" cy="215444"/>
          </a:xfrm>
          <a:prstGeom prst="rect">
            <a:avLst/>
          </a:prstGeom>
          <a:noFill/>
        </p:spPr>
        <p:txBody>
          <a:bodyPr wrap="square" rtlCol="0">
            <a:spAutoFit/>
          </a:bodyPr>
          <a:lstStyle/>
          <a:p>
            <a:pPr algn="l" rtl="0"/>
            <a:r>
              <a:rPr lang="cs-CZ" sz="800" dirty="0"/>
              <a:t>https://www.fedlex.admin.ch/eli/cc/1988/517_517_517/de#art_9_bis</a:t>
            </a:r>
          </a:p>
        </p:txBody>
      </p:sp>
      <p:sp>
        <p:nvSpPr>
          <p:cNvPr id="16" name="TextovéPole 15">
            <a:extLst>
              <a:ext uri="{FF2B5EF4-FFF2-40B4-BE49-F238E27FC236}">
                <a16:creationId xmlns:a16="http://schemas.microsoft.com/office/drawing/2014/main" id="{77A6E7E0-7768-A812-5EFE-267CF9F2EC2E}"/>
              </a:ext>
            </a:extLst>
          </p:cNvPr>
          <p:cNvSpPr txBox="1"/>
          <p:nvPr/>
        </p:nvSpPr>
        <p:spPr>
          <a:xfrm>
            <a:off x="5087888" y="548680"/>
            <a:ext cx="6840760" cy="4983544"/>
          </a:xfrm>
          <a:prstGeom prst="rect">
            <a:avLst/>
          </a:prstGeom>
          <a:noFill/>
        </p:spPr>
        <p:txBody>
          <a:bodyPr wrap="square" rtlCol="0">
            <a:spAutoFit/>
          </a:bodyPr>
          <a:lstStyle/>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Der Kanton gibt Wölfe zum Abschuss frei, wenn sie dem Vieh erheblichen Schaden zufügen.</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2 Erheblicher Schaden an Nutztieren durch einen Wolf liegt vor, wenn:</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A. mindestens 25 Nutztiere innerhalb von vier Monaten getötet werden;</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B. mindestens 15 Nutztiere im Monat getötet werden; oder</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C. Mindestens 10 Nutztiere werden innerhalb von vier Monaten nach dem vorherigen Wolfsschaden getötet.</a:t>
            </a:r>
          </a:p>
          <a:p>
            <a:pPr algn="l" rtl="0">
              <a:lnSpc>
                <a:spcPct val="107000"/>
              </a:lnSpc>
              <a:spcAft>
                <a:spcPts val="800"/>
              </a:spcAft>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3 Bei Rindern und Pferden sowie Lamas entstehen erhebliche Schäden, wenn innerhalb von vier Monaten mindestens zwei Nutztiere von einem Wolf getötet werden.</a:t>
            </a:r>
          </a:p>
          <a:p>
            <a:pPr algn="ctr" rtl="0"/>
            <a:r>
              <a:rPr lang="cs-CZ" sz="2200" b="1" i="0" dirty="0">
                <a:solidFill>
                  <a:srgbClr val="FF0000"/>
                </a:solidFill>
                <a:effectLst/>
                <a:latin typeface="urw-din"/>
              </a:rPr>
              <a:t>Die geänderte Verordnung vom 1. Juli 2023 erlaubt den Abschuss von Wölfen, wenn diese mindestens 6 Schafe oder Ziegen oder eine Kuh oder ein Pferd statt bisher 15 getötet haben.</a:t>
            </a:r>
            <a:endParaRPr lang="cs-CZ" sz="2200" b="1" dirty="0">
              <a:solidFill>
                <a:srgbClr val="FF0000"/>
              </a:solidFill>
            </a:endParaRPr>
          </a:p>
        </p:txBody>
      </p:sp>
      <p:pic>
        <p:nvPicPr>
          <p:cNvPr id="18" name="Picture 2" descr="vlajka Švýcarska">
            <a:extLst>
              <a:ext uri="{FF2B5EF4-FFF2-40B4-BE49-F238E27FC236}">
                <a16:creationId xmlns:a16="http://schemas.microsoft.com/office/drawing/2014/main" id="{6F9F8A01-281C-7A12-7FFB-22C3A2E257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996" y="5631268"/>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5DA09877-9DF3-AF5E-FEF6-64D91AE918B9}"/>
              </a:ext>
            </a:extLst>
          </p:cNvPr>
          <p:cNvSpPr txBox="1"/>
          <p:nvPr/>
        </p:nvSpPr>
        <p:spPr>
          <a:xfrm>
            <a:off x="8610601" y="6165304"/>
            <a:ext cx="2520250" cy="461665"/>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https://www.uvek.admin.ch/uvek/de/home/uvek/medien/medienmitteilungen.msg-id-95521.html</a:t>
            </a:r>
            <a:endParaRPr lang="cs-CZ" sz="800" dirty="0"/>
          </a:p>
        </p:txBody>
      </p:sp>
    </p:spTree>
    <p:extLst>
      <p:ext uri="{BB962C8B-B14F-4D97-AF65-F5344CB8AC3E}">
        <p14:creationId xmlns:p14="http://schemas.microsoft.com/office/powerpoint/2010/main" val="3495742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588353-ED2F-4C5D-A11E-B7C3FE4C6B32}"/>
              </a:ext>
            </a:extLst>
          </p:cNvPr>
          <p:cNvSpPr>
            <a:spLocks noGrp="1"/>
          </p:cNvSpPr>
          <p:nvPr>
            <p:ph type="sldNum" sz="quarter" idx="12"/>
          </p:nvPr>
        </p:nvSpPr>
        <p:spPr/>
        <p:txBody>
          <a:bodyPr/>
          <a:lstStyle/>
          <a:p>
            <a:pPr algn="l" rtl="0"/>
            <a:fld id="{4FAB73BC-B049-4115-A692-8D63A059BFB8}" type="slidenum">
              <a:rPr lang="en-US" smtClean="0"/>
              <a:pPr algn="l" rtl="0"/>
              <a:t>32</a:t>
            </a:fld>
            <a:endParaRPr lang="en-US" dirty="0"/>
          </a:p>
        </p:txBody>
      </p:sp>
      <p:pic>
        <p:nvPicPr>
          <p:cNvPr id="4" name="Obrázek 3">
            <a:extLst>
              <a:ext uri="{FF2B5EF4-FFF2-40B4-BE49-F238E27FC236}">
                <a16:creationId xmlns:a16="http://schemas.microsoft.com/office/drawing/2014/main" id="{1FE35578-78FE-41C7-81C3-34F610928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88640"/>
            <a:ext cx="5549147" cy="4725144"/>
          </a:xfrm>
          <a:prstGeom prst="rect">
            <a:avLst/>
          </a:prstGeom>
        </p:spPr>
      </p:pic>
      <p:pic>
        <p:nvPicPr>
          <p:cNvPr id="6" name="Obrázek 5">
            <a:extLst>
              <a:ext uri="{FF2B5EF4-FFF2-40B4-BE49-F238E27FC236}">
                <a16:creationId xmlns:a16="http://schemas.microsoft.com/office/drawing/2014/main" id="{9D92E880-46CC-43E0-8AFF-53F7D3FCE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76" y="668658"/>
            <a:ext cx="5862066" cy="4245126"/>
          </a:xfrm>
          <a:prstGeom prst="rect">
            <a:avLst/>
          </a:prstGeom>
        </p:spPr>
      </p:pic>
      <p:sp>
        <p:nvSpPr>
          <p:cNvPr id="7" name="TextovéPole 6">
            <a:extLst>
              <a:ext uri="{FF2B5EF4-FFF2-40B4-BE49-F238E27FC236}">
                <a16:creationId xmlns:a16="http://schemas.microsoft.com/office/drawing/2014/main" id="{7F538DAE-22E9-4C40-B19F-CA99069C9998}"/>
              </a:ext>
            </a:extLst>
          </p:cNvPr>
          <p:cNvSpPr txBox="1"/>
          <p:nvPr/>
        </p:nvSpPr>
        <p:spPr>
          <a:xfrm>
            <a:off x="943945" y="5247435"/>
            <a:ext cx="10441159" cy="1200329"/>
          </a:xfrm>
          <a:prstGeom prst="rect">
            <a:avLst/>
          </a:prstGeom>
          <a:noFill/>
        </p:spPr>
        <p:txBody>
          <a:bodyPr wrap="square" rtlCol="0">
            <a:spAutoFit/>
          </a:bodyPr>
          <a:lstStyle/>
          <a:p>
            <a:pPr algn="ctr" rtl="0"/>
            <a:r>
              <a:rPr lang="cs-CZ" b="0" i="0" dirty="0">
                <a:solidFill>
                  <a:srgbClr val="333333"/>
                </a:solidFill>
                <a:effectLst/>
                <a:latin typeface="Helvetica Neue"/>
              </a:rPr>
              <a:t>Bevor es in die Berge geht, können sich Touristen auf der bereitgestellten Karte über die Anwesenheit von Hütehunden informieren (für detailliertere Informationen klicken Sie auf die violetten Bereiche). Im Allgemeinen bewachen diese Hunde die Schafherde während der gesamten Sommerperiode, die in tieferen Lagen von Mitte Mai bis Ende September dauert. Auf dieser Karte sind nur die Einsatzorte der amtlichen Herdenschutzhunde aufgeführt.</a:t>
            </a:r>
            <a:endParaRPr lang="cs-CZ" dirty="0"/>
          </a:p>
        </p:txBody>
      </p:sp>
      <p:sp>
        <p:nvSpPr>
          <p:cNvPr id="8" name="TextovéPole 7">
            <a:extLst>
              <a:ext uri="{FF2B5EF4-FFF2-40B4-BE49-F238E27FC236}">
                <a16:creationId xmlns:a16="http://schemas.microsoft.com/office/drawing/2014/main" id="{070BE589-9790-44B6-A4A7-5541B368B3EC}"/>
              </a:ext>
            </a:extLst>
          </p:cNvPr>
          <p:cNvSpPr txBox="1"/>
          <p:nvPr/>
        </p:nvSpPr>
        <p:spPr>
          <a:xfrm>
            <a:off x="5015880" y="6381328"/>
            <a:ext cx="2743200" cy="184666"/>
          </a:xfrm>
          <a:prstGeom prst="rect">
            <a:avLst/>
          </a:prstGeom>
          <a:noFill/>
        </p:spPr>
        <p:txBody>
          <a:bodyPr wrap="square" rtlCol="0">
            <a:spAutoFit/>
          </a:bodyPr>
          <a:lstStyle/>
          <a:p>
            <a:pPr algn="l" rtl="0"/>
            <a:r>
              <a:rPr lang="cs-CZ" sz="600" dirty="0">
                <a:solidFill>
                  <a:srgbClr val="0070C0"/>
                </a:solidFill>
              </a:rPr>
              <a:t>http://www.protectiondestroupeaux.ch/en/map/</a:t>
            </a:r>
          </a:p>
        </p:txBody>
      </p:sp>
      <p:pic>
        <p:nvPicPr>
          <p:cNvPr id="9" name="Picture 2" descr="vlajka Švýcarska">
            <a:extLst>
              <a:ext uri="{FF2B5EF4-FFF2-40B4-BE49-F238E27FC236}">
                <a16:creationId xmlns:a16="http://schemas.microsoft.com/office/drawing/2014/main" id="{4C22A64E-8825-ACE5-572F-D77093AFAD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496" y="26552"/>
            <a:ext cx="1047750" cy="104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33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5BAF373-31BB-C752-B9B0-635D37311B7E}"/>
              </a:ext>
            </a:extLst>
          </p:cNvPr>
          <p:cNvSpPr>
            <a:spLocks noGrp="1"/>
          </p:cNvSpPr>
          <p:nvPr>
            <p:ph type="sldNum" sz="quarter" idx="12"/>
          </p:nvPr>
        </p:nvSpPr>
        <p:spPr/>
        <p:txBody>
          <a:bodyPr/>
          <a:lstStyle/>
          <a:p>
            <a:pPr algn="l" rtl="0"/>
            <a:fld id="{4FAB73BC-B049-4115-A692-8D63A059BFB8}" type="slidenum">
              <a:rPr lang="en-US" smtClean="0"/>
              <a:pPr algn="l" rtl="0"/>
              <a:t>33</a:t>
            </a:fld>
            <a:endParaRPr lang="en-US" dirty="0"/>
          </a:p>
        </p:txBody>
      </p:sp>
      <p:pic>
        <p:nvPicPr>
          <p:cNvPr id="4" name="Obrázek 3">
            <a:extLst>
              <a:ext uri="{FF2B5EF4-FFF2-40B4-BE49-F238E27FC236}">
                <a16:creationId xmlns:a16="http://schemas.microsoft.com/office/drawing/2014/main" id="{C5CCCD54-8FCA-7389-B10B-D870632E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628800"/>
            <a:ext cx="7536833" cy="3048264"/>
          </a:xfrm>
          <a:prstGeom prst="rect">
            <a:avLst/>
          </a:prstGeom>
        </p:spPr>
      </p:pic>
    </p:spTree>
    <p:extLst>
      <p:ext uri="{BB962C8B-B14F-4D97-AF65-F5344CB8AC3E}">
        <p14:creationId xmlns:p14="http://schemas.microsoft.com/office/powerpoint/2010/main" val="25815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697E844-9371-7ABF-8DF4-4DE21F72FC7E}"/>
              </a:ext>
            </a:extLst>
          </p:cNvPr>
          <p:cNvSpPr>
            <a:spLocks noGrp="1"/>
          </p:cNvSpPr>
          <p:nvPr>
            <p:ph type="sldNum" sz="quarter" idx="12"/>
          </p:nvPr>
        </p:nvSpPr>
        <p:spPr/>
        <p:txBody>
          <a:bodyPr/>
          <a:lstStyle/>
          <a:p>
            <a:pPr algn="l" rtl="0"/>
            <a:fld id="{4FAB73BC-B049-4115-A692-8D63A059BFB8}" type="slidenum">
              <a:rPr lang="en-US" smtClean="0"/>
              <a:pPr algn="l" rtl="0"/>
              <a:t>34</a:t>
            </a:fld>
            <a:endParaRPr lang="en-US" dirty="0"/>
          </a:p>
        </p:txBody>
      </p:sp>
      <p:pic>
        <p:nvPicPr>
          <p:cNvPr id="4" name="Obrázek 3">
            <a:extLst>
              <a:ext uri="{FF2B5EF4-FFF2-40B4-BE49-F238E27FC236}">
                <a16:creationId xmlns:a16="http://schemas.microsoft.com/office/drawing/2014/main" id="{D0C509E9-4671-49CB-5B04-DECB9E9EA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49" y="136525"/>
            <a:ext cx="6352187" cy="3868539"/>
          </a:xfrm>
          <a:prstGeom prst="rect">
            <a:avLst/>
          </a:prstGeom>
        </p:spPr>
      </p:pic>
      <p:sp>
        <p:nvSpPr>
          <p:cNvPr id="5" name="TextovéPole 4">
            <a:extLst>
              <a:ext uri="{FF2B5EF4-FFF2-40B4-BE49-F238E27FC236}">
                <a16:creationId xmlns:a16="http://schemas.microsoft.com/office/drawing/2014/main" id="{2D451210-CBA8-B8FC-0A35-064AA07D4CCA}"/>
              </a:ext>
            </a:extLst>
          </p:cNvPr>
          <p:cNvSpPr txBox="1"/>
          <p:nvPr/>
        </p:nvSpPr>
        <p:spPr>
          <a:xfrm>
            <a:off x="479376" y="4000058"/>
            <a:ext cx="4104456" cy="646331"/>
          </a:xfrm>
          <a:prstGeom prst="rect">
            <a:avLst/>
          </a:prstGeom>
          <a:noFill/>
        </p:spPr>
        <p:txBody>
          <a:bodyPr wrap="square" rtlCol="0">
            <a:spAutoFit/>
          </a:bodyPr>
          <a:lstStyle/>
          <a:p>
            <a:pPr algn="l" rtl="0"/>
            <a:r>
              <a:rPr lang="cs-CZ" b="1" i="0" dirty="0">
                <a:solidFill>
                  <a:srgbClr val="0F0F0F"/>
                </a:solidFill>
                <a:effectLst/>
                <a:latin typeface="YouTube Sans"/>
              </a:rPr>
              <a:t>Der Wolf als Gefahr für den Menschen?</a:t>
            </a:r>
          </a:p>
          <a:p>
            <a:pPr algn="l" rtl="0"/>
            <a:endParaRPr lang="cs-CZ" dirty="0"/>
          </a:p>
        </p:txBody>
      </p:sp>
      <p:sp>
        <p:nvSpPr>
          <p:cNvPr id="6" name="TextovéPole 5">
            <a:extLst>
              <a:ext uri="{FF2B5EF4-FFF2-40B4-BE49-F238E27FC236}">
                <a16:creationId xmlns:a16="http://schemas.microsoft.com/office/drawing/2014/main" id="{1D8806F1-9221-3580-6D62-F93122AE7B4A}"/>
              </a:ext>
            </a:extLst>
          </p:cNvPr>
          <p:cNvSpPr txBox="1"/>
          <p:nvPr/>
        </p:nvSpPr>
        <p:spPr>
          <a:xfrm>
            <a:off x="6505836" y="128064"/>
            <a:ext cx="5686164" cy="4324261"/>
          </a:xfrm>
          <a:prstGeom prst="rect">
            <a:avLst/>
          </a:prstGeom>
          <a:noFill/>
        </p:spPr>
        <p:txBody>
          <a:bodyPr wrap="square" rtlCol="0">
            <a:spAutoFit/>
          </a:bodyPr>
          <a:lstStyle/>
          <a:p>
            <a:pPr algn="ctr" rtl="0"/>
            <a:r>
              <a:rPr lang="cs-CZ" b="0" i="0" dirty="0">
                <a:solidFill>
                  <a:srgbClr val="131313"/>
                </a:solidFill>
                <a:effectLst/>
                <a:latin typeface="Roboto" panose="02000000000000000000" pitchFamily="2" charset="0"/>
              </a:rPr>
              <a:t>Schweizer Biologe und Ökologe</a:t>
            </a:r>
            <a:r>
              <a:rPr lang="cs-CZ" b="1" i="0" dirty="0">
                <a:solidFill>
                  <a:srgbClr val="5F6368"/>
                </a:solidFill>
                <a:effectLst/>
                <a:latin typeface="arial" panose="020B0604020202020204" pitchFamily="34" charset="0"/>
              </a:rPr>
              <a:t>Marcel</a:t>
            </a:r>
            <a:r>
              <a:rPr lang="cs-CZ" b="1" i="0" dirty="0" err="1">
                <a:solidFill>
                  <a:srgbClr val="5F6368"/>
                </a:solidFill>
                <a:effectLst/>
                <a:latin typeface="arial" panose="020B0604020202020204" pitchFamily="34" charset="0"/>
              </a:rPr>
              <a:t>Züger</a:t>
            </a:r>
            <a:r>
              <a:rPr lang="cs-CZ" b="1" i="0" dirty="0">
                <a:solidFill>
                  <a:srgbClr val="5F6368"/>
                </a:solidFill>
                <a:effectLst/>
                <a:latin typeface="arial" panose="020B0604020202020204" pitchFamily="34" charset="0"/>
              </a:rPr>
              <a:t> </a:t>
            </a:r>
            <a:r>
              <a:rPr lang="cs-CZ" b="0" i="0" dirty="0">
                <a:solidFill>
                  <a:srgbClr val="131313"/>
                </a:solidFill>
                <a:effectLst/>
                <a:latin typeface="Roboto" panose="02000000000000000000" pitchFamily="2" charset="0"/>
              </a:rPr>
              <a:t>verfolgt aufmerksam die Entwicklungen rund um den Wolf und hat Lösungsvorschläge. Der Herdenschutz funktioniert nicht gut genug. Ihm zufolge lernt der Wolf schnell und kommt uns näher.</a:t>
            </a:r>
          </a:p>
          <a:p>
            <a:pPr algn="l" rtl="0"/>
            <a:endParaRPr lang="cs-CZ" dirty="0">
              <a:solidFill>
                <a:srgbClr val="131313"/>
              </a:solidFill>
              <a:latin typeface="Roboto" panose="02000000000000000000" pitchFamily="2" charset="0"/>
            </a:endParaRPr>
          </a:p>
          <a:p>
            <a:pPr algn="ctr" rtl="0"/>
            <a:r>
              <a:rPr lang="cs-CZ" sz="2000" b="1" i="0" dirty="0">
                <a:solidFill>
                  <a:srgbClr val="FF0000"/>
                </a:solidFill>
                <a:effectLst/>
                <a:latin typeface="Ubuntu" panose="020B0504030602030204" pitchFamily="34" charset="0"/>
              </a:rPr>
              <a:t>„Was heute in Europa passiert, ist eine sogenannte Gewöhnung“, erklärt er</a:t>
            </a:r>
            <a:r>
              <a:rPr lang="cs-CZ" sz="2000" b="1" i="0" dirty="0" err="1">
                <a:solidFill>
                  <a:srgbClr val="FF0000"/>
                </a:solidFill>
                <a:effectLst/>
                <a:latin typeface="Ubuntu" panose="020B0504030602030204" pitchFamily="34" charset="0"/>
              </a:rPr>
              <a:t>Züger</a:t>
            </a:r>
            <a:r>
              <a:rPr lang="cs-CZ" sz="2000" b="1" i="0" dirty="0">
                <a:solidFill>
                  <a:srgbClr val="FF0000"/>
                </a:solidFill>
                <a:effectLst/>
                <a:latin typeface="Ubuntu" panose="020B0504030602030204" pitchFamily="34" charset="0"/>
              </a:rPr>
              <a:t>gefährlicher Umgang von Aktivisten mit Wölfen.</a:t>
            </a:r>
          </a:p>
          <a:p>
            <a:pPr algn="ctr" rtl="0"/>
            <a:r>
              <a:rPr lang="cs-CZ" sz="2000" b="1" i="0" dirty="0">
                <a:solidFill>
                  <a:srgbClr val="FF0000"/>
                </a:solidFill>
                <a:effectLst/>
                <a:latin typeface="Ubuntu" panose="020B0504030602030204" pitchFamily="34" charset="0"/>
              </a:rPr>
              <a:t>„Der natürliche Wolf wird zum Kulturwolf, der keinen Grund hat, sich außerhalb des menschlichen Siedlungsgebiets aufzuhalten.“ </a:t>
            </a:r>
            <a:endParaRPr lang="cs-CZ" sz="2000" b="0" i="0" dirty="0">
              <a:solidFill>
                <a:srgbClr val="131313"/>
              </a:solidFill>
              <a:effectLst/>
              <a:latin typeface="Roboto" panose="02000000000000000000" pitchFamily="2" charset="0"/>
            </a:endParaRPr>
          </a:p>
          <a:p>
            <a:pPr algn="l" rtl="0"/>
            <a:r>
              <a:rPr lang="cs-CZ" b="0" i="0" dirty="0">
                <a:solidFill>
                  <a:srgbClr val="131313"/>
                </a:solidFill>
                <a:effectLst/>
                <a:latin typeface="Roboto" panose="02000000000000000000" pitchFamily="2" charset="0"/>
              </a:rPr>
              <a:t> </a:t>
            </a:r>
            <a:r>
              <a:rPr lang="cs-CZ" sz="900" b="1" i="0" dirty="0">
                <a:solidFill>
                  <a:schemeClr val="accent1">
                    <a:lumMod val="75000"/>
                  </a:schemeClr>
                </a:solidFill>
                <a:effectLst/>
                <a:latin typeface="Arial" panose="020B0604020202020204" pitchFamily="34" charset="0"/>
              </a:rPr>
              <a:t>Gewöhnung</a:t>
            </a:r>
            <a:r>
              <a:rPr lang="cs-CZ" sz="900" b="0" i="0" dirty="0">
                <a:solidFill>
                  <a:schemeClr val="accent1">
                    <a:lumMod val="75000"/>
                  </a:schemeClr>
                </a:solidFill>
                <a:effectLst/>
                <a:latin typeface="Arial" panose="020B0604020202020204" pitchFamily="34" charset="0"/>
              </a:rPr>
              <a:t>ist die einfachste Art des Lernens und bedeutet eine verminderte Reaktion auf die Wiederholung desselben Reizes</a:t>
            </a:r>
            <a:endParaRPr lang="cs-CZ" sz="900" dirty="0">
              <a:solidFill>
                <a:schemeClr val="accent1">
                  <a:lumMod val="75000"/>
                </a:schemeClr>
              </a:solidFill>
            </a:endParaRPr>
          </a:p>
        </p:txBody>
      </p:sp>
      <p:sp>
        <p:nvSpPr>
          <p:cNvPr id="7" name="TextovéPole 6">
            <a:extLst>
              <a:ext uri="{FF2B5EF4-FFF2-40B4-BE49-F238E27FC236}">
                <a16:creationId xmlns:a16="http://schemas.microsoft.com/office/drawing/2014/main" id="{CABBCD1A-5972-38D4-4892-086F40DADD0C}"/>
              </a:ext>
            </a:extLst>
          </p:cNvPr>
          <p:cNvSpPr txBox="1"/>
          <p:nvPr/>
        </p:nvSpPr>
        <p:spPr>
          <a:xfrm>
            <a:off x="2063552" y="6305976"/>
            <a:ext cx="8496944" cy="830997"/>
          </a:xfrm>
          <a:prstGeom prst="rect">
            <a:avLst/>
          </a:prstGeom>
          <a:noFill/>
        </p:spPr>
        <p:txBody>
          <a:bodyPr wrap="square" rtlCol="0">
            <a:spAutoFit/>
          </a:bodyPr>
          <a:lstStyle/>
          <a:p>
            <a:pPr algn="l" rtl="0"/>
            <a:r>
              <a:rPr lang="cs-CZ" sz="800" dirty="0">
                <a:hlinkClick r:id="rId3"/>
              </a:rPr>
              <a:t>https://www.blick.ch/schweiz/graubuenden/nach-wolfs-vorfall-am-piz-beverin-warnt-biologe-marcel-zueger-wird-nichts-getan-sind-die-woelfe-bald-in- den-doerfern-id16797583.html</a:t>
            </a:r>
            <a:endParaRPr lang="cs-CZ" sz="800" dirty="0"/>
          </a:p>
          <a:p>
            <a:pPr algn="l" rtl="0"/>
            <a:r>
              <a:rPr lang="cs-CZ" sz="800" b="1" i="0" u="sng" dirty="0">
                <a:solidFill>
                  <a:srgbClr val="485D22"/>
                </a:solidFill>
                <a:effectLst/>
                <a:latin typeface="Ubuntu" panose="020B0504030602030204" pitchFamily="34" charset="0"/>
                <a:hlinkClick r:id="rId4"/>
              </a:rPr>
              <a:t>https://www.stgallerbauer.ch/tiere/wer-woelfe-will-muss-die-kosten-tragen/</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5"/>
              </a:rPr>
              <a:t>https://www.youtube.com/watch?v=NLmOv_AqGxI</a:t>
            </a:r>
            <a:r>
              <a:rPr lang="cs-CZ" sz="800" b="1" i="0" u="sng" dirty="0">
                <a:solidFill>
                  <a:srgbClr val="485D22"/>
                </a:solidFill>
                <a:effectLst/>
                <a:latin typeface="Ubuntu" panose="020B0504030602030204" pitchFamily="34" charset="0"/>
              </a:rPr>
              <a:t> </a:t>
            </a:r>
            <a:r>
              <a:rPr lang="cs-CZ" sz="800" b="1" i="0" u="sng" dirty="0">
                <a:solidFill>
                  <a:srgbClr val="485D22"/>
                </a:solidFill>
                <a:effectLst/>
                <a:latin typeface="Ubuntu" panose="020B0504030602030204" pitchFamily="34" charset="0"/>
                <a:hlinkClick r:id="rId6"/>
              </a:rPr>
              <a:t>https://cs.wikipedia.org/wiki/Habituation</a:t>
            </a:r>
            <a:endParaRPr lang="cs-CZ" sz="800" b="1" i="0" u="sng" dirty="0">
              <a:solidFill>
                <a:srgbClr val="485D22"/>
              </a:solidFill>
              <a:effectLst/>
              <a:latin typeface="Ubuntu" panose="020B0504030602030204" pitchFamily="34" charset="0"/>
            </a:endParaRPr>
          </a:p>
          <a:p>
            <a:pPr algn="l" rtl="0"/>
            <a:endParaRPr lang="cs-CZ" sz="800" b="1" u="sng" dirty="0">
              <a:solidFill>
                <a:srgbClr val="485D22"/>
              </a:solidFill>
              <a:latin typeface="Ubuntu" panose="020B0504030602030204" pitchFamily="34" charset="0"/>
            </a:endParaRPr>
          </a:p>
          <a:p>
            <a:pPr algn="l" rtl="0"/>
            <a:endParaRPr lang="cs-CZ" sz="800" b="1" i="0" u="sng" dirty="0">
              <a:solidFill>
                <a:srgbClr val="485D22"/>
              </a:solidFill>
              <a:effectLst/>
              <a:latin typeface="Ubuntu" panose="020B0504030602030204" pitchFamily="34" charset="0"/>
            </a:endParaRPr>
          </a:p>
          <a:p>
            <a:pPr algn="l" rtl="0"/>
            <a:endParaRPr lang="cs-CZ" sz="800" dirty="0"/>
          </a:p>
        </p:txBody>
      </p:sp>
      <p:sp>
        <p:nvSpPr>
          <p:cNvPr id="8" name="TextovéPole 7">
            <a:extLst>
              <a:ext uri="{FF2B5EF4-FFF2-40B4-BE49-F238E27FC236}">
                <a16:creationId xmlns:a16="http://schemas.microsoft.com/office/drawing/2014/main" id="{3F5168EF-0066-888C-F095-04DAE4B3AC4E}"/>
              </a:ext>
            </a:extLst>
          </p:cNvPr>
          <p:cNvSpPr txBox="1"/>
          <p:nvPr/>
        </p:nvSpPr>
        <p:spPr>
          <a:xfrm>
            <a:off x="303566" y="4646389"/>
            <a:ext cx="12016916" cy="1631216"/>
          </a:xfrm>
          <a:prstGeom prst="rect">
            <a:avLst/>
          </a:prstGeom>
          <a:noFill/>
        </p:spPr>
        <p:txBody>
          <a:bodyPr wrap="square" rtlCol="0">
            <a:spAutoFit/>
          </a:bodyPr>
          <a:lstStyle/>
          <a:p>
            <a:pPr algn="ctr" rtl="0"/>
            <a:r>
              <a:rPr lang="cs-CZ" sz="2000" b="0" i="0" dirty="0">
                <a:solidFill>
                  <a:srgbClr val="1F1F1F"/>
                </a:solidFill>
                <a:effectLst/>
                <a:latin typeface="Source Sans Pro" panose="020B0503030403020204" pitchFamily="34" charset="0"/>
              </a:rPr>
              <a:t>„Das Wolfsrudel ist wie eine Gruppe Teenager, wie eine Jugendbande in einer Großstadt.</a:t>
            </a:r>
          </a:p>
          <a:p>
            <a:pPr algn="ctr" rtl="0"/>
            <a:r>
              <a:rPr lang="cs-CZ" sz="2000" b="0" i="0" dirty="0">
                <a:solidFill>
                  <a:srgbClr val="1F1F1F"/>
                </a:solidFill>
                <a:effectLst/>
                <a:latin typeface="Source Sans Pro" panose="020B0503030403020204" pitchFamily="34" charset="0"/>
              </a:rPr>
              <a:t>Sie testen, was sie sich leisten können, und wenn sie die Grenzen nicht spüren, ziehen sie weiter.</a:t>
            </a:r>
          </a:p>
          <a:p>
            <a:pPr algn="ctr" rtl="0"/>
            <a:r>
              <a:rPr lang="cs-CZ" sz="2000" b="0" i="0" dirty="0">
                <a:solidFill>
                  <a:srgbClr val="1F1F1F"/>
                </a:solidFill>
                <a:effectLst/>
                <a:latin typeface="Source Sans Pro" panose="020B0503030403020204" pitchFamily="34" charset="0"/>
              </a:rPr>
              <a:t>Als Wölfe gejagt wurden, war ihre Schüchternheit jahrtausendelang die einzige Möglichkeit, zu überleben.</a:t>
            </a:r>
          </a:p>
          <a:p>
            <a:pPr algn="ctr" rtl="0"/>
            <a:r>
              <a:rPr lang="cs-CZ" sz="2000" b="0" i="0" dirty="0">
                <a:solidFill>
                  <a:srgbClr val="1F1F1F"/>
                </a:solidFill>
                <a:effectLst/>
                <a:latin typeface="Source Sans Pro" panose="020B0503030403020204" pitchFamily="34" charset="0"/>
              </a:rPr>
              <a:t>Angst vor Menschen ist heute kein Vorteil mehr.</a:t>
            </a:r>
          </a:p>
          <a:p>
            <a:pPr algn="ctr" rtl="0"/>
            <a:r>
              <a:rPr lang="cs-CZ" sz="2000" b="0" i="0" dirty="0">
                <a:solidFill>
                  <a:srgbClr val="1F1F1F"/>
                </a:solidFill>
                <a:effectLst/>
                <a:latin typeface="Source Sans Pro" panose="020B0503030403020204" pitchFamily="34" charset="0"/>
              </a:rPr>
              <a:t>Andererseits. Wir lehren die Wölfe, dass die Welt den Dreisten gehört.“</a:t>
            </a:r>
            <a:endParaRPr lang="cs-CZ" sz="2000" dirty="0"/>
          </a:p>
        </p:txBody>
      </p:sp>
    </p:spTree>
    <p:extLst>
      <p:ext uri="{BB962C8B-B14F-4D97-AF65-F5344CB8AC3E}">
        <p14:creationId xmlns:p14="http://schemas.microsoft.com/office/powerpoint/2010/main" val="1612721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D5C1AD5-C167-4DB2-8E01-4FF39EC67EFF}"/>
              </a:ext>
            </a:extLst>
          </p:cNvPr>
          <p:cNvSpPr>
            <a:spLocks noGrp="1"/>
          </p:cNvSpPr>
          <p:nvPr>
            <p:ph type="sldNum" sz="quarter" idx="12"/>
          </p:nvPr>
        </p:nvSpPr>
        <p:spPr/>
        <p:txBody>
          <a:bodyPr/>
          <a:lstStyle/>
          <a:p>
            <a:pPr algn="l" rtl="0"/>
            <a:fld id="{4FAB73BC-B049-4115-A692-8D63A059BFB8}" type="slidenum">
              <a:rPr lang="en-US" smtClean="0"/>
              <a:pPr algn="l" rtl="0"/>
              <a:t>35</a:t>
            </a:fld>
            <a:endParaRPr lang="en-US" dirty="0"/>
          </a:p>
        </p:txBody>
      </p:sp>
      <p:sp>
        <p:nvSpPr>
          <p:cNvPr id="3" name="TextovéPole 2">
            <a:extLst>
              <a:ext uri="{FF2B5EF4-FFF2-40B4-BE49-F238E27FC236}">
                <a16:creationId xmlns:a16="http://schemas.microsoft.com/office/drawing/2014/main" id="{CC481243-DF89-796A-FB37-86FFF17388A8}"/>
              </a:ext>
            </a:extLst>
          </p:cNvPr>
          <p:cNvSpPr txBox="1"/>
          <p:nvPr/>
        </p:nvSpPr>
        <p:spPr>
          <a:xfrm>
            <a:off x="191344" y="243512"/>
            <a:ext cx="12000656" cy="6740307"/>
          </a:xfrm>
          <a:prstGeom prst="rect">
            <a:avLst/>
          </a:prstGeom>
          <a:noFill/>
        </p:spPr>
        <p:txBody>
          <a:bodyPr wrap="square" rtlCol="0">
            <a:spAutoFit/>
          </a:bodyPr>
          <a:lstStyle/>
          <a:p>
            <a:pPr algn="ctr" rtl="0"/>
            <a:r>
              <a:rPr lang="cs-CZ" sz="3200" b="1" i="0" dirty="0">
                <a:solidFill>
                  <a:srgbClr val="FF0000"/>
                </a:solidFill>
                <a:effectLst/>
                <a:latin typeface="Source Sans Pro" panose="020B0503030403020204" pitchFamily="34" charset="0"/>
              </a:rPr>
              <a:t>NEUIGKEITEN vom 11.01.2023</a:t>
            </a:r>
          </a:p>
          <a:p>
            <a:pPr algn="ctr" rtl="0"/>
            <a:r>
              <a:rPr lang="cs-CZ" sz="2400" b="1" i="0" dirty="0">
                <a:solidFill>
                  <a:srgbClr val="0070C0"/>
                </a:solidFill>
                <a:effectLst/>
                <a:latin typeface="Source Sans Pro" panose="020B0503030403020204" pitchFamily="34" charset="0"/>
              </a:rPr>
              <a:t>70 Prozent der Wölfe in der Schweiz werden erschossen</a:t>
            </a:r>
          </a:p>
          <a:p>
            <a:pPr algn="ctr" rtl="0"/>
            <a:endParaRPr lang="cs-CZ" sz="2400" b="0" i="0" dirty="0">
              <a:solidFill>
                <a:srgbClr val="1F1F1F"/>
              </a:solidFill>
              <a:effectLst/>
              <a:latin typeface="Source Sans Pro" panose="020B0503030403020204" pitchFamily="34" charset="0"/>
            </a:endParaRPr>
          </a:p>
          <a:p>
            <a:pPr algn="ctr" rtl="0"/>
            <a:endParaRPr lang="cs-CZ" sz="2400" dirty="0">
              <a:solidFill>
                <a:srgbClr val="1F1F1F"/>
              </a:solidFill>
              <a:latin typeface="Source Sans Pro" panose="020B0503030403020204" pitchFamily="34" charset="0"/>
            </a:endParaRPr>
          </a:p>
          <a:p>
            <a:pPr algn="ctr" rtl="0"/>
            <a:r>
              <a:rPr lang="cs-CZ" sz="2400" b="0" i="0" dirty="0">
                <a:solidFill>
                  <a:srgbClr val="1F1F1F"/>
                </a:solidFill>
                <a:effectLst/>
                <a:latin typeface="Source Sans Pro" panose="020B0503030403020204" pitchFamily="34" charset="0"/>
              </a:rPr>
              <a:t>Das Bundesamt für Umwelt (BAFU) will der Mehrheit der Wölfe in der Schweiz ein Ende setzen.</a:t>
            </a:r>
          </a:p>
          <a:p>
            <a:pPr algn="ctr" rtl="0"/>
            <a:endParaRPr lang="cs-CZ" sz="2400" b="0" i="0" dirty="0">
              <a:solidFill>
                <a:srgbClr val="1F1F1F"/>
              </a:solidFill>
              <a:effectLst/>
              <a:latin typeface="Source Sans Pro" panose="020B0503030403020204" pitchFamily="34" charset="0"/>
            </a:endParaRPr>
          </a:p>
          <a:p>
            <a:pPr algn="ctr" rtl="0"/>
            <a:r>
              <a:rPr lang="cs-CZ" sz="2400" b="0" i="0" dirty="0">
                <a:solidFill>
                  <a:srgbClr val="1F1F1F"/>
                </a:solidFill>
                <a:effectLst/>
                <a:latin typeface="Source Sans Pro" panose="020B0503030403020204" pitchFamily="34" charset="0"/>
              </a:rPr>
              <a:t>Der gesamte Bundesrat (</a:t>
            </a:r>
            <a:r>
              <a:rPr lang="cs-CZ" sz="2400" b="0" i="1" dirty="0" err="1">
                <a:solidFill>
                  <a:srgbClr val="202122"/>
                </a:solidFill>
                <a:effectLst/>
                <a:latin typeface="Arial" panose="020B0604020202020204" pitchFamily="34" charset="0"/>
              </a:rPr>
              <a:t>Bundesrat</a:t>
            </a:r>
            <a:r>
              <a:rPr lang="cs-CZ" sz="2400" b="0" i="1" dirty="0">
                <a:solidFill>
                  <a:srgbClr val="202122"/>
                </a:solidFill>
                <a:effectLst/>
                <a:latin typeface="Arial" panose="020B0604020202020204" pitchFamily="34" charset="0"/>
              </a:rPr>
              <a:t>-</a:t>
            </a:r>
            <a:r>
              <a:rPr lang="cs-CZ" sz="2400" b="0" i="0" dirty="0">
                <a:solidFill>
                  <a:srgbClr val="1F1F1F"/>
                </a:solidFill>
                <a:effectLst/>
                <a:latin typeface="Source Sans Pro" panose="020B0503030403020204" pitchFamily="34" charset="0"/>
              </a:rPr>
              <a:t>Die Regierung der Schweizerischen Eidgenossenschaft hat am Mittwoch, 1. November 2023, der Änderung des Jagdgesetzes zugestimmt.</a:t>
            </a:r>
          </a:p>
          <a:p>
            <a:pPr algn="ctr" rtl="0"/>
            <a:r>
              <a:rPr lang="cs-CZ" sz="2400" b="0" i="0" dirty="0">
                <a:solidFill>
                  <a:srgbClr val="1F1F1F"/>
                </a:solidFill>
                <a:effectLst/>
                <a:latin typeface="Source Sans Pro" panose="020B0503030403020204" pitchFamily="34" charset="0"/>
              </a:rPr>
              <a:t>Kantone können Wölfe nun präventiv töten, um möglichen Schaden abzuwenden – und zwar nicht erst, nachdem der Schaden eingetreten ist.</a:t>
            </a:r>
          </a:p>
          <a:p>
            <a:pPr algn="ctr" rtl="0"/>
            <a:endParaRPr lang="cs-CZ" sz="2400" dirty="0">
              <a:solidFill>
                <a:srgbClr val="1F1F1F"/>
              </a:solidFill>
              <a:latin typeface="Source Sans Pro" panose="020B0503030403020204" pitchFamily="34" charset="0"/>
            </a:endParaRPr>
          </a:p>
          <a:p>
            <a:pPr algn="ctr" rtl="0"/>
            <a:r>
              <a:rPr lang="cs-CZ" sz="2400" b="1" i="0" dirty="0">
                <a:solidFill>
                  <a:srgbClr val="FF0000"/>
                </a:solidFill>
                <a:effectLst/>
                <a:latin typeface="Source Sans Pro" panose="020B0503030403020204" pitchFamily="34" charset="0"/>
              </a:rPr>
              <a:t>In der Schweiz leben bis zu 300 Wölfe in 32 Rudeln. Bis auf zwölf sollen alle dieser Rudel ausgerottet und der Bestand um 70 Prozent reduziert werden – vorsorglich, ohne dass einer dieser Wölfe zuvor Nutztiere wie Schafe oder Rinder tötet.</a:t>
            </a:r>
          </a:p>
          <a:p>
            <a:pPr algn="ctr" rtl="0"/>
            <a:r>
              <a:rPr lang="cs-CZ" sz="2000" dirty="0" err="1">
                <a:solidFill>
                  <a:srgbClr val="1F1F1F"/>
                </a:solidFill>
                <a:latin typeface="Source Sans Pro" panose="020B0503030403020204" pitchFamily="34" charset="0"/>
              </a:rPr>
              <a:t>P</a:t>
            </a:r>
            <a:r>
              <a:rPr lang="cs-CZ" sz="2000" b="0" i="0" dirty="0" err="1">
                <a:solidFill>
                  <a:srgbClr val="1F1F1F"/>
                </a:solidFill>
                <a:effectLst/>
                <a:latin typeface="Source Sans Pro" panose="020B0503030403020204" pitchFamily="34" charset="0"/>
              </a:rPr>
              <a:t>Eine</a:t>
            </a:r>
            <a:r>
              <a:rPr lang="cs-CZ" sz="2000" b="0" i="0" dirty="0">
                <a:solidFill>
                  <a:srgbClr val="1F1F1F"/>
                </a:solidFill>
                <a:effectLst/>
                <a:latin typeface="Source Sans Pro" panose="020B0503030403020204" pitchFamily="34" charset="0"/>
              </a:rPr>
              <a:t> strengere Regulierung wird dazu führen, dass Wölfe vor Nutztieren und menschlichen Siedlungen zurückschrecken</a:t>
            </a:r>
            <a:endParaRPr lang="cs-CZ" sz="2000" dirty="0">
              <a:solidFill>
                <a:srgbClr val="1F1F1F"/>
              </a:solidFill>
              <a:latin typeface="Source Sans Pro" panose="020B0503030403020204" pitchFamily="34" charset="0"/>
            </a:endParaRPr>
          </a:p>
          <a:p>
            <a:pPr algn="ctr" rtl="0"/>
            <a:endParaRPr lang="cs-CZ" sz="2400" dirty="0"/>
          </a:p>
        </p:txBody>
      </p:sp>
      <p:sp>
        <p:nvSpPr>
          <p:cNvPr id="4" name="TextovéPole 3">
            <a:extLst>
              <a:ext uri="{FF2B5EF4-FFF2-40B4-BE49-F238E27FC236}">
                <a16:creationId xmlns:a16="http://schemas.microsoft.com/office/drawing/2014/main" id="{B740EBB5-6DA3-CBD4-78D6-9943E4D4AC8D}"/>
              </a:ext>
            </a:extLst>
          </p:cNvPr>
          <p:cNvSpPr txBox="1"/>
          <p:nvPr/>
        </p:nvSpPr>
        <p:spPr>
          <a:xfrm>
            <a:off x="3585345" y="6538912"/>
            <a:ext cx="10585176" cy="584775"/>
          </a:xfrm>
          <a:prstGeom prst="rect">
            <a:avLst/>
          </a:prstGeom>
          <a:noFill/>
        </p:spPr>
        <p:txBody>
          <a:bodyPr wrap="square" rtlCol="0">
            <a:spAutoFit/>
          </a:bodyPr>
          <a:lstStyle/>
          <a:p>
            <a:pPr algn="l" rtl="0"/>
            <a:r>
              <a:rPr lang="cs-CZ" sz="800" dirty="0">
                <a:hlinkClick r:id="rId2"/>
              </a:rPr>
              <a:t>https://www.blick.ch/politik/medienkonferenz-um-15-uhr-roesti-stellt-seine-wolfs-abschussplaene-vor-id19100803.html</a:t>
            </a:r>
            <a:endParaRPr lang="cs-CZ" sz="800" dirty="0"/>
          </a:p>
          <a:p>
            <a:pPr algn="l" rtl="0"/>
            <a:r>
              <a:rPr lang="cs-CZ" sz="800" dirty="0">
                <a:hlinkClick r:id="rId3"/>
              </a:rPr>
              <a:t>https://www.admin.ch/gov/de/start/dokumentation/medienmitteilungen.msg-id-98407.html</a:t>
            </a:r>
            <a:endParaRPr lang="cs-CZ" sz="800" dirty="0"/>
          </a:p>
          <a:p>
            <a:pPr algn="l" rtl="0"/>
            <a:endParaRPr lang="cs-CZ" sz="800" dirty="0"/>
          </a:p>
          <a:p>
            <a:pPr algn="l" rtl="0"/>
            <a:endParaRPr lang="cs-CZ" sz="800" dirty="0"/>
          </a:p>
        </p:txBody>
      </p:sp>
      <p:pic>
        <p:nvPicPr>
          <p:cNvPr id="6" name="Obrázek 5">
            <a:extLst>
              <a:ext uri="{FF2B5EF4-FFF2-40B4-BE49-F238E27FC236}">
                <a16:creationId xmlns:a16="http://schemas.microsoft.com/office/drawing/2014/main" id="{2E15B5A5-3D2B-B98F-6A3F-DE14641D2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36" y="333915"/>
            <a:ext cx="1816340" cy="1449785"/>
          </a:xfrm>
          <a:prstGeom prst="rect">
            <a:avLst/>
          </a:prstGeom>
        </p:spPr>
      </p:pic>
      <p:pic>
        <p:nvPicPr>
          <p:cNvPr id="8" name="Obrázek 7">
            <a:extLst>
              <a:ext uri="{FF2B5EF4-FFF2-40B4-BE49-F238E27FC236}">
                <a16:creationId xmlns:a16="http://schemas.microsoft.com/office/drawing/2014/main" id="{2688F42A-A639-DBFF-10F5-278E36E6E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395" y="179015"/>
            <a:ext cx="1639069" cy="1639069"/>
          </a:xfrm>
          <a:prstGeom prst="rect">
            <a:avLst/>
          </a:prstGeom>
        </p:spPr>
      </p:pic>
    </p:spTree>
    <p:extLst>
      <p:ext uri="{BB962C8B-B14F-4D97-AF65-F5344CB8AC3E}">
        <p14:creationId xmlns:p14="http://schemas.microsoft.com/office/powerpoint/2010/main" val="205032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AAD09C-EBF4-4AF7-9665-A9A4B84E6FBA}"/>
              </a:ext>
            </a:extLst>
          </p:cNvPr>
          <p:cNvSpPr>
            <a:spLocks noGrp="1"/>
          </p:cNvSpPr>
          <p:nvPr>
            <p:ph type="title"/>
          </p:nvPr>
        </p:nvSpPr>
        <p:spPr>
          <a:xfrm>
            <a:off x="841130" y="150576"/>
            <a:ext cx="10515600" cy="1325563"/>
          </a:xfrm>
        </p:spPr>
        <p:txBody>
          <a:bodyPr>
            <a:normAutofit/>
          </a:bodyPr>
          <a:lstStyle/>
          <a:p>
            <a:pPr algn="ctr" rtl="0"/>
            <a:r>
              <a:rPr lang="cs-CZ" sz="4800" b="1" dirty="0"/>
              <a:t>Die Situation in Frankreich</a:t>
            </a:r>
          </a:p>
        </p:txBody>
      </p:sp>
      <p:sp>
        <p:nvSpPr>
          <p:cNvPr id="3" name="Zástupný obsah 2">
            <a:extLst>
              <a:ext uri="{FF2B5EF4-FFF2-40B4-BE49-F238E27FC236}">
                <a16:creationId xmlns:a16="http://schemas.microsoft.com/office/drawing/2014/main" id="{FF72BD2E-D324-4F11-A5E8-65B3BE28AF12}"/>
              </a:ext>
            </a:extLst>
          </p:cNvPr>
          <p:cNvSpPr>
            <a:spLocks noGrp="1"/>
          </p:cNvSpPr>
          <p:nvPr>
            <p:ph idx="1"/>
          </p:nvPr>
        </p:nvSpPr>
        <p:spPr>
          <a:xfrm>
            <a:off x="119336" y="1323386"/>
            <a:ext cx="11593288" cy="3240360"/>
          </a:xfrm>
        </p:spPr>
        <p:txBody>
          <a:bodyPr>
            <a:normAutofit fontScale="85000" lnSpcReduction="10000"/>
          </a:bodyPr>
          <a:lstStyle/>
          <a:p>
            <a:pPr algn="ctr" rtl="0">
              <a:buNone/>
            </a:pPr>
            <a:r>
              <a:rPr lang="cs-CZ" sz="3600" b="1" dirty="0">
                <a:solidFill>
                  <a:srgbClr val="FF0000"/>
                </a:solidFill>
              </a:rPr>
              <a:t> </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Nur im Jahr 2022 in Frankreich kostet</a:t>
            </a:r>
            <a:r>
              <a:rPr lang="cs-CZ" sz="1800" kern="50" dirty="0">
                <a:latin typeface="Times New Roman" panose="02020603050405020304" pitchFamily="18" charset="0"/>
                <a:ea typeface="SimSun" panose="02010600030101010101" pitchFamily="2" charset="-122"/>
                <a:cs typeface="Mangal" panose="02040503050203030202" pitchFamily="18" charset="0"/>
              </a:rPr>
              <a:t>N</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und der Herdenschutz erreichte 44 Millionen Euro (1</a:t>
            </a:r>
            <a:r>
              <a:rPr lang="cs-CZ" sz="1800" kern="50" dirty="0">
                <a:latin typeface="Times New Roman" panose="02020603050405020304" pitchFamily="18" charset="0"/>
                <a:ea typeface="SimSun" panose="02010600030101010101" pitchFamily="2" charset="-122"/>
                <a:cs typeface="Mangal" panose="02040503050203030202" pitchFamily="18" charset="0"/>
              </a:rPr>
              <a:t>,</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1 Milliarde Kronen)</a:t>
            </a:r>
            <a:r>
              <a:rPr lang="cs-CZ" sz="1800" kern="50" dirty="0">
                <a:latin typeface="Times New Roman" panose="02020603050405020304" pitchFamily="18" charset="0"/>
                <a:ea typeface="SimSun" panose="02010600030101010101" pitchFamily="2" charset="-122"/>
                <a:cs typeface="Mangal" panose="02040503050203030202" pitchFamily="18" charset="0"/>
              </a:rPr>
              <a:t>,</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80 %</a:t>
            </a:r>
            <a:r>
              <a:rPr lang="cs-CZ" sz="1800" kern="50" dirty="0">
                <a:latin typeface="Times New Roman" panose="02020603050405020304" pitchFamily="18" charset="0"/>
                <a:ea typeface="SimSun" panose="02010600030101010101" pitchFamily="2" charset="-122"/>
                <a:cs typeface="Mangal" panose="02040503050203030202" pitchFamily="18" charset="0"/>
              </a:rPr>
              <a:t>vom Staat bezahlt.</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Die Entschädigung für Tiere, die als von Wölfen getötet erkannt wurden, kostete den Staat im Jahr 2022 etwa 3,5 Millionen Euro (90 Millionen Kronen).</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 </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Im Jahr 2021 wurden 5.642 Hütehunde vom Staat finanziert (im Jahr 2020 waren es 4.920).</a:t>
            </a:r>
          </a:p>
          <a:p>
            <a:pPr algn="ctr" rtl="0">
              <a:buNone/>
            </a:pPr>
            <a:r>
              <a:rPr lang="cs-CZ" sz="1800" kern="100" dirty="0">
                <a:effectLst/>
                <a:latin typeface="Calibri" panose="020F0502020204030204" pitchFamily="34" charset="0"/>
                <a:ea typeface="Calibri" panose="020F0502020204030204" pitchFamily="34" charset="0"/>
                <a:cs typeface="Times New Roman" panose="02020603050405020304" pitchFamily="18" charset="0"/>
              </a:rPr>
              <a:t>Seit 2010 schließen Nutztierzüchter „Schutzverträge“ ab, die vom Staat und den Kommunen finanziert werden.</a:t>
            </a:r>
          </a:p>
          <a:p>
            <a:pPr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Im Jahr 2020 gab es 2.790 Herdenschutzverträge.</a:t>
            </a:r>
          </a:p>
          <a:p>
            <a:pPr algn="ctr" rtl="0">
              <a:buNone/>
            </a:pPr>
            <a:endParaRPr lang="cs-CZ" sz="1800" kern="50" dirty="0">
              <a:effectLst/>
              <a:latin typeface="Times New Roman" panose="02020603050405020304" pitchFamily="18" charset="0"/>
              <a:ea typeface="SimSun" panose="02010600030101010101" pitchFamily="2" charset="-122"/>
              <a:cs typeface="Mangal" panose="02040503050203030202" pitchFamily="18" charset="0"/>
            </a:endParaRPr>
          </a:p>
          <a:p>
            <a:pPr marL="0" indent="0" algn="ctr" rtl="0">
              <a:buNone/>
            </a:pPr>
            <a:r>
              <a:rPr lang="cs-CZ" sz="1800" kern="50" dirty="0">
                <a:effectLst/>
                <a:latin typeface="Times New Roman" panose="02020603050405020304" pitchFamily="18" charset="0"/>
                <a:ea typeface="SimSun" panose="02010600030101010101" pitchFamily="2" charset="-122"/>
                <a:cs typeface="Mangal" panose="02040503050203030202" pitchFamily="18" charset="0"/>
              </a:rPr>
              <a:t>Erst im Jahr 2018 trug der defensive Abschuss von Wölfen, die Herden angreifen, dazu bei, den starken Anstieg der Schäden zu stoppen.</a:t>
            </a:r>
          </a:p>
          <a:p>
            <a:pPr marL="0" indent="0" algn="ctr" rtl="0">
              <a:buNone/>
            </a:pPr>
            <a:r>
              <a:rPr lang="cs-CZ" sz="1800" kern="50" dirty="0">
                <a:latin typeface="Times New Roman" panose="02020603050405020304" pitchFamily="18" charset="0"/>
                <a:ea typeface="SimSun" panose="02010600030101010101" pitchFamily="2" charset="-122"/>
                <a:cs typeface="Mangal" panose="02040503050203030202" pitchFamily="18" charset="0"/>
              </a:rPr>
              <a:t>P</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Im Jahr 2023 beträgt die geplante Wolfsabschussquote</a:t>
            </a:r>
            <a:r>
              <a:rPr lang="cs-CZ" sz="1800" kern="50" dirty="0">
                <a:latin typeface="Times New Roman" panose="02020603050405020304" pitchFamily="18" charset="0"/>
                <a:ea typeface="SimSun" panose="02010600030101010101" pitchFamily="2" charset="-122"/>
                <a:cs typeface="Mangal" panose="02040503050203030202" pitchFamily="18" charset="0"/>
              </a:rPr>
              <a:t>209</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Stücke.</a:t>
            </a:r>
          </a:p>
          <a:p>
            <a:pPr marL="0" indent="0" algn="l" rtl="0">
              <a:buNone/>
            </a:pPr>
            <a:endParaRPr lang="cs-CZ" sz="800" dirty="0">
              <a:hlinkClick r:id=""/>
            </a:endParaRPr>
          </a:p>
          <a:p>
            <a:pPr marL="0" indent="0" algn="l" rtl="0">
              <a:buNone/>
            </a:pPr>
            <a:endParaRPr lang="cs-CZ" sz="800" dirty="0">
              <a:hlinkClick r:id=""/>
            </a:endParaRPr>
          </a:p>
          <a:p>
            <a:pPr marL="0" indent="0" algn="l" rtl="0">
              <a:buNone/>
            </a:pPr>
            <a:endParaRPr lang="cs-CZ" sz="800" dirty="0">
              <a:hlinkClick r:id=""/>
            </a:endParaRPr>
          </a:p>
          <a:p>
            <a:pPr marL="0" indent="0" algn="l" rtl="0">
              <a:buNone/>
            </a:pPr>
            <a:endParaRPr lang="cs-CZ" sz="800" dirty="0">
              <a:hlinkClick r:id=""/>
            </a:endParaRPr>
          </a:p>
          <a:p>
            <a:pPr marL="0" indent="0" algn="l" rtl="0">
              <a:buNone/>
            </a:pPr>
            <a:endParaRPr lang="cs-CZ" sz="800" dirty="0">
              <a:hlinkClick r:id=""/>
            </a:endParaRPr>
          </a:p>
          <a:p>
            <a:pPr marL="0" indent="0" algn="l" rtl="0">
              <a:buNone/>
            </a:pPr>
            <a:endParaRPr lang="cs-CZ" sz="800" dirty="0">
              <a:hlinkClick r:id=""/>
            </a:endParaRPr>
          </a:p>
          <a:p>
            <a:pPr marL="0" indent="0" algn="l" rtl="0">
              <a:buNone/>
            </a:pPr>
            <a:endParaRPr lang="cs-CZ" sz="800" dirty="0">
              <a:hlinkClick r:id=""/>
            </a:endParaRPr>
          </a:p>
          <a:p>
            <a:pPr marL="0" indent="0" algn="l" rtl="0">
              <a:buNone/>
            </a:pPr>
            <a:endParaRPr lang="cs-CZ" sz="800" dirty="0">
              <a:hlinkClick r:id=""/>
            </a:endParaRPr>
          </a:p>
        </p:txBody>
      </p:sp>
      <p:sp>
        <p:nvSpPr>
          <p:cNvPr id="7" name="Zástupný symbol pro číslo snímku 6">
            <a:extLst>
              <a:ext uri="{FF2B5EF4-FFF2-40B4-BE49-F238E27FC236}">
                <a16:creationId xmlns:a16="http://schemas.microsoft.com/office/drawing/2014/main" id="{13989C90-1E8F-4000-B8A7-61692F8F4511}"/>
              </a:ext>
            </a:extLst>
          </p:cNvPr>
          <p:cNvSpPr>
            <a:spLocks noGrp="1"/>
          </p:cNvSpPr>
          <p:nvPr>
            <p:ph type="sldNum" sz="quarter" idx="12"/>
          </p:nvPr>
        </p:nvSpPr>
        <p:spPr/>
        <p:txBody>
          <a:bodyPr/>
          <a:lstStyle/>
          <a:p>
            <a:pPr algn="l" rtl="0"/>
            <a:fld id="{20264769-77EF-4CD0-90DE-F7D7F2D423C4}" type="slidenum">
              <a:rPr lang="cs-CZ" smtClean="0"/>
              <a:pPr algn="l" rtl="0"/>
              <a:t>36</a:t>
            </a:fld>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270" y="204610"/>
            <a:ext cx="1732338" cy="1152793"/>
          </a:xfrm>
          <a:prstGeom prst="rect">
            <a:avLst/>
          </a:prstGeom>
        </p:spPr>
      </p:pic>
      <p:pic>
        <p:nvPicPr>
          <p:cNvPr id="1026" name="Picture 2" descr="Image result for Fr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10710" y="130834"/>
            <a:ext cx="1440160" cy="134530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descr="huge.3.18524.jpg"/>
          <p:cNvPicPr>
            <a:picLocks noChangeAspect="1"/>
          </p:cNvPicPr>
          <p:nvPr/>
        </p:nvPicPr>
        <p:blipFill>
          <a:blip r:embed="rId5" cstate="print"/>
          <a:stretch>
            <a:fillRect/>
          </a:stretch>
        </p:blipFill>
        <p:spPr>
          <a:xfrm>
            <a:off x="2591560" y="4730080"/>
            <a:ext cx="2137420" cy="2127920"/>
          </a:xfrm>
          <a:prstGeom prst="rect">
            <a:avLst/>
          </a:prstGeom>
        </p:spPr>
      </p:pic>
      <p:pic>
        <p:nvPicPr>
          <p:cNvPr id="10" name="Obrázek 9" descr="Obsah obrázku osoba, muž, držení  Popis byl vytvořen automaticky">
            <a:extLst>
              <a:ext uri="{FF2B5EF4-FFF2-40B4-BE49-F238E27FC236}">
                <a16:creationId xmlns:a16="http://schemas.microsoft.com/office/drawing/2014/main" id="{1619FD35-43BD-43A2-96AF-C78AEFE5BF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410" y="4709572"/>
            <a:ext cx="1616380" cy="2124454"/>
          </a:xfrm>
          <a:prstGeom prst="rect">
            <a:avLst/>
          </a:prstGeom>
        </p:spPr>
      </p:pic>
      <p:sp>
        <p:nvSpPr>
          <p:cNvPr id="4" name="TextovéPole 3">
            <a:extLst>
              <a:ext uri="{FF2B5EF4-FFF2-40B4-BE49-F238E27FC236}">
                <a16:creationId xmlns:a16="http://schemas.microsoft.com/office/drawing/2014/main" id="{18488759-EF4D-54E8-125F-76E62C6E8C98}"/>
              </a:ext>
            </a:extLst>
          </p:cNvPr>
          <p:cNvSpPr txBox="1"/>
          <p:nvPr/>
        </p:nvSpPr>
        <p:spPr>
          <a:xfrm>
            <a:off x="263352" y="5722539"/>
            <a:ext cx="1368152" cy="984885"/>
          </a:xfrm>
          <a:prstGeom prst="rect">
            <a:avLst/>
          </a:prstGeom>
          <a:noFill/>
        </p:spPr>
        <p:txBody>
          <a:bodyPr wrap="square" rtlCol="0">
            <a:spAutoFit/>
          </a:bodyPr>
          <a:lstStyle/>
          <a:p>
            <a:pPr algn="l" rtl="0"/>
            <a:r>
              <a:rPr lang="cs-CZ"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https://www.leseleveursfaceauxpredateurs.fr/wp-content/uploads/2023/07/Dossier-2022_Pastoralisme-en-danger-FNO-web.pdf</a:t>
            </a:r>
            <a:endParaRPr lang="cs-CZ" sz="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85408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D524CAE-9C3F-BC1E-5C32-17E48EAE6A0B}"/>
              </a:ext>
            </a:extLst>
          </p:cNvPr>
          <p:cNvSpPr>
            <a:spLocks noGrp="1"/>
          </p:cNvSpPr>
          <p:nvPr>
            <p:ph type="sldNum" sz="quarter" idx="12"/>
          </p:nvPr>
        </p:nvSpPr>
        <p:spPr/>
        <p:txBody>
          <a:bodyPr/>
          <a:lstStyle/>
          <a:p>
            <a:pPr algn="l" rtl="0"/>
            <a:fld id="{4FAB73BC-B049-4115-A692-8D63A059BFB8}" type="slidenum">
              <a:rPr lang="en-US" smtClean="0"/>
              <a:pPr algn="l" rtl="0"/>
              <a:t>37</a:t>
            </a:fld>
            <a:endParaRPr lang="en-US" dirty="0"/>
          </a:p>
        </p:txBody>
      </p:sp>
      <p:pic>
        <p:nvPicPr>
          <p:cNvPr id="4" name="Obrázek 3">
            <a:extLst>
              <a:ext uri="{FF2B5EF4-FFF2-40B4-BE49-F238E27FC236}">
                <a16:creationId xmlns:a16="http://schemas.microsoft.com/office/drawing/2014/main" id="{07EAD962-B2C0-A11E-1CA9-8D3F29E94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5807968" cy="3473592"/>
          </a:xfrm>
          <a:prstGeom prst="rect">
            <a:avLst/>
          </a:prstGeom>
        </p:spPr>
      </p:pic>
      <p:pic>
        <p:nvPicPr>
          <p:cNvPr id="6" name="Obrázek 5">
            <a:extLst>
              <a:ext uri="{FF2B5EF4-FFF2-40B4-BE49-F238E27FC236}">
                <a16:creationId xmlns:a16="http://schemas.microsoft.com/office/drawing/2014/main" id="{9C8FEA41-4B2A-F943-727C-553220DAE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6858" y="260648"/>
            <a:ext cx="6335968" cy="2952328"/>
          </a:xfrm>
          <a:prstGeom prst="rect">
            <a:avLst/>
          </a:prstGeom>
        </p:spPr>
      </p:pic>
      <p:pic>
        <p:nvPicPr>
          <p:cNvPr id="8" name="Obrázek 7">
            <a:extLst>
              <a:ext uri="{FF2B5EF4-FFF2-40B4-BE49-F238E27FC236}">
                <a16:creationId xmlns:a16="http://schemas.microsoft.com/office/drawing/2014/main" id="{7B9C0AC1-F02E-B15E-5702-2C8829168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6858" y="3662232"/>
            <a:ext cx="6255806" cy="3061480"/>
          </a:xfrm>
          <a:prstGeom prst="rect">
            <a:avLst/>
          </a:prstGeom>
        </p:spPr>
      </p:pic>
      <p:sp>
        <p:nvSpPr>
          <p:cNvPr id="9" name="TextovéPole 8">
            <a:extLst>
              <a:ext uri="{FF2B5EF4-FFF2-40B4-BE49-F238E27FC236}">
                <a16:creationId xmlns:a16="http://schemas.microsoft.com/office/drawing/2014/main" id="{BBB4A2C9-C581-6D80-8708-5037B89C4BC2}"/>
              </a:ext>
            </a:extLst>
          </p:cNvPr>
          <p:cNvSpPr txBox="1"/>
          <p:nvPr/>
        </p:nvSpPr>
        <p:spPr>
          <a:xfrm>
            <a:off x="191344" y="6429087"/>
            <a:ext cx="4392488" cy="584775"/>
          </a:xfrm>
          <a:prstGeom prst="rect">
            <a:avLst/>
          </a:prstGeom>
          <a:noFill/>
        </p:spPr>
        <p:txBody>
          <a:bodyPr wrap="square" rtlCol="0">
            <a:spAutoFit/>
          </a:bodyPr>
          <a:lstStyle/>
          <a:p>
            <a:pPr algn="l" rtl="0"/>
            <a:r>
              <a:rPr lang="cs-CZ" sz="800" dirty="0">
                <a:hlinkClick r:id="rId5"/>
              </a:rPr>
              <a:t>https://www.youtube.com/watch?v=1siSZMJGMRs&amp;t=119s</a:t>
            </a:r>
            <a:endParaRPr lang="cs-CZ" sz="800" dirty="0"/>
          </a:p>
          <a:p>
            <a:pPr algn="l" rtl="0"/>
            <a:r>
              <a:rPr lang="cs-CZ" sz="800" dirty="0">
                <a:hlinkClick r:id="rId6"/>
              </a:rPr>
              <a:t>https://leloupdanslabergerie.fr/</a:t>
            </a:r>
            <a:endParaRPr lang="cs-CZ" sz="800" dirty="0"/>
          </a:p>
          <a:p>
            <a:pPr algn="l" rtl="0"/>
            <a:endParaRPr lang="cs-CZ" sz="800" dirty="0"/>
          </a:p>
          <a:p>
            <a:pPr algn="l" rtl="0"/>
            <a:endParaRPr lang="cs-CZ" sz="800" dirty="0"/>
          </a:p>
        </p:txBody>
      </p:sp>
      <p:sp>
        <p:nvSpPr>
          <p:cNvPr id="10" name="TextovéPole 9">
            <a:extLst>
              <a:ext uri="{FF2B5EF4-FFF2-40B4-BE49-F238E27FC236}">
                <a16:creationId xmlns:a16="http://schemas.microsoft.com/office/drawing/2014/main" id="{69E40935-FE4D-AAA4-9A72-490E642A4CFA}"/>
              </a:ext>
            </a:extLst>
          </p:cNvPr>
          <p:cNvSpPr txBox="1"/>
          <p:nvPr/>
        </p:nvSpPr>
        <p:spPr>
          <a:xfrm>
            <a:off x="119336" y="3782209"/>
            <a:ext cx="5616624" cy="2646878"/>
          </a:xfrm>
          <a:prstGeom prst="rect">
            <a:avLst/>
          </a:prstGeom>
          <a:noFill/>
        </p:spPr>
        <p:txBody>
          <a:bodyPr wrap="square" rtlCol="0">
            <a:spAutoFit/>
          </a:bodyPr>
          <a:lstStyle/>
          <a:p>
            <a:pPr algn="ctr" rtl="0"/>
            <a:r>
              <a:rPr lang="cs-CZ" dirty="0">
                <a:solidFill>
                  <a:srgbClr val="000000"/>
                </a:solidFill>
                <a:latin typeface="Open Sans" panose="020B0606030504020204" pitchFamily="34" charset="0"/>
              </a:rPr>
              <a:t>P</a:t>
            </a:r>
            <a:r>
              <a:rPr lang="cs-CZ" b="0" i="0" dirty="0">
                <a:solidFill>
                  <a:srgbClr val="000000"/>
                </a:solidFill>
                <a:effectLst/>
                <a:latin typeface="Open Sans" panose="020B0606030504020204" pitchFamily="34" charset="0"/>
              </a:rPr>
              <a:t>weg</a:t>
            </a:r>
            <a:r>
              <a:rPr lang="cs-CZ" b="1" i="0" dirty="0">
                <a:solidFill>
                  <a:srgbClr val="000000"/>
                </a:solidFill>
                <a:effectLst/>
                <a:latin typeface="Open Sans" panose="020B0606030504020204" pitchFamily="34" charset="0"/>
              </a:rPr>
              <a:t>VON B</a:t>
            </a:r>
            <a:r>
              <a:rPr lang="cs-CZ" b="0" i="0" dirty="0">
                <a:solidFill>
                  <a:srgbClr val="000000"/>
                </a:solidFill>
                <a:effectLst/>
                <a:latin typeface="Open Sans" panose="020B0606030504020204" pitchFamily="34" charset="0"/>
              </a:rPr>
              <a:t>(Französische Behörde für Artenvielfalt) Wölfe</a:t>
            </a:r>
            <a:r>
              <a:rPr lang="cs-CZ" b="1" i="0" dirty="0">
                <a:solidFill>
                  <a:srgbClr val="000000"/>
                </a:solidFill>
                <a:effectLst/>
                <a:latin typeface="Open Sans" panose="020B0606030504020204" pitchFamily="34" charset="0"/>
              </a:rPr>
              <a:t>Es tötet jedes Jahr etwa 12.000 Haustiere</a:t>
            </a:r>
            <a:r>
              <a:rPr lang="cs-CZ" b="0" i="0" dirty="0">
                <a:solidFill>
                  <a:srgbClr val="000000"/>
                </a:solidFill>
                <a:effectLst/>
                <a:latin typeface="Open Sans" panose="020B0606030504020204" pitchFamily="34" charset="0"/>
              </a:rPr>
              <a:t>. Das sind offizielle Zahlen, aber weit von der Realität entfernt.</a:t>
            </a:r>
          </a:p>
          <a:p>
            <a:pPr algn="ctr" rtl="0"/>
            <a:r>
              <a:rPr lang="cs-CZ" sz="2000" b="1" i="0" dirty="0">
                <a:solidFill>
                  <a:srgbClr val="FF0000"/>
                </a:solidFill>
                <a:effectLst/>
                <a:latin typeface="Open Sans" panose="020B0606030504020204" pitchFamily="34" charset="0"/>
              </a:rPr>
              <a:t>Real</a:t>
            </a:r>
            <a:r>
              <a:rPr lang="cs-CZ" sz="2000" b="0" i="0" dirty="0">
                <a:solidFill>
                  <a:srgbClr val="FF0000"/>
                </a:solidFill>
                <a:effectLst/>
                <a:latin typeface="Open Sans" panose="020B0606030504020204" pitchFamily="34" charset="0"/>
              </a:rPr>
              <a:t> </a:t>
            </a:r>
            <a:r>
              <a:rPr lang="cs-CZ" sz="2000" b="1" i="0" dirty="0">
                <a:solidFill>
                  <a:srgbClr val="FF0000"/>
                </a:solidFill>
                <a:effectLst/>
                <a:latin typeface="Open Sans" panose="020B0606030504020204" pitchFamily="34" charset="0"/>
              </a:rPr>
              <a:t>die Zahl der Opfer liegt bei rund 18.000 Tieren</a:t>
            </a:r>
            <a:r>
              <a:rPr lang="cs-CZ" b="1" i="0" dirty="0">
                <a:solidFill>
                  <a:srgbClr val="000000"/>
                </a:solidFill>
                <a:effectLst/>
                <a:latin typeface="Open Sans" panose="020B0606030504020204" pitchFamily="34" charset="0"/>
              </a:rPr>
              <a:t>.</a:t>
            </a:r>
            <a:r>
              <a:rPr lang="cs-CZ" b="0" i="0" dirty="0">
                <a:solidFill>
                  <a:srgbClr val="000000"/>
                </a:solidFill>
                <a:effectLst/>
                <a:latin typeface="Open Sans" panose="020B0606030504020204" pitchFamily="34" charset="0"/>
              </a:rPr>
              <a:t> </a:t>
            </a:r>
          </a:p>
          <a:p>
            <a:pPr algn="ctr" rtl="0"/>
            <a:r>
              <a:rPr lang="cs-CZ" b="0" i="0" dirty="0">
                <a:solidFill>
                  <a:srgbClr val="000000"/>
                </a:solidFill>
                <a:effectLst/>
                <a:latin typeface="Open Sans" panose="020B0606030504020204" pitchFamily="34" charset="0"/>
              </a:rPr>
              <a:t>Es ist allgemein anerkannt, dass von zwei getöteten Tieren ein Drittel verloren geht, aber nicht gezählt und entschädigt wird</a:t>
            </a:r>
            <a:endParaRPr lang="cs-CZ" dirty="0"/>
          </a:p>
        </p:txBody>
      </p:sp>
    </p:spTree>
    <p:extLst>
      <p:ext uri="{BB962C8B-B14F-4D97-AF65-F5344CB8AC3E}">
        <p14:creationId xmlns:p14="http://schemas.microsoft.com/office/powerpoint/2010/main" val="2826257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1D03B05-472E-5D74-2B36-A78304089482}"/>
              </a:ext>
            </a:extLst>
          </p:cNvPr>
          <p:cNvSpPr>
            <a:spLocks noGrp="1"/>
          </p:cNvSpPr>
          <p:nvPr>
            <p:ph type="sldNum" sz="quarter" idx="12"/>
          </p:nvPr>
        </p:nvSpPr>
        <p:spPr/>
        <p:txBody>
          <a:bodyPr/>
          <a:lstStyle/>
          <a:p>
            <a:pPr algn="l" rtl="0"/>
            <a:fld id="{4FAB73BC-B049-4115-A692-8D63A059BFB8}" type="slidenum">
              <a:rPr lang="en-US" smtClean="0"/>
              <a:pPr algn="l" rtl="0"/>
              <a:t>38</a:t>
            </a:fld>
            <a:endParaRPr lang="en-US" dirty="0"/>
          </a:p>
        </p:txBody>
      </p:sp>
      <p:pic>
        <p:nvPicPr>
          <p:cNvPr id="4" name="Obrázek 3">
            <a:extLst>
              <a:ext uri="{FF2B5EF4-FFF2-40B4-BE49-F238E27FC236}">
                <a16:creationId xmlns:a16="http://schemas.microsoft.com/office/drawing/2014/main" id="{B6FEC7E4-CB56-2A7C-7E92-B41AA1C0F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824" y="1231744"/>
            <a:ext cx="7220525" cy="4094112"/>
          </a:xfrm>
          <a:prstGeom prst="rect">
            <a:avLst/>
          </a:prstGeom>
        </p:spPr>
      </p:pic>
      <p:cxnSp>
        <p:nvCxnSpPr>
          <p:cNvPr id="6" name="Přímá spojnice se šipkou 5">
            <a:extLst>
              <a:ext uri="{FF2B5EF4-FFF2-40B4-BE49-F238E27FC236}">
                <a16:creationId xmlns:a16="http://schemas.microsoft.com/office/drawing/2014/main" id="{96870EE1-D705-AA6A-59E5-892BEB8A5580}"/>
              </a:ext>
            </a:extLst>
          </p:cNvPr>
          <p:cNvCxnSpPr>
            <a:cxnSpLocks/>
          </p:cNvCxnSpPr>
          <p:nvPr/>
        </p:nvCxnSpPr>
        <p:spPr>
          <a:xfrm>
            <a:off x="3071664" y="1825530"/>
            <a:ext cx="1800200" cy="17281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46DB7A10-4FC1-772F-4BA0-8A51287A790D}"/>
              </a:ext>
            </a:extLst>
          </p:cNvPr>
          <p:cNvCxnSpPr/>
          <p:nvPr/>
        </p:nvCxnSpPr>
        <p:spPr>
          <a:xfrm>
            <a:off x="2927648" y="3409887"/>
            <a:ext cx="2088232"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21B80BE6-DD63-112E-4C20-42219411DE39}"/>
              </a:ext>
            </a:extLst>
          </p:cNvPr>
          <p:cNvCxnSpPr/>
          <p:nvPr/>
        </p:nvCxnSpPr>
        <p:spPr>
          <a:xfrm>
            <a:off x="2927648" y="3893366"/>
            <a:ext cx="208823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71A1C7FF-2FF2-D910-99EE-9F25369C7029}"/>
              </a:ext>
            </a:extLst>
          </p:cNvPr>
          <p:cNvSpPr txBox="1"/>
          <p:nvPr/>
        </p:nvSpPr>
        <p:spPr>
          <a:xfrm>
            <a:off x="1631504" y="1556792"/>
            <a:ext cx="1728192" cy="2585323"/>
          </a:xfrm>
          <a:prstGeom prst="rect">
            <a:avLst/>
          </a:prstGeom>
          <a:noFill/>
        </p:spPr>
        <p:txBody>
          <a:bodyPr wrap="square" rtlCol="0">
            <a:spAutoFit/>
          </a:bodyPr>
          <a:lstStyle/>
          <a:p>
            <a:pPr algn="l" rtl="0"/>
            <a:r>
              <a:rPr lang="cs-CZ" dirty="0"/>
              <a:t>Landwirtschaftsministerium</a:t>
            </a:r>
          </a:p>
          <a:p>
            <a:pPr algn="l" rtl="0"/>
            <a:endParaRPr lang="cs-CZ" dirty="0"/>
          </a:p>
          <a:p>
            <a:pPr algn="l" rtl="0"/>
            <a:endParaRPr lang="cs-CZ" dirty="0"/>
          </a:p>
          <a:p>
            <a:pPr algn="l" rtl="0"/>
            <a:endParaRPr lang="cs-CZ" dirty="0"/>
          </a:p>
          <a:p>
            <a:pPr algn="l" rtl="0"/>
            <a:endParaRPr lang="cs-CZ" dirty="0"/>
          </a:p>
          <a:p>
            <a:pPr algn="l" rtl="0"/>
            <a:r>
              <a:rPr lang="cs-CZ" dirty="0"/>
              <a:t>Züchter</a:t>
            </a:r>
          </a:p>
          <a:p>
            <a:pPr algn="l" rtl="0"/>
            <a:endParaRPr lang="cs-CZ" dirty="0"/>
          </a:p>
          <a:p>
            <a:pPr algn="l" rtl="0"/>
            <a:r>
              <a:rPr lang="cs-CZ" dirty="0"/>
              <a:t>Entschädigung</a:t>
            </a:r>
          </a:p>
        </p:txBody>
      </p:sp>
      <p:cxnSp>
        <p:nvCxnSpPr>
          <p:cNvPr id="16" name="Přímá spojnice se šipkou 15">
            <a:extLst>
              <a:ext uri="{FF2B5EF4-FFF2-40B4-BE49-F238E27FC236}">
                <a16:creationId xmlns:a16="http://schemas.microsoft.com/office/drawing/2014/main" id="{E2543819-152A-27C1-F825-F5CB51BC6248}"/>
              </a:ext>
            </a:extLst>
          </p:cNvPr>
          <p:cNvCxnSpPr/>
          <p:nvPr/>
        </p:nvCxnSpPr>
        <p:spPr>
          <a:xfrm flipH="1">
            <a:off x="2783632" y="4142115"/>
            <a:ext cx="2088232" cy="511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AE1D6250-2BF6-42DC-FC37-FEE51D865F06}"/>
              </a:ext>
            </a:extLst>
          </p:cNvPr>
          <p:cNvSpPr txBox="1"/>
          <p:nvPr/>
        </p:nvSpPr>
        <p:spPr>
          <a:xfrm>
            <a:off x="0" y="4695420"/>
            <a:ext cx="4234185" cy="2062103"/>
          </a:xfrm>
          <a:prstGeom prst="rect">
            <a:avLst/>
          </a:prstGeom>
          <a:noFill/>
        </p:spPr>
        <p:txBody>
          <a:bodyPr wrap="square" rtlCol="0">
            <a:spAutoFit/>
          </a:bodyPr>
          <a:lstStyle/>
          <a:p>
            <a:pPr algn="ctr" rtl="0"/>
            <a:r>
              <a:rPr lang="cs-CZ" sz="3200" b="1" dirty="0">
                <a:solidFill>
                  <a:srgbClr val="FF0000"/>
                </a:solidFill>
              </a:rPr>
              <a:t>Jeder Wolf kostete Frankreich im Jahr 2020 1.600.000 CZK an direkten Kosten</a:t>
            </a:r>
          </a:p>
        </p:txBody>
      </p:sp>
    </p:spTree>
    <p:extLst>
      <p:ext uri="{BB962C8B-B14F-4D97-AF65-F5344CB8AC3E}">
        <p14:creationId xmlns:p14="http://schemas.microsoft.com/office/powerpoint/2010/main" val="2419064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E7D3CAB-F744-419C-8346-A57E67487AC7}"/>
              </a:ext>
            </a:extLst>
          </p:cNvPr>
          <p:cNvSpPr>
            <a:spLocks noGrp="1"/>
          </p:cNvSpPr>
          <p:nvPr>
            <p:ph type="sldNum" sz="quarter" idx="12"/>
          </p:nvPr>
        </p:nvSpPr>
        <p:spPr/>
        <p:txBody>
          <a:bodyPr/>
          <a:lstStyle/>
          <a:p>
            <a:pPr algn="l" rtl="0"/>
            <a:fld id="{4FAB73BC-B049-4115-A692-8D63A059BFB8}" type="slidenum">
              <a:rPr lang="en-US" smtClean="0"/>
              <a:pPr algn="l" rtl="0"/>
              <a:t>39</a:t>
            </a:fld>
            <a:endParaRPr lang="en-US" dirty="0"/>
          </a:p>
        </p:txBody>
      </p:sp>
      <p:pic>
        <p:nvPicPr>
          <p:cNvPr id="4" name="Obrázek 3">
            <a:extLst>
              <a:ext uri="{FF2B5EF4-FFF2-40B4-BE49-F238E27FC236}">
                <a16:creationId xmlns:a16="http://schemas.microsoft.com/office/drawing/2014/main" id="{6AE4D0BE-F3CB-42E1-A73E-8F424349D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895" y="0"/>
            <a:ext cx="10172210" cy="6858000"/>
          </a:xfrm>
          <a:prstGeom prst="rect">
            <a:avLst/>
          </a:prstGeom>
        </p:spPr>
      </p:pic>
    </p:spTree>
    <p:extLst>
      <p:ext uri="{BB962C8B-B14F-4D97-AF65-F5344CB8AC3E}">
        <p14:creationId xmlns:p14="http://schemas.microsoft.com/office/powerpoint/2010/main" val="275191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B473BE4-925E-666E-3C2B-C0FD58FE4C82}"/>
              </a:ext>
            </a:extLst>
          </p:cNvPr>
          <p:cNvSpPr>
            <a:spLocks noGrp="1"/>
          </p:cNvSpPr>
          <p:nvPr>
            <p:ph type="sldNum" sz="quarter" idx="12"/>
          </p:nvPr>
        </p:nvSpPr>
        <p:spPr/>
        <p:txBody>
          <a:bodyPr/>
          <a:lstStyle/>
          <a:p>
            <a:fld id="{4FAB73BC-B049-4115-A692-8D63A059BFB8}" type="slidenum">
              <a:rPr lang="en-US" smtClean="0"/>
              <a:pPr algn="l" rtl="0"/>
              <a:t>4</a:t>
            </a:fld>
            <a:endParaRPr lang="en-US" dirty="0"/>
          </a:p>
        </p:txBody>
      </p:sp>
      <p:pic>
        <p:nvPicPr>
          <p:cNvPr id="4" name="Obrázek 3">
            <a:extLst>
              <a:ext uri="{FF2B5EF4-FFF2-40B4-BE49-F238E27FC236}">
                <a16:creationId xmlns:a16="http://schemas.microsoft.com/office/drawing/2014/main" id="{4475BD0E-1315-13D0-C1E8-CF21558DC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712" y="30208"/>
            <a:ext cx="4091947" cy="3068960"/>
          </a:xfrm>
          <a:prstGeom prst="rect">
            <a:avLst/>
          </a:prstGeom>
        </p:spPr>
      </p:pic>
      <p:pic>
        <p:nvPicPr>
          <p:cNvPr id="6" name="Obrázek 5">
            <a:extLst>
              <a:ext uri="{FF2B5EF4-FFF2-40B4-BE49-F238E27FC236}">
                <a16:creationId xmlns:a16="http://schemas.microsoft.com/office/drawing/2014/main" id="{C368A338-A16B-7A0E-BD33-AC7E82587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08" y="3114904"/>
            <a:ext cx="4086267" cy="2952328"/>
          </a:xfrm>
          <a:prstGeom prst="rect">
            <a:avLst/>
          </a:prstGeom>
        </p:spPr>
      </p:pic>
      <p:sp>
        <p:nvSpPr>
          <p:cNvPr id="7" name="TextovéPole 6">
            <a:extLst>
              <a:ext uri="{FF2B5EF4-FFF2-40B4-BE49-F238E27FC236}">
                <a16:creationId xmlns:a16="http://schemas.microsoft.com/office/drawing/2014/main" id="{F077FD40-9390-2FBF-2F23-62B2031172D0}"/>
              </a:ext>
            </a:extLst>
          </p:cNvPr>
          <p:cNvSpPr txBox="1"/>
          <p:nvPr/>
        </p:nvSpPr>
        <p:spPr>
          <a:xfrm>
            <a:off x="-55127" y="6067232"/>
            <a:ext cx="4564136" cy="646331"/>
          </a:xfrm>
          <a:prstGeom prst="rect">
            <a:avLst/>
          </a:prstGeom>
          <a:noFill/>
        </p:spPr>
        <p:txBody>
          <a:bodyPr wrap="square" rtlCol="0">
            <a:spAutoFit/>
          </a:bodyPr>
          <a:lstStyle/>
          <a:p>
            <a:pPr algn="ctr" rtl="0"/>
            <a:r>
              <a:rPr lang="cs-CZ" b="0" i="0" dirty="0" err="1">
                <a:solidFill>
                  <a:srgbClr val="000000"/>
                </a:solidFill>
                <a:effectLst/>
                <a:latin typeface="arial" panose="020B0604020202020204" pitchFamily="34" charset="0"/>
              </a:rPr>
              <a:t>Mélanie</a:t>
            </a:r>
            <a:r>
              <a:rPr lang="cs-CZ" b="0" i="0" dirty="0">
                <a:solidFill>
                  <a:srgbClr val="000000"/>
                </a:solidFill>
                <a:effectLst/>
                <a:latin typeface="arial" panose="020B0604020202020204" pitchFamily="34" charset="0"/>
              </a:rPr>
              <a:t> </a:t>
            </a:r>
            <a:r>
              <a:rPr lang="cs-CZ" b="0" i="0" dirty="0" err="1">
                <a:solidFill>
                  <a:srgbClr val="000000"/>
                </a:solidFill>
                <a:effectLst/>
                <a:latin typeface="arial" panose="020B0604020202020204" pitchFamily="34" charset="0"/>
              </a:rPr>
              <a:t>Brünette</a:t>
            </a:r>
            <a:endParaRPr lang="cs-CZ" b="0" i="0" dirty="0">
              <a:solidFill>
                <a:srgbClr val="000000"/>
              </a:solidFill>
              <a:effectLst/>
              <a:latin typeface="arial" panose="020B0604020202020204" pitchFamily="34" charset="0"/>
            </a:endParaRPr>
          </a:p>
          <a:p>
            <a:pPr algn="ctr" rtl="0"/>
            <a:r>
              <a:rPr lang="cs-CZ" b="0" i="0" dirty="0">
                <a:solidFill>
                  <a:srgbClr val="000000"/>
                </a:solidFill>
                <a:effectLst/>
                <a:latin typeface="arial" panose="020B0604020202020204" pitchFamily="34" charset="0"/>
              </a:rPr>
              <a:t>Verband für Weideland und Biodiversität</a:t>
            </a:r>
            <a:endParaRPr lang="cs-CZ" dirty="0"/>
          </a:p>
        </p:txBody>
      </p:sp>
      <p:pic>
        <p:nvPicPr>
          <p:cNvPr id="9" name="Obrázek 8">
            <a:extLst>
              <a:ext uri="{FF2B5EF4-FFF2-40B4-BE49-F238E27FC236}">
                <a16:creationId xmlns:a16="http://schemas.microsoft.com/office/drawing/2014/main" id="{B115114C-1835-076B-C2F6-BBCEB3EE8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848" y="188640"/>
            <a:ext cx="2495766" cy="3120660"/>
          </a:xfrm>
          <a:prstGeom prst="rect">
            <a:avLst/>
          </a:prstGeom>
        </p:spPr>
      </p:pic>
      <p:pic>
        <p:nvPicPr>
          <p:cNvPr id="11" name="Obrázek 10">
            <a:extLst>
              <a:ext uri="{FF2B5EF4-FFF2-40B4-BE49-F238E27FC236}">
                <a16:creationId xmlns:a16="http://schemas.microsoft.com/office/drawing/2014/main" id="{54E9D950-0AE9-6014-224D-6EE0AA1B3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5429" y="188641"/>
            <a:ext cx="2556827" cy="3120660"/>
          </a:xfrm>
          <a:prstGeom prst="rect">
            <a:avLst/>
          </a:prstGeom>
        </p:spPr>
      </p:pic>
      <p:pic>
        <p:nvPicPr>
          <p:cNvPr id="13" name="Obrázek 12">
            <a:extLst>
              <a:ext uri="{FF2B5EF4-FFF2-40B4-BE49-F238E27FC236}">
                <a16:creationId xmlns:a16="http://schemas.microsoft.com/office/drawing/2014/main" id="{D313031A-A651-C928-421B-1DB6E9ACAE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8823" y="360697"/>
            <a:ext cx="2389465" cy="2992379"/>
          </a:xfrm>
          <a:prstGeom prst="rect">
            <a:avLst/>
          </a:prstGeom>
        </p:spPr>
      </p:pic>
      <p:pic>
        <p:nvPicPr>
          <p:cNvPr id="15" name="Obrázek 14">
            <a:extLst>
              <a:ext uri="{FF2B5EF4-FFF2-40B4-BE49-F238E27FC236}">
                <a16:creationId xmlns:a16="http://schemas.microsoft.com/office/drawing/2014/main" id="{437095F2-5347-45FD-3B3C-ECC58A4C89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8554" y="3607542"/>
            <a:ext cx="2146904" cy="2713448"/>
          </a:xfrm>
          <a:prstGeom prst="rect">
            <a:avLst/>
          </a:prstGeom>
        </p:spPr>
      </p:pic>
      <p:pic>
        <p:nvPicPr>
          <p:cNvPr id="17" name="Obrázek 16">
            <a:extLst>
              <a:ext uri="{FF2B5EF4-FFF2-40B4-BE49-F238E27FC236}">
                <a16:creationId xmlns:a16="http://schemas.microsoft.com/office/drawing/2014/main" id="{92C4DAAA-A935-B0C4-2283-463DDCE167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0732" y="3357537"/>
            <a:ext cx="2303011" cy="2891990"/>
          </a:xfrm>
          <a:prstGeom prst="rect">
            <a:avLst/>
          </a:prstGeom>
        </p:spPr>
      </p:pic>
      <p:pic>
        <p:nvPicPr>
          <p:cNvPr id="19" name="Obrázek 18">
            <a:extLst>
              <a:ext uri="{FF2B5EF4-FFF2-40B4-BE49-F238E27FC236}">
                <a16:creationId xmlns:a16="http://schemas.microsoft.com/office/drawing/2014/main" id="{85D75A43-22A6-16FE-2FD8-9E9F5EA715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57819" y="3292097"/>
            <a:ext cx="2544353" cy="3188294"/>
          </a:xfrm>
          <a:prstGeom prst="rect">
            <a:avLst/>
          </a:prstGeom>
        </p:spPr>
      </p:pic>
      <p:sp>
        <p:nvSpPr>
          <p:cNvPr id="20" name="TextovéPole 19">
            <a:extLst>
              <a:ext uri="{FF2B5EF4-FFF2-40B4-BE49-F238E27FC236}">
                <a16:creationId xmlns:a16="http://schemas.microsoft.com/office/drawing/2014/main" id="{129AFD1D-BC67-3BD2-2B15-7211EAF2D5DA}"/>
              </a:ext>
            </a:extLst>
          </p:cNvPr>
          <p:cNvSpPr txBox="1"/>
          <p:nvPr/>
        </p:nvSpPr>
        <p:spPr>
          <a:xfrm>
            <a:off x="9446358" y="4718759"/>
            <a:ext cx="2743199" cy="1477328"/>
          </a:xfrm>
          <a:prstGeom prst="rect">
            <a:avLst/>
          </a:prstGeom>
          <a:noFill/>
        </p:spPr>
        <p:txBody>
          <a:bodyPr wrap="square" rtlCol="0">
            <a:spAutoFit/>
          </a:bodyPr>
          <a:lstStyle/>
          <a:p>
            <a:pPr algn="ctr" rtl="0"/>
            <a:r>
              <a:rPr lang="cs-CZ" dirty="0"/>
              <a:t>Die Abschlusserklärung wurde von Vertretern von 45 Organisationen in ganz Europa unterzeichnet und von Mitgliedern des Europäischen Parlaments unterstützt.</a:t>
            </a:r>
          </a:p>
        </p:txBody>
      </p:sp>
    </p:spTree>
    <p:extLst>
      <p:ext uri="{BB962C8B-B14F-4D97-AF65-F5344CB8AC3E}">
        <p14:creationId xmlns:p14="http://schemas.microsoft.com/office/powerpoint/2010/main" val="3941874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8022A6D-F6C8-43BC-9236-FBEE31D87DD3}"/>
              </a:ext>
            </a:extLst>
          </p:cNvPr>
          <p:cNvSpPr>
            <a:spLocks noGrp="1"/>
          </p:cNvSpPr>
          <p:nvPr>
            <p:ph type="sldNum" sz="quarter" idx="12"/>
          </p:nvPr>
        </p:nvSpPr>
        <p:spPr/>
        <p:txBody>
          <a:bodyPr/>
          <a:lstStyle/>
          <a:p>
            <a:pPr algn="l" rtl="0"/>
            <a:fld id="{4FAB73BC-B049-4115-A692-8D63A059BFB8}" type="slidenum">
              <a:rPr lang="en-US" smtClean="0"/>
              <a:pPr algn="l" rtl="0"/>
              <a:t>40</a:t>
            </a:fld>
            <a:endParaRPr lang="en-US" dirty="0"/>
          </a:p>
        </p:txBody>
      </p:sp>
      <p:pic>
        <p:nvPicPr>
          <p:cNvPr id="4" name="Obrázek 3">
            <a:extLst>
              <a:ext uri="{FF2B5EF4-FFF2-40B4-BE49-F238E27FC236}">
                <a16:creationId xmlns:a16="http://schemas.microsoft.com/office/drawing/2014/main" id="{E602E1E0-7756-4377-AEFB-54E73B361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236" y="0"/>
            <a:ext cx="10192570" cy="6858000"/>
          </a:xfrm>
          <a:prstGeom prst="rect">
            <a:avLst/>
          </a:prstGeom>
        </p:spPr>
      </p:pic>
      <p:sp>
        <p:nvSpPr>
          <p:cNvPr id="3" name="TextovéPole 2">
            <a:extLst>
              <a:ext uri="{FF2B5EF4-FFF2-40B4-BE49-F238E27FC236}">
                <a16:creationId xmlns:a16="http://schemas.microsoft.com/office/drawing/2014/main" id="{9DA9D1A4-D321-48E7-96EF-42262C9D2AF0}"/>
              </a:ext>
            </a:extLst>
          </p:cNvPr>
          <p:cNvSpPr txBox="1"/>
          <p:nvPr/>
        </p:nvSpPr>
        <p:spPr>
          <a:xfrm>
            <a:off x="29021" y="116632"/>
            <a:ext cx="2178547" cy="4170372"/>
          </a:xfrm>
          <a:prstGeom prst="rect">
            <a:avLst/>
          </a:prstGeom>
          <a:noFill/>
        </p:spPr>
        <p:txBody>
          <a:bodyPr wrap="square" rtlCol="0">
            <a:spAutoFit/>
          </a:bodyPr>
          <a:lstStyle/>
          <a:p>
            <a:pPr algn="ctr" rtl="0"/>
            <a:r>
              <a:rPr lang="cs-CZ" sz="800" b="0" i="0" dirty="0">
                <a:solidFill>
                  <a:srgbClr val="000000"/>
                </a:solidFill>
                <a:effectLst/>
                <a:latin typeface="Dosis" panose="020B0604020202020204" pitchFamily="2" charset="-18"/>
              </a:rPr>
              <a:t>Am 29. August 2021 fand in der Schweiz eine internationale Konferenz zum Thema Weidetiere und Wölfe mit dem Titel statt</a:t>
            </a:r>
            <a:r>
              <a:rPr lang="cs-CZ" sz="800" b="0" i="1" dirty="0">
                <a:solidFill>
                  <a:srgbClr val="000000"/>
                </a:solidFill>
                <a:effectLst/>
                <a:latin typeface="Dosis" panose="020B0604020202020204" pitchFamily="2" charset="-18"/>
              </a:rPr>
              <a:t>"Wolf</a:t>
            </a:r>
            <a:r>
              <a:rPr lang="cs-CZ" sz="800" b="0" i="1" dirty="0" err="1">
                <a:solidFill>
                  <a:srgbClr val="000000"/>
                </a:solidFill>
                <a:effectLst/>
                <a:latin typeface="Dosis" panose="020B0604020202020204" pitchFamily="2" charset="-18"/>
              </a:rPr>
              <a:t>Und</a:t>
            </a:r>
            <a:r>
              <a:rPr lang="cs-CZ" sz="800" b="0" i="1" dirty="0">
                <a:solidFill>
                  <a:srgbClr val="000000"/>
                </a:solidFill>
                <a:effectLst/>
                <a:latin typeface="Dosis" panose="020B0604020202020204" pitchFamily="2" charset="-18"/>
              </a:rPr>
              <a:t> </a:t>
            </a:r>
            <a:r>
              <a:rPr lang="cs-CZ" sz="800" b="0" i="1" dirty="0" err="1">
                <a:solidFill>
                  <a:srgbClr val="000000"/>
                </a:solidFill>
                <a:effectLst/>
                <a:latin typeface="Dosis" panose="020B0604020202020204" pitchFamily="2" charset="-18"/>
              </a:rPr>
              <a:t>Hedenschütz</a:t>
            </a:r>
            <a:r>
              <a:rPr lang="cs-CZ" sz="800" b="0" i="1" dirty="0">
                <a:solidFill>
                  <a:srgbClr val="000000"/>
                </a:solidFill>
                <a:effectLst/>
                <a:latin typeface="Dosis" panose="020B0604020202020204" pitchFamily="2" charset="-18"/>
              </a:rPr>
              <a:t>-</a:t>
            </a:r>
            <a:r>
              <a:rPr lang="cs-CZ" sz="800" b="0" i="1" dirty="0" err="1">
                <a:solidFill>
                  <a:srgbClr val="000000"/>
                </a:solidFill>
                <a:effectLst/>
                <a:latin typeface="Dosis" panose="020B0604020202020204" pitchFamily="2" charset="-18"/>
              </a:rPr>
              <a:t>stirbt</a:t>
            </a:r>
            <a:r>
              <a:rPr lang="cs-CZ" sz="800" b="0" i="1" dirty="0">
                <a:solidFill>
                  <a:srgbClr val="000000"/>
                </a:solidFill>
                <a:effectLst/>
                <a:latin typeface="Dosis" panose="020B0604020202020204" pitchFamily="2" charset="-18"/>
              </a:rPr>
              <a:t> </a:t>
            </a:r>
            <a:r>
              <a:rPr lang="cs-CZ" sz="800" b="0" i="1" dirty="0" err="1">
                <a:solidFill>
                  <a:srgbClr val="000000"/>
                </a:solidFill>
                <a:effectLst/>
                <a:latin typeface="Dosis" panose="020B0604020202020204" pitchFamily="2" charset="-18"/>
              </a:rPr>
              <a:t>Grenzen</a:t>
            </a:r>
            <a:r>
              <a:rPr lang="cs-CZ" sz="800" b="0" i="1" dirty="0">
                <a:solidFill>
                  <a:srgbClr val="000000"/>
                </a:solidFill>
                <a:effectLst/>
                <a:latin typeface="Dosis" panose="020B0604020202020204" pitchFamily="2" charset="-18"/>
              </a:rPr>
              <a:t>" (</a:t>
            </a:r>
            <a:r>
              <a:rPr lang="pl-PL" sz="800" b="0" i="1" dirty="0">
                <a:solidFill>
                  <a:srgbClr val="000000"/>
                </a:solidFill>
                <a:effectLst/>
                <a:latin typeface="Dosis" panose="020B0604020202020204" pitchFamily="2" charset="-18"/>
              </a:rPr>
              <a:t>Der Wolf und Herdenschutz - Grenzen)</a:t>
            </a:r>
            <a:r>
              <a:rPr lang="cs-CZ" sz="800" b="0" i="1" dirty="0">
                <a:solidFill>
                  <a:srgbClr val="000000"/>
                </a:solidFill>
                <a:effectLst/>
                <a:latin typeface="Dosis" panose="020B0604020202020204" pitchFamily="2" charset="-18"/>
              </a:rPr>
              <a:t>,</a:t>
            </a:r>
            <a:r>
              <a:rPr lang="cs-CZ" sz="800" b="0" dirty="0">
                <a:solidFill>
                  <a:srgbClr val="000000"/>
                </a:solidFill>
                <a:effectLst/>
                <a:latin typeface="Dosis" panose="020B0604020202020204" pitchFamily="2" charset="-18"/>
              </a:rPr>
              <a:t>welche</a:t>
            </a:r>
            <a:r>
              <a:rPr lang="cs-CZ" sz="800" b="0" i="0" dirty="0">
                <a:solidFill>
                  <a:srgbClr val="000000"/>
                </a:solidFill>
                <a:effectLst/>
                <a:latin typeface="Dosis" panose="020B0604020202020204" pitchFamily="2" charset="-18"/>
              </a:rPr>
              <a:t>ermöglichte den Austausch schweizerischer, deutscher und französischer Erfahrungen.</a:t>
            </a:r>
          </a:p>
          <a:p>
            <a:pPr algn="ctr" rtl="0"/>
            <a:endParaRPr lang="cs-CZ" sz="800" b="0" i="0" dirty="0">
              <a:solidFill>
                <a:srgbClr val="000000"/>
              </a:solidFill>
              <a:effectLst/>
              <a:latin typeface="Dosis" panose="020B0604020202020204" pitchFamily="2" charset="-18"/>
            </a:endParaRPr>
          </a:p>
          <a:p>
            <a:pPr algn="ctr" rtl="0"/>
            <a:r>
              <a:rPr lang="cs-CZ" sz="1100" kern="50" dirty="0">
                <a:effectLst/>
                <a:latin typeface="Times New Roman" panose="02020603050405020304" pitchFamily="18" charset="0"/>
                <a:ea typeface="SimSun" panose="02010600030101010101" pitchFamily="2" charset="-122"/>
                <a:cs typeface="Mangal" panose="02040503050203030202" pitchFamily="18" charset="0"/>
              </a:rPr>
              <a:t>Dr. sprach. Laurent Garde aus Frankreich, Doktor der Ökologie und Anthropologie, der am Forschungsinstitut für Weidewirtschaft in den Alpen (CERPAM) arbeitet und als einer der besten Herdenschutzexperten Europas gilt.</a:t>
            </a:r>
          </a:p>
          <a:p>
            <a:pPr algn="ctr" rtl="0"/>
            <a:r>
              <a:rPr lang="cs-CZ" sz="1100" kern="50" dirty="0">
                <a:effectLst/>
                <a:latin typeface="Times New Roman" panose="02020603050405020304" pitchFamily="18" charset="0"/>
                <a:ea typeface="SimSun" panose="02010600030101010101" pitchFamily="2" charset="-122"/>
                <a:cs typeface="Mangal" panose="02040503050203030202" pitchFamily="18" charset="0"/>
              </a:rPr>
              <a:t>Seit 20 Jahren beschäftigt er sich mit der Erforschung und praktischen Umsetzung von Herdenschutzmaßnahmen in Frankreich.</a:t>
            </a:r>
          </a:p>
          <a:p>
            <a:pPr algn="ctr" rtl="0"/>
            <a:r>
              <a:rPr lang="cs-CZ" sz="1100" kern="50" dirty="0">
                <a:latin typeface="Times New Roman" panose="02020603050405020304" pitchFamily="18" charset="0"/>
                <a:ea typeface="SimSun" panose="02010600030101010101" pitchFamily="2" charset="-122"/>
                <a:cs typeface="Mangal" panose="02040503050203030202" pitchFamily="18" charset="0"/>
              </a:rPr>
              <a:t>P</a:t>
            </a:r>
            <a:r>
              <a:rPr lang="cs-CZ" sz="1100" kern="50" dirty="0">
                <a:effectLst/>
                <a:latin typeface="Times New Roman" panose="02020603050405020304" pitchFamily="18" charset="0"/>
                <a:ea typeface="SimSun" panose="02010600030101010101" pitchFamily="2" charset="-122"/>
                <a:cs typeface="Mangal" panose="02040503050203030202" pitchFamily="18" charset="0"/>
              </a:rPr>
              <a:t>klare Fakten präsentiert.</a:t>
            </a:r>
          </a:p>
          <a:p>
            <a:pPr algn="ctr" rtl="0"/>
            <a:endParaRPr lang="cs-CZ" sz="1100"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200" b="1" kern="50" dirty="0">
                <a:solidFill>
                  <a:srgbClr val="C00000"/>
                </a:solidFill>
                <a:effectLst/>
                <a:latin typeface="Times New Roman" panose="02020603050405020304" pitchFamily="18" charset="0"/>
                <a:ea typeface="SimSun" panose="02010600030101010101" pitchFamily="2" charset="-122"/>
                <a:cs typeface="Mangal" panose="02040503050203030202" pitchFamily="18" charset="0"/>
              </a:rPr>
              <a:t>Ohne tödliches Eingreifen passen sich Wölfe an Schutzmaßnahmen an.</a:t>
            </a:r>
            <a:endParaRPr lang="cs-CZ" sz="1200" b="1" dirty="0">
              <a:solidFill>
                <a:srgbClr val="C00000"/>
              </a:solidFill>
            </a:endParaRPr>
          </a:p>
        </p:txBody>
      </p:sp>
      <p:pic>
        <p:nvPicPr>
          <p:cNvPr id="6" name="Obrázek 5">
            <a:extLst>
              <a:ext uri="{FF2B5EF4-FFF2-40B4-BE49-F238E27FC236}">
                <a16:creationId xmlns:a16="http://schemas.microsoft.com/office/drawing/2014/main" id="{4E665BFF-03DE-4D37-AFFF-EE1CB8AC8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80" y="4441882"/>
            <a:ext cx="1499897" cy="2091962"/>
          </a:xfrm>
          <a:prstGeom prst="rect">
            <a:avLst/>
          </a:prstGeom>
        </p:spPr>
      </p:pic>
      <p:sp>
        <p:nvSpPr>
          <p:cNvPr id="7" name="TextovéPole 6">
            <a:extLst>
              <a:ext uri="{FF2B5EF4-FFF2-40B4-BE49-F238E27FC236}">
                <a16:creationId xmlns:a16="http://schemas.microsoft.com/office/drawing/2014/main" id="{795DECBD-8F73-4018-9E6F-29D43816633A}"/>
              </a:ext>
            </a:extLst>
          </p:cNvPr>
          <p:cNvSpPr txBox="1"/>
          <p:nvPr/>
        </p:nvSpPr>
        <p:spPr>
          <a:xfrm>
            <a:off x="117321" y="6629142"/>
            <a:ext cx="1765035" cy="184666"/>
          </a:xfrm>
          <a:prstGeom prst="rect">
            <a:avLst/>
          </a:prstGeom>
          <a:noFill/>
        </p:spPr>
        <p:txBody>
          <a:bodyPr wrap="none" rtlCol="0">
            <a:spAutoFit/>
          </a:bodyPr>
          <a:lstStyle/>
          <a:p>
            <a:pPr algn="l" rtl="0"/>
            <a:r>
              <a:rPr lang="cs-CZ" sz="600" u="sng" kern="50" dirty="0">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https://www.youtube.com/</a:t>
            </a:r>
            <a:r>
              <a:rPr lang="cs-CZ" sz="600" u="sng" kern="50" dirty="0" err="1">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ansehen?v</a:t>
            </a:r>
            <a:r>
              <a:rPr lang="cs-CZ" sz="600" u="sng" kern="50" dirty="0">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a:t>
            </a:r>
            <a:r>
              <a:rPr lang="cs-CZ" sz="600" u="sng" kern="50" dirty="0" err="1">
                <a:solidFill>
                  <a:srgbClr val="0563C1"/>
                </a:solidFill>
                <a:effectLst/>
                <a:latin typeface="Times New Roman" panose="02020603050405020304" pitchFamily="18" charset="0"/>
                <a:ea typeface="SimSun" panose="02010600030101010101" pitchFamily="2" charset="-122"/>
                <a:cs typeface="Mangal" panose="02040503050203030202" pitchFamily="18" charset="0"/>
                <a:hlinkClick r:id="rId4"/>
              </a:rPr>
              <a:t>PtccfgiYYEM</a:t>
            </a:r>
            <a:r>
              <a:rPr lang="cs-CZ" sz="600" kern="50" dirty="0">
                <a:effectLst/>
                <a:latin typeface="Times New Roman" panose="02020603050405020304" pitchFamily="18" charset="0"/>
                <a:ea typeface="SimSun" panose="02010600030101010101" pitchFamily="2" charset="-122"/>
                <a:cs typeface="Mangal" panose="02040503050203030202" pitchFamily="18" charset="0"/>
              </a:rPr>
              <a:t>)</a:t>
            </a:r>
            <a:endParaRPr lang="cs-CZ" sz="600" dirty="0"/>
          </a:p>
        </p:txBody>
      </p:sp>
    </p:spTree>
    <p:extLst>
      <p:ext uri="{BB962C8B-B14F-4D97-AF65-F5344CB8AC3E}">
        <p14:creationId xmlns:p14="http://schemas.microsoft.com/office/powerpoint/2010/main" val="4127148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326D39F-F7B7-CB5D-70B3-8790CC03A165}"/>
              </a:ext>
            </a:extLst>
          </p:cNvPr>
          <p:cNvSpPr>
            <a:spLocks noGrp="1"/>
          </p:cNvSpPr>
          <p:nvPr>
            <p:ph type="sldNum" sz="quarter" idx="12"/>
          </p:nvPr>
        </p:nvSpPr>
        <p:spPr/>
        <p:txBody>
          <a:bodyPr/>
          <a:lstStyle/>
          <a:p>
            <a:pPr algn="l" rtl="0"/>
            <a:fld id="{4FAB73BC-B049-4115-A692-8D63A059BFB8}" type="slidenum">
              <a:rPr lang="en-US" smtClean="0"/>
              <a:pPr algn="l" rtl="0"/>
              <a:t>41</a:t>
            </a:fld>
            <a:endParaRPr lang="en-US" dirty="0"/>
          </a:p>
        </p:txBody>
      </p:sp>
      <p:pic>
        <p:nvPicPr>
          <p:cNvPr id="4" name="Obrázek 3">
            <a:extLst>
              <a:ext uri="{FF2B5EF4-FFF2-40B4-BE49-F238E27FC236}">
                <a16:creationId xmlns:a16="http://schemas.microsoft.com/office/drawing/2014/main" id="{2F5EC456-157C-0EA3-C6B8-010EF3412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908720"/>
            <a:ext cx="6264696" cy="5674940"/>
          </a:xfrm>
          <a:prstGeom prst="rect">
            <a:avLst/>
          </a:prstGeom>
        </p:spPr>
      </p:pic>
      <p:sp>
        <p:nvSpPr>
          <p:cNvPr id="5" name="TextovéPole 4">
            <a:extLst>
              <a:ext uri="{FF2B5EF4-FFF2-40B4-BE49-F238E27FC236}">
                <a16:creationId xmlns:a16="http://schemas.microsoft.com/office/drawing/2014/main" id="{3DB4DC72-B36D-D784-B751-07EE1F724A89}"/>
              </a:ext>
            </a:extLst>
          </p:cNvPr>
          <p:cNvSpPr txBox="1"/>
          <p:nvPr/>
        </p:nvSpPr>
        <p:spPr>
          <a:xfrm>
            <a:off x="479376" y="260648"/>
            <a:ext cx="11449272" cy="646331"/>
          </a:xfrm>
          <a:prstGeom prst="rect">
            <a:avLst/>
          </a:prstGeom>
          <a:noFill/>
        </p:spPr>
        <p:txBody>
          <a:bodyPr wrap="square" rtlCol="0">
            <a:spAutoFit/>
          </a:bodyPr>
          <a:lstStyle/>
          <a:p>
            <a:pPr algn="l" rtl="0"/>
            <a:r>
              <a:rPr lang="cs-CZ" dirty="0"/>
              <a:t>Entwicklung der direkten Kosten für Wölfe in Frankreich – Opferentschädigung und staatliche Beihilfen</a:t>
            </a:r>
            <a:r>
              <a:rPr lang="pl-PL" dirty="0"/>
              <a:t>bei der Umsetzung von Schutzmaßnahmen</a:t>
            </a:r>
            <a:r>
              <a:rPr lang="cs-CZ" dirty="0"/>
              <a:t> </a:t>
            </a:r>
          </a:p>
        </p:txBody>
      </p:sp>
      <p:pic>
        <p:nvPicPr>
          <p:cNvPr id="1026" name="Picture 2" descr="Chovatelé čelí predátorům">
            <a:extLst>
              <a:ext uri="{FF2B5EF4-FFF2-40B4-BE49-F238E27FC236}">
                <a16:creationId xmlns:a16="http://schemas.microsoft.com/office/drawing/2014/main" id="{C245158E-25BA-A0E2-9F81-84D031F061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215" y="1512093"/>
            <a:ext cx="5218202" cy="257309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4F1F2E49-E279-931C-0B3C-CD83B5993B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206" y="4221088"/>
            <a:ext cx="2672220" cy="1292632"/>
          </a:xfrm>
          <a:prstGeom prst="rect">
            <a:avLst/>
          </a:prstGeom>
        </p:spPr>
      </p:pic>
    </p:spTree>
    <p:extLst>
      <p:ext uri="{BB962C8B-B14F-4D97-AF65-F5344CB8AC3E}">
        <p14:creationId xmlns:p14="http://schemas.microsoft.com/office/powerpoint/2010/main" val="62614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A6B036D-06F5-CD54-7DB3-B6229CF0D383}"/>
              </a:ext>
            </a:extLst>
          </p:cNvPr>
          <p:cNvSpPr>
            <a:spLocks noGrp="1"/>
          </p:cNvSpPr>
          <p:nvPr>
            <p:ph type="sldNum" sz="quarter" idx="12"/>
          </p:nvPr>
        </p:nvSpPr>
        <p:spPr/>
        <p:txBody>
          <a:bodyPr/>
          <a:lstStyle/>
          <a:p>
            <a:pPr algn="l" rtl="0"/>
            <a:fld id="{4FAB73BC-B049-4115-A692-8D63A059BFB8}" type="slidenum">
              <a:rPr lang="en-US" smtClean="0"/>
              <a:pPr algn="l" rtl="0"/>
              <a:t>42</a:t>
            </a:fld>
            <a:endParaRPr lang="en-US" dirty="0"/>
          </a:p>
        </p:txBody>
      </p:sp>
      <p:pic>
        <p:nvPicPr>
          <p:cNvPr id="4" name="Obrázek 3">
            <a:extLst>
              <a:ext uri="{FF2B5EF4-FFF2-40B4-BE49-F238E27FC236}">
                <a16:creationId xmlns:a16="http://schemas.microsoft.com/office/drawing/2014/main" id="{D1D70326-7E68-2E3A-611C-D09F338DE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8" y="0"/>
            <a:ext cx="4946382" cy="6858000"/>
          </a:xfrm>
          <a:prstGeom prst="rect">
            <a:avLst/>
          </a:prstGeom>
        </p:spPr>
      </p:pic>
      <p:pic>
        <p:nvPicPr>
          <p:cNvPr id="6" name="Obrázek 5">
            <a:extLst>
              <a:ext uri="{FF2B5EF4-FFF2-40B4-BE49-F238E27FC236}">
                <a16:creationId xmlns:a16="http://schemas.microsoft.com/office/drawing/2014/main" id="{3AB57126-4DCA-4F4E-3C93-E3AAF3B94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40" y="476672"/>
            <a:ext cx="7096881" cy="2458845"/>
          </a:xfrm>
          <a:prstGeom prst="rect">
            <a:avLst/>
          </a:prstGeom>
        </p:spPr>
      </p:pic>
      <p:sp>
        <p:nvSpPr>
          <p:cNvPr id="7" name="Šipka: nahoru 6">
            <a:extLst>
              <a:ext uri="{FF2B5EF4-FFF2-40B4-BE49-F238E27FC236}">
                <a16:creationId xmlns:a16="http://schemas.microsoft.com/office/drawing/2014/main" id="{E75880D0-178B-ACF3-899A-5F27BAC45A41}"/>
              </a:ext>
            </a:extLst>
          </p:cNvPr>
          <p:cNvSpPr/>
          <p:nvPr/>
        </p:nvSpPr>
        <p:spPr>
          <a:xfrm>
            <a:off x="7342880" y="2852936"/>
            <a:ext cx="646032" cy="129614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CB40ABD9-44CA-8966-C115-3B3DDF4DFEF5}"/>
              </a:ext>
            </a:extLst>
          </p:cNvPr>
          <p:cNvSpPr txBox="1"/>
          <p:nvPr/>
        </p:nvSpPr>
        <p:spPr>
          <a:xfrm>
            <a:off x="6043021" y="5949280"/>
            <a:ext cx="4608512" cy="461665"/>
          </a:xfrm>
          <a:prstGeom prst="rect">
            <a:avLst/>
          </a:prstGeom>
          <a:noFill/>
        </p:spPr>
        <p:txBody>
          <a:bodyPr wrap="square" rtlCol="0">
            <a:spAutoFit/>
          </a:bodyPr>
          <a:lstStyle/>
          <a:p>
            <a:pPr algn="l" rtl="0"/>
            <a:r>
              <a:rPr lang="fr-FR" sz="800" dirty="0">
                <a:hlinkClick r:id="rId4"/>
              </a:rPr>
              <a:t>Le loup | OFB | Le loup en France (loupfrance.fr)</a:t>
            </a:r>
            <a:r>
              <a:rPr lang="cs-CZ" sz="800" dirty="0"/>
              <a:t> </a:t>
            </a:r>
          </a:p>
          <a:p>
            <a:pPr algn="l" rtl="0"/>
            <a:r>
              <a:rPr lang="cs-CZ" sz="800" dirty="0">
                <a:hlinkClick r:id="rId5"/>
              </a:rPr>
              <a:t>Bulletin-Reseau-Loup-2012-N27_regime.alimentaire.pdf (loupfrance.fr)</a:t>
            </a:r>
            <a:endParaRPr lang="cs-CZ" sz="800" dirty="0"/>
          </a:p>
          <a:p>
            <a:pPr algn="l" rtl="0"/>
            <a:endParaRPr lang="cs-CZ" sz="800" dirty="0"/>
          </a:p>
        </p:txBody>
      </p:sp>
      <p:sp>
        <p:nvSpPr>
          <p:cNvPr id="9" name="TextovéPole 8">
            <a:extLst>
              <a:ext uri="{FF2B5EF4-FFF2-40B4-BE49-F238E27FC236}">
                <a16:creationId xmlns:a16="http://schemas.microsoft.com/office/drawing/2014/main" id="{4484F1D8-A0F3-48CA-E44C-583951D631AD}"/>
              </a:ext>
            </a:extLst>
          </p:cNvPr>
          <p:cNvSpPr txBox="1"/>
          <p:nvPr/>
        </p:nvSpPr>
        <p:spPr>
          <a:xfrm>
            <a:off x="4655840" y="4100193"/>
            <a:ext cx="7200800" cy="1938992"/>
          </a:xfrm>
          <a:prstGeom prst="rect">
            <a:avLst/>
          </a:prstGeom>
          <a:noFill/>
        </p:spPr>
        <p:txBody>
          <a:bodyPr wrap="square" rtlCol="0">
            <a:spAutoFit/>
          </a:bodyPr>
          <a:lstStyle/>
          <a:p>
            <a:pPr algn="ctr" rtl="0"/>
            <a:r>
              <a:rPr lang="cs-CZ" sz="2400" b="1" dirty="0">
                <a:solidFill>
                  <a:srgbClr val="FF0000"/>
                </a:solidFill>
              </a:rPr>
              <a:t>Laut der Studie „Über die Ernährung des Wolfes: Ein Überblick über die Ernährung verschiedener Wolfsrudel in Frankreich“ besteht die Nahrung der Wölfe im Durchschnitt zu 16 % aus Haustieren. Es hängt von der Jahreszeit und dem Verhalten einzelner Rudel ab.</a:t>
            </a:r>
          </a:p>
        </p:txBody>
      </p:sp>
    </p:spTree>
    <p:extLst>
      <p:ext uri="{BB962C8B-B14F-4D97-AF65-F5344CB8AC3E}">
        <p14:creationId xmlns:p14="http://schemas.microsoft.com/office/powerpoint/2010/main" val="165434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E603BDA-070C-48A2-9D5D-11508E811EFA}"/>
              </a:ext>
            </a:extLst>
          </p:cNvPr>
          <p:cNvSpPr>
            <a:spLocks noGrp="1"/>
          </p:cNvSpPr>
          <p:nvPr>
            <p:ph type="sldNum" sz="quarter" idx="12"/>
          </p:nvPr>
        </p:nvSpPr>
        <p:spPr/>
        <p:txBody>
          <a:bodyPr/>
          <a:lstStyle/>
          <a:p>
            <a:pPr algn="l" rtl="0"/>
            <a:fld id="{4FAB73BC-B049-4115-A692-8D63A059BFB8}" type="slidenum">
              <a:rPr lang="en-US" smtClean="0"/>
              <a:pPr algn="l" rtl="0"/>
              <a:t>43</a:t>
            </a:fld>
            <a:endParaRPr lang="en-US" dirty="0"/>
          </a:p>
        </p:txBody>
      </p:sp>
      <p:pic>
        <p:nvPicPr>
          <p:cNvPr id="4" name="Obrázek 3">
            <a:extLst>
              <a:ext uri="{FF2B5EF4-FFF2-40B4-BE49-F238E27FC236}">
                <a16:creationId xmlns:a16="http://schemas.microsoft.com/office/drawing/2014/main" id="{2FAE8E72-5EDE-4D0A-8FDC-E7C4625C50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748" y="0"/>
            <a:ext cx="7466504" cy="68580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600447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44</a:t>
            </a:fld>
            <a:endParaRPr lang="en-US" dirty="0"/>
          </a:p>
        </p:txBody>
      </p:sp>
      <p:pic>
        <p:nvPicPr>
          <p:cNvPr id="3" name="Obrázek 2" descr="francie střelba.png"/>
          <p:cNvPicPr>
            <a:picLocks noChangeAspect="1"/>
          </p:cNvPicPr>
          <p:nvPr/>
        </p:nvPicPr>
        <p:blipFill>
          <a:blip r:embed="rId2" cstate="print"/>
          <a:stretch>
            <a:fillRect/>
          </a:stretch>
        </p:blipFill>
        <p:spPr>
          <a:xfrm>
            <a:off x="0" y="0"/>
            <a:ext cx="11019187" cy="5479776"/>
          </a:xfrm>
          <a:prstGeom prst="rect">
            <a:avLst/>
          </a:prstGeom>
        </p:spPr>
      </p:pic>
      <p:pic>
        <p:nvPicPr>
          <p:cNvPr id="5" name="Obrázek 4" descr="fr střel výcvik.png"/>
          <p:cNvPicPr>
            <a:picLocks noChangeAspect="1"/>
          </p:cNvPicPr>
          <p:nvPr/>
        </p:nvPicPr>
        <p:blipFill>
          <a:blip r:embed="rId3" cstate="print"/>
          <a:stretch>
            <a:fillRect/>
          </a:stretch>
        </p:blipFill>
        <p:spPr>
          <a:xfrm>
            <a:off x="7342990" y="2132856"/>
            <a:ext cx="4849010" cy="4330796"/>
          </a:xfrm>
          <a:prstGeom prst="rect">
            <a:avLst/>
          </a:prstGeom>
        </p:spPr>
      </p:pic>
      <p:sp>
        <p:nvSpPr>
          <p:cNvPr id="6" name="TextovéPole 5"/>
          <p:cNvSpPr txBox="1"/>
          <p:nvPr/>
        </p:nvSpPr>
        <p:spPr>
          <a:xfrm>
            <a:off x="479376" y="6381328"/>
            <a:ext cx="4752528" cy="215444"/>
          </a:xfrm>
          <a:prstGeom prst="rect">
            <a:avLst/>
          </a:prstGeom>
          <a:noFill/>
        </p:spPr>
        <p:txBody>
          <a:bodyPr wrap="square" rtlCol="0">
            <a:spAutoFit/>
          </a:bodyPr>
          <a:lstStyle/>
          <a:p>
            <a:pPr algn="l" rtl="0"/>
            <a:r>
              <a:rPr lang="cs-CZ" sz="800" dirty="0">
                <a:hlinkClick r:id="rId4"/>
              </a:rPr>
              <a:t>https://www.loupfrance.fr/gestion-des-impacts-du-loup/protection-des-troupeaux/</a:t>
            </a:r>
            <a:endParaRPr lang="cs-CZ" sz="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66D8B16-D22F-EA85-6D8A-3535529AC178}"/>
              </a:ext>
            </a:extLst>
          </p:cNvPr>
          <p:cNvSpPr>
            <a:spLocks noGrp="1"/>
          </p:cNvSpPr>
          <p:nvPr>
            <p:ph type="sldNum" sz="quarter" idx="12"/>
          </p:nvPr>
        </p:nvSpPr>
        <p:spPr/>
        <p:txBody>
          <a:bodyPr/>
          <a:lstStyle/>
          <a:p>
            <a:pPr algn="l" rtl="0"/>
            <a:fld id="{4FAB73BC-B049-4115-A692-8D63A059BFB8}" type="slidenum">
              <a:rPr lang="en-US" smtClean="0"/>
              <a:pPr algn="l" rtl="0"/>
              <a:t>45</a:t>
            </a:fld>
            <a:endParaRPr lang="en-US" dirty="0"/>
          </a:p>
        </p:txBody>
      </p:sp>
      <p:sp>
        <p:nvSpPr>
          <p:cNvPr id="3" name="TextovéPole 2">
            <a:extLst>
              <a:ext uri="{FF2B5EF4-FFF2-40B4-BE49-F238E27FC236}">
                <a16:creationId xmlns:a16="http://schemas.microsoft.com/office/drawing/2014/main" id="{C408A0DE-32AA-67DA-E10A-C7AA6758BB64}"/>
              </a:ext>
            </a:extLst>
          </p:cNvPr>
          <p:cNvSpPr txBox="1"/>
          <p:nvPr/>
        </p:nvSpPr>
        <p:spPr>
          <a:xfrm>
            <a:off x="335360" y="332656"/>
            <a:ext cx="11449272" cy="646331"/>
          </a:xfrm>
          <a:prstGeom prst="rect">
            <a:avLst/>
          </a:prstGeom>
          <a:noFill/>
        </p:spPr>
        <p:txBody>
          <a:bodyPr wrap="square" rtlCol="0">
            <a:spAutoFit/>
          </a:bodyPr>
          <a:lstStyle/>
          <a:p>
            <a:pPr algn="l" rtl="0"/>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Nach Angaben des Beamten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Und</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ln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Und</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CH</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bei</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geben von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 </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Nur Schüsse in Frankreich trugen dazu bei, den Aufstieg zu stoppen</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Und</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C</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Und</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Nummer</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bei</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fließt und getötet vol</a:t>
            </a:r>
            <a:r>
              <a:rPr kumimoji="0" lang="cs-CZ" b="0" i="0" u="none" strike="noStrike" cap="none" normalizeH="0" baseline="0" dirty="0">
                <a:ln>
                  <a:noFill/>
                </a:ln>
                <a:solidFill>
                  <a:schemeClr val="tx1"/>
                </a:solidFill>
                <a:effectLst/>
                <a:latin typeface="Calibri"/>
                <a:ea typeface="Calibri" pitchFamily="34" charset="0"/>
                <a:cs typeface="Times New Roman" pitchFamily="18" charset="0"/>
              </a:rPr>
              <a:t>Und</a:t>
            </a:r>
            <a:r>
              <a:rPr kumimoji="0" lang="cs-CZ"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Glied</a:t>
            </a:r>
            <a:endParaRPr lang="cs-CZ" dirty="0"/>
          </a:p>
        </p:txBody>
      </p:sp>
      <p:pic>
        <p:nvPicPr>
          <p:cNvPr id="4" name="Obrázek 3">
            <a:extLst>
              <a:ext uri="{FF2B5EF4-FFF2-40B4-BE49-F238E27FC236}">
                <a16:creationId xmlns:a16="http://schemas.microsoft.com/office/drawing/2014/main" id="{7A4962C9-91DB-B03C-5116-C68842C180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3265" y="2996952"/>
            <a:ext cx="646331" cy="646331"/>
          </a:xfrm>
          <a:prstGeom prst="rect">
            <a:avLst/>
          </a:prstGeom>
        </p:spPr>
      </p:pic>
      <p:pic>
        <p:nvPicPr>
          <p:cNvPr id="6" name="Obrázek 5">
            <a:extLst>
              <a:ext uri="{FF2B5EF4-FFF2-40B4-BE49-F238E27FC236}">
                <a16:creationId xmlns:a16="http://schemas.microsoft.com/office/drawing/2014/main" id="{B4EC9C17-B5E9-9889-1672-4CFFF729F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063700"/>
            <a:ext cx="6264697" cy="4730599"/>
          </a:xfrm>
          <a:prstGeom prst="rect">
            <a:avLst/>
          </a:prstGeom>
        </p:spPr>
      </p:pic>
      <p:pic>
        <p:nvPicPr>
          <p:cNvPr id="7" name="Obrázek 6">
            <a:extLst>
              <a:ext uri="{FF2B5EF4-FFF2-40B4-BE49-F238E27FC236}">
                <a16:creationId xmlns:a16="http://schemas.microsoft.com/office/drawing/2014/main" id="{AC8D2BF4-27AA-8305-5500-B6BA55148A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0739" y="3501008"/>
            <a:ext cx="646331" cy="646331"/>
          </a:xfrm>
          <a:prstGeom prst="rect">
            <a:avLst/>
          </a:prstGeom>
        </p:spPr>
      </p:pic>
      <p:pic>
        <p:nvPicPr>
          <p:cNvPr id="8" name="Obrázek 7">
            <a:extLst>
              <a:ext uri="{FF2B5EF4-FFF2-40B4-BE49-F238E27FC236}">
                <a16:creationId xmlns:a16="http://schemas.microsoft.com/office/drawing/2014/main" id="{05BE5D5B-38C4-ED33-D548-D3961A1E4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213" y="4005064"/>
            <a:ext cx="646331" cy="646331"/>
          </a:xfrm>
          <a:prstGeom prst="rect">
            <a:avLst/>
          </a:prstGeom>
        </p:spPr>
      </p:pic>
      <p:pic>
        <p:nvPicPr>
          <p:cNvPr id="9" name="Obrázek 8">
            <a:extLst>
              <a:ext uri="{FF2B5EF4-FFF2-40B4-BE49-F238E27FC236}">
                <a16:creationId xmlns:a16="http://schemas.microsoft.com/office/drawing/2014/main" id="{1738F23E-30EF-F067-FA51-FB68F6A54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469" y="4637539"/>
            <a:ext cx="646331" cy="646331"/>
          </a:xfrm>
          <a:prstGeom prst="rect">
            <a:avLst/>
          </a:prstGeom>
        </p:spPr>
      </p:pic>
      <p:pic>
        <p:nvPicPr>
          <p:cNvPr id="10" name="Obrázek 9">
            <a:extLst>
              <a:ext uri="{FF2B5EF4-FFF2-40B4-BE49-F238E27FC236}">
                <a16:creationId xmlns:a16="http://schemas.microsoft.com/office/drawing/2014/main" id="{B0703B27-565D-8E25-7A96-0A8BE4F27F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6469" y="5141594"/>
            <a:ext cx="646331" cy="646331"/>
          </a:xfrm>
          <a:prstGeom prst="rect">
            <a:avLst/>
          </a:prstGeom>
        </p:spPr>
      </p:pic>
    </p:spTree>
    <p:extLst>
      <p:ext uri="{BB962C8B-B14F-4D97-AF65-F5344CB8AC3E}">
        <p14:creationId xmlns:p14="http://schemas.microsoft.com/office/powerpoint/2010/main" val="2267219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1AF90E7-B86F-496E-B179-E9E824415557}"/>
              </a:ext>
            </a:extLst>
          </p:cNvPr>
          <p:cNvSpPr>
            <a:spLocks noGrp="1"/>
          </p:cNvSpPr>
          <p:nvPr>
            <p:ph type="sldNum" sz="quarter" idx="12"/>
          </p:nvPr>
        </p:nvSpPr>
        <p:spPr/>
        <p:txBody>
          <a:bodyPr/>
          <a:lstStyle/>
          <a:p>
            <a:pPr algn="l" rtl="0"/>
            <a:fld id="{4FAB73BC-B049-4115-A692-8D63A059BFB8}" type="slidenum">
              <a:rPr lang="en-US" smtClean="0"/>
              <a:pPr algn="l" rtl="0"/>
              <a:t>46</a:t>
            </a:fld>
            <a:endParaRPr lang="en-US" dirty="0"/>
          </a:p>
        </p:txBody>
      </p:sp>
      <p:graphicFrame>
        <p:nvGraphicFramePr>
          <p:cNvPr id="8" name="Tabulka 7">
            <a:extLst>
              <a:ext uri="{FF2B5EF4-FFF2-40B4-BE49-F238E27FC236}">
                <a16:creationId xmlns:a16="http://schemas.microsoft.com/office/drawing/2014/main" id="{024FE1E8-1AEF-454F-B6F9-97A4869C26A1}"/>
              </a:ext>
            </a:extLst>
          </p:cNvPr>
          <p:cNvGraphicFramePr>
            <a:graphicFrameLocks noGrp="1"/>
          </p:cNvGraphicFramePr>
          <p:nvPr/>
        </p:nvGraphicFramePr>
        <p:xfrm>
          <a:off x="119336" y="6304508"/>
          <a:ext cx="10515600" cy="518160"/>
        </p:xfrm>
        <a:graphic>
          <a:graphicData uri="http://schemas.openxmlformats.org/drawingml/2006/table">
            <a:tbl>
              <a:tblPr/>
              <a:tblGrid>
                <a:gridCol w="10515600">
                  <a:extLst>
                    <a:ext uri="{9D8B030D-6E8A-4147-A177-3AD203B41FA5}">
                      <a16:colId xmlns:a16="http://schemas.microsoft.com/office/drawing/2014/main" val="1467438218"/>
                    </a:ext>
                  </a:extLst>
                </a:gridCol>
              </a:tblGrid>
              <a:tr h="0">
                <a:tc>
                  <a:txBody>
                    <a:bodyPr/>
                    <a:lstStyle/>
                    <a:p>
                      <a:pPr algn="l" rtl="0" fontAlgn="b"/>
                      <a:r>
                        <a:rPr lang="cs-CZ" sz="1100" dirty="0">
                          <a:solidFill>
                            <a:srgbClr val="00B0F0"/>
                          </a:solidFill>
                          <a:effectLst/>
                        </a:rPr>
                        <a:t>TRAUM</a:t>
                      </a:r>
                      <a:r>
                        <a:rPr lang="cs-CZ" sz="1100" dirty="0" err="1">
                          <a:solidFill>
                            <a:srgbClr val="00B0F0"/>
                          </a:solidFill>
                          <a:effectLst/>
                        </a:rPr>
                        <a:t>Auvergne-Rhône-Alpes</a:t>
                      </a:r>
                      <a:endParaRPr lang="cs-CZ" sz="1100" dirty="0">
                        <a:solidFill>
                          <a:srgbClr val="00B0F0"/>
                        </a:solidFill>
                        <a:effectLst/>
                      </a:endParaRPr>
                    </a:p>
                  </a:txBody>
                  <a:tcPr anchor="b">
                    <a:lnL>
                      <a:noFill/>
                    </a:lnL>
                    <a:lnR>
                      <a:noFill/>
                    </a:lnR>
                    <a:lnT>
                      <a:noFill/>
                    </a:lnT>
                    <a:lnB>
                      <a:noFill/>
                    </a:lnB>
                  </a:tcPr>
                </a:tc>
                <a:extLst>
                  <a:ext uri="{0D108BD9-81ED-4DB2-BD59-A6C34878D82A}">
                    <a16:rowId xmlns:a16="http://schemas.microsoft.com/office/drawing/2014/main" val="3653803787"/>
                  </a:ext>
                </a:extLst>
              </a:tr>
              <a:tr h="0">
                <a:tc>
                  <a:txBody>
                    <a:bodyPr/>
                    <a:lstStyle/>
                    <a:p>
                      <a:pPr algn="l" rtl="0" fontAlgn="t"/>
                      <a:r>
                        <a:rPr lang="cs-CZ" sz="1100" b="0" dirty="0">
                          <a:solidFill>
                            <a:srgbClr val="00B0F0"/>
                          </a:solidFill>
                          <a:effectLst/>
                        </a:rPr>
                        <a:t>Regionaldirektion für Umwelt, Planung und Wohnen</a:t>
                      </a:r>
                      <a:r>
                        <a:rPr lang="cs-CZ" sz="800" b="0" dirty="0">
                          <a:solidFill>
                            <a:srgbClr val="00B0F0"/>
                          </a:solidFill>
                          <a:effectLst/>
                        </a:rPr>
                        <a:t>https://www.auvergne-rhone-alpes.developpement-durable.gouv.fr/IMG/pdf/230112_donnees_dommages_au_31_oct_2022_internet.pdf</a:t>
                      </a:r>
                    </a:p>
                  </a:txBody>
                  <a:tcPr>
                    <a:lnL>
                      <a:noFill/>
                    </a:lnL>
                    <a:lnR>
                      <a:noFill/>
                    </a:lnR>
                    <a:lnT>
                      <a:noFill/>
                    </a:lnT>
                    <a:lnB>
                      <a:noFill/>
                    </a:lnB>
                  </a:tcPr>
                </a:tc>
                <a:extLst>
                  <a:ext uri="{0D108BD9-81ED-4DB2-BD59-A6C34878D82A}">
                    <a16:rowId xmlns:a16="http://schemas.microsoft.com/office/drawing/2014/main" val="1632091523"/>
                  </a:ext>
                </a:extLst>
              </a:tr>
            </a:tbl>
          </a:graphicData>
        </a:graphic>
      </p:graphicFrame>
      <p:sp>
        <p:nvSpPr>
          <p:cNvPr id="9" name="Rectangle 2">
            <a:extLst>
              <a:ext uri="{FF2B5EF4-FFF2-40B4-BE49-F238E27FC236}">
                <a16:creationId xmlns:a16="http://schemas.microsoft.com/office/drawing/2014/main" id="{3A5270AC-D37D-42F7-912A-0148177E57BE}"/>
              </a:ext>
            </a:extLst>
          </p:cNvPr>
          <p:cNvSpPr>
            <a:spLocks noChangeArrowheads="1"/>
          </p:cNvSpPr>
          <p:nvPr/>
        </p:nvSpPr>
        <p:spPr bwMode="auto">
          <a:xfrm>
            <a:off x="404936" y="6052487"/>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1200" b="0" i="0" u="none" strike="noStrike" cap="none" normalizeH="0" baseline="0">
                <a:ln>
                  <a:noFill/>
                </a:ln>
                <a:solidFill>
                  <a:schemeClr val="tx1"/>
                </a:solidFill>
                <a:effectLst/>
                <a:latin typeface="Arial" panose="020B0604020202020204" pitchFamily="34" charset="0"/>
              </a:rPr>
            </a:br>
            <a:endParaRPr kumimoji="0" lang="cs-CZ" altLang="cs-CZ" sz="1200" b="0" i="0" u="none" strike="noStrike" cap="none" normalizeH="0" baseline="0">
              <a:ln>
                <a:noFill/>
              </a:ln>
              <a:solidFill>
                <a:schemeClr val="tx1"/>
              </a:solidFill>
              <a:effectLst/>
              <a:latin typeface="Arial" panose="020B0604020202020204" pitchFamily="34" charset="0"/>
            </a:endParaRPr>
          </a:p>
        </p:txBody>
      </p:sp>
      <p:pic>
        <p:nvPicPr>
          <p:cNvPr id="13" name="Grafický objekt 12">
            <a:extLst>
              <a:ext uri="{FF2B5EF4-FFF2-40B4-BE49-F238E27FC236}">
                <a16:creationId xmlns:a16="http://schemas.microsoft.com/office/drawing/2014/main" id="{D8EB560E-48C0-4101-BA5A-D72F47E989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336" y="260648"/>
            <a:ext cx="1028700" cy="1076325"/>
          </a:xfrm>
          <a:prstGeom prst="rect">
            <a:avLst/>
          </a:prstGeom>
        </p:spPr>
      </p:pic>
      <p:sp>
        <p:nvSpPr>
          <p:cNvPr id="5" name="TextovéPole 4">
            <a:extLst>
              <a:ext uri="{FF2B5EF4-FFF2-40B4-BE49-F238E27FC236}">
                <a16:creationId xmlns:a16="http://schemas.microsoft.com/office/drawing/2014/main" id="{AA8C55D5-7FCA-1FFD-1DF7-8694695DDBB9}"/>
              </a:ext>
            </a:extLst>
          </p:cNvPr>
          <p:cNvSpPr txBox="1"/>
          <p:nvPr/>
        </p:nvSpPr>
        <p:spPr>
          <a:xfrm>
            <a:off x="335619" y="3573016"/>
            <a:ext cx="11855101" cy="2062103"/>
          </a:xfrm>
          <a:prstGeom prst="rect">
            <a:avLst/>
          </a:prstGeom>
          <a:noFill/>
        </p:spPr>
        <p:txBody>
          <a:bodyPr wrap="square" rtlCol="0">
            <a:spAutoFit/>
          </a:bodyPr>
          <a:lstStyle/>
          <a:p>
            <a:pPr algn="ctr" rtl="0"/>
            <a:r>
              <a:rPr lang="cs-CZ" dirty="0"/>
              <a:t> </a:t>
            </a:r>
            <a:r>
              <a:rPr lang="cs-CZ" sz="3200" dirty="0"/>
              <a:t>Im Jahr 2022 gab es 4.181 untersuchte Angriffe, 3.848 bestätigte, 12.526 untersuchte Opfer und 11.616 bestätigte Opfer von Wolfsangriffen, die Anspruch auf Entschädigung hatten.</a:t>
            </a:r>
          </a:p>
          <a:p>
            <a:pPr algn="ctr" rtl="0"/>
            <a:r>
              <a:rPr lang="cs-CZ" sz="3200" dirty="0"/>
              <a:t>Der Anstieg der bestätigten Angriffe im Jahresvergleich beträgt 7,26 %.</a:t>
            </a:r>
          </a:p>
        </p:txBody>
      </p:sp>
      <p:pic>
        <p:nvPicPr>
          <p:cNvPr id="6" name="Obrázek 5">
            <a:extLst>
              <a:ext uri="{FF2B5EF4-FFF2-40B4-BE49-F238E27FC236}">
                <a16:creationId xmlns:a16="http://schemas.microsoft.com/office/drawing/2014/main" id="{D044C98D-96EF-B721-C8F8-0153E7F30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 y="1588994"/>
            <a:ext cx="12192000" cy="1439646"/>
          </a:xfrm>
          <a:prstGeom prst="rect">
            <a:avLst/>
          </a:prstGeom>
        </p:spPr>
      </p:pic>
    </p:spTree>
    <p:extLst>
      <p:ext uri="{BB962C8B-B14F-4D97-AF65-F5344CB8AC3E}">
        <p14:creationId xmlns:p14="http://schemas.microsoft.com/office/powerpoint/2010/main" val="3191273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9D3C8A5-BD24-4D7C-0C8F-C674EC53FFC6}"/>
              </a:ext>
            </a:extLst>
          </p:cNvPr>
          <p:cNvSpPr>
            <a:spLocks noGrp="1"/>
          </p:cNvSpPr>
          <p:nvPr>
            <p:ph type="sldNum" sz="quarter" idx="12"/>
          </p:nvPr>
        </p:nvSpPr>
        <p:spPr/>
        <p:txBody>
          <a:bodyPr/>
          <a:lstStyle/>
          <a:p>
            <a:pPr algn="l" rtl="0"/>
            <a:fld id="{4FAB73BC-B049-4115-A692-8D63A059BFB8}" type="slidenum">
              <a:rPr lang="en-US" smtClean="0"/>
              <a:pPr algn="l" rtl="0"/>
              <a:t>47</a:t>
            </a:fld>
            <a:endParaRPr lang="en-US" dirty="0"/>
          </a:p>
        </p:txBody>
      </p:sp>
      <p:sp>
        <p:nvSpPr>
          <p:cNvPr id="3" name="TextovéPole 2">
            <a:extLst>
              <a:ext uri="{FF2B5EF4-FFF2-40B4-BE49-F238E27FC236}">
                <a16:creationId xmlns:a16="http://schemas.microsoft.com/office/drawing/2014/main" id="{A47762EA-D295-6286-E1EF-8C0206EB998F}"/>
              </a:ext>
            </a:extLst>
          </p:cNvPr>
          <p:cNvSpPr txBox="1"/>
          <p:nvPr/>
        </p:nvSpPr>
        <p:spPr>
          <a:xfrm>
            <a:off x="767408" y="169467"/>
            <a:ext cx="10514384" cy="6032421"/>
          </a:xfrm>
          <a:prstGeom prst="rect">
            <a:avLst/>
          </a:prstGeom>
          <a:noFill/>
        </p:spPr>
        <p:txBody>
          <a:bodyPr wrap="square" rtlCol="0">
            <a:spAutoFit/>
          </a:bodyPr>
          <a:lstStyle/>
          <a:p>
            <a:pPr algn="l" rtl="0"/>
            <a:r>
              <a:rPr lang="cs-CZ" b="0" i="0" dirty="0">
                <a:solidFill>
                  <a:srgbClr val="222222"/>
                </a:solidFill>
                <a:effectLst/>
                <a:latin typeface="Open Sans" panose="020B0606030504020204" pitchFamily="34" charset="0"/>
              </a:rPr>
              <a:t>„Viele Menschen glauben, dass das Zusammenleben von Wölfen und Züchtern durch die Bereitstellung von Mitteln zum Schutz der Herden möglich ist. Leider entspricht diese vorgefasste Meinung nicht der Realität.“</a:t>
            </a:r>
          </a:p>
          <a:p>
            <a:pPr algn="l" rtl="0"/>
            <a:r>
              <a:rPr lang="cs-CZ" b="0" i="0" dirty="0">
                <a:solidFill>
                  <a:srgbClr val="222222"/>
                </a:solidFill>
                <a:effectLst/>
                <a:latin typeface="Open Sans" panose="020B0606030504020204" pitchFamily="34" charset="0"/>
              </a:rPr>
              <a:t>Wenn Schutzmaßnahmen den Herdenschaden begrenzen können, heute in den Alpen</a:t>
            </a:r>
            <a:r>
              <a:rPr lang="cs-CZ" b="1" i="0" dirty="0">
                <a:solidFill>
                  <a:srgbClr val="222222"/>
                </a:solidFill>
                <a:effectLst/>
                <a:latin typeface="Open Sans" panose="020B0606030504020204" pitchFamily="34" charset="0"/>
              </a:rPr>
              <a:t>92 % der angegriffenen Herden sind sogenannte „geschützte“ Herden</a:t>
            </a:r>
            <a:r>
              <a:rPr lang="cs-CZ" b="0" i="0" dirty="0">
                <a:solidFill>
                  <a:srgbClr val="222222"/>
                </a:solidFill>
                <a:effectLst/>
                <a:latin typeface="Open Sans" panose="020B0606030504020204" pitchFamily="34" charset="0"/>
              </a:rPr>
              <a:t>, Das bedeutet, dass</a:t>
            </a:r>
            <a:r>
              <a:rPr lang="cs-CZ" b="1" i="0" dirty="0">
                <a:solidFill>
                  <a:srgbClr val="222222"/>
                </a:solidFill>
                <a:effectLst/>
                <a:latin typeface="Open Sans" panose="020B0606030504020204" pitchFamily="34" charset="0"/>
              </a:rPr>
              <a:t>über mindestens zwei Schutzmaßnahmen verfügen</a:t>
            </a:r>
            <a:r>
              <a:rPr lang="cs-CZ" b="0" i="0" dirty="0">
                <a:solidFill>
                  <a:srgbClr val="222222"/>
                </a:solidFill>
                <a:effectLst/>
                <a:latin typeface="Open Sans" panose="020B0606030504020204" pitchFamily="34" charset="0"/>
              </a:rPr>
              <a:t>(Wachhunde, ständige Anwesenheit von Hirten, Nachtgruppierung, Elektrozaun usw.).</a:t>
            </a:r>
          </a:p>
          <a:p>
            <a:pPr algn="ctr" rtl="0"/>
            <a:r>
              <a:rPr lang="cs-CZ" sz="2000" b="1" i="0" dirty="0">
                <a:solidFill>
                  <a:srgbClr val="FF0000"/>
                </a:solidFill>
                <a:effectLst/>
                <a:latin typeface="Open Sans" panose="020B0606030504020204" pitchFamily="34" charset="0"/>
              </a:rPr>
              <a:t>Trotzdem nimmt die Zahl der toten Tiere jedes Jahr zu, da sich Wölfe an alle Schutzmaßnahmen anpassen.</a:t>
            </a:r>
          </a:p>
          <a:p>
            <a:pPr algn="l" rtl="0"/>
            <a:r>
              <a:rPr lang="cs-CZ" b="1" i="0" dirty="0">
                <a:solidFill>
                  <a:srgbClr val="222222"/>
                </a:solidFill>
                <a:effectLst/>
                <a:latin typeface="Open Sans" panose="020B0606030504020204" pitchFamily="34" charset="0"/>
              </a:rPr>
              <a:t>Betroffen sind alle Haustiere, Schafe, Ziegen, Pferde, Kühe, Hunde, Lamas, Alpakas usw.</a:t>
            </a:r>
          </a:p>
          <a:p>
            <a:pPr algn="l" rtl="0"/>
            <a:endParaRPr lang="cs-CZ" b="1" dirty="0">
              <a:solidFill>
                <a:srgbClr val="222222"/>
              </a:solidFill>
              <a:latin typeface="Open Sans" panose="020B0606030504020204" pitchFamily="34" charset="0"/>
            </a:endParaRPr>
          </a:p>
          <a:p>
            <a:pPr algn="ctr" rtl="0"/>
            <a:r>
              <a:rPr lang="cs-CZ" sz="2000" b="1" i="0" dirty="0">
                <a:solidFill>
                  <a:srgbClr val="FF0000"/>
                </a:solidFill>
                <a:effectLst/>
                <a:latin typeface="Open Sans" panose="020B0606030504020204" pitchFamily="34" charset="0"/>
              </a:rPr>
              <a:t>Da Schutzmaßnahmen kein tödliches Risiko darstellen, lernen Wölfe, diese Maßnahmen zu umgehen, wodurch sie weniger wirksam und sogar unnötig werden.</a:t>
            </a:r>
          </a:p>
          <a:p>
            <a:pPr algn="l" rtl="0"/>
            <a:endParaRPr lang="cs-CZ" b="1" dirty="0">
              <a:solidFill>
                <a:srgbClr val="FF0000"/>
              </a:solidFill>
              <a:latin typeface="Open Sans" panose="020B0606030504020204" pitchFamily="34" charset="0"/>
            </a:endParaRPr>
          </a:p>
          <a:p>
            <a:pPr algn="l" rtl="0"/>
            <a:r>
              <a:rPr lang="cs-CZ" b="0" i="0" dirty="0">
                <a:solidFill>
                  <a:srgbClr val="222222"/>
                </a:solidFill>
                <a:effectLst/>
                <a:latin typeface="Open Sans" panose="020B0606030504020204" pitchFamily="34" charset="0"/>
              </a:rPr>
              <a:t>Mit jedem neuen Schutzerlebnis (Geruchs-, Licht-, Schallabschreckung, Tierabwehrmittel zur Herdenverteidigung, Einsatz von Eseln und Lamas, Kühe).</a:t>
            </a:r>
            <a:r>
              <a:rPr lang="cs-CZ" b="0" i="0" dirty="0" err="1">
                <a:solidFill>
                  <a:srgbClr val="222222"/>
                </a:solidFill>
                <a:effectLst/>
                <a:latin typeface="Open Sans" panose="020B0606030504020204" pitchFamily="34" charset="0"/>
              </a:rPr>
              <a:t>Herens</a:t>
            </a:r>
            <a:r>
              <a:rPr lang="cs-CZ" b="0" i="0" dirty="0">
                <a:solidFill>
                  <a:srgbClr val="222222"/>
                </a:solidFill>
                <a:effectLst/>
                <a:latin typeface="Open Sans" panose="020B0606030504020204" pitchFamily="34" charset="0"/>
              </a:rPr>
              <a:t>usw.) Es sind die Züchter und ihre Herden, die als Versuchskaninchen dienen. Man kann nur abschätzen, wie lange es dauern wird, bis die Wölfe lernen, mit den neuen Maßnahmen umzugehen!</a:t>
            </a:r>
          </a:p>
          <a:p>
            <a:pPr algn="l" rtl="0"/>
            <a:r>
              <a:rPr lang="cs-CZ" b="0" i="0" dirty="0">
                <a:solidFill>
                  <a:srgbClr val="222222"/>
                </a:solidFill>
                <a:effectLst/>
                <a:latin typeface="Open Sans" panose="020B0606030504020204" pitchFamily="34" charset="0"/>
              </a:rPr>
              <a:t>Das Fressen auf Bauernhöfen wird für Wölfe zu einer „einfachen“ Ernährung und trägt zu ihrem exponentiellen Wachstum bei, was das Problem noch weiter verschärft.“</a:t>
            </a:r>
          </a:p>
          <a:p>
            <a:pPr algn="l" rtl="0"/>
            <a:endParaRPr lang="cs-CZ" b="0" i="0" dirty="0">
              <a:solidFill>
                <a:srgbClr val="222222"/>
              </a:solidFill>
              <a:effectLst/>
              <a:latin typeface="Open Sans" panose="020B0606030504020204" pitchFamily="34" charset="0"/>
            </a:endParaRPr>
          </a:p>
          <a:p>
            <a:pPr algn="l" rtl="0"/>
            <a:endParaRPr lang="cs-CZ" dirty="0"/>
          </a:p>
        </p:txBody>
      </p:sp>
      <p:sp>
        <p:nvSpPr>
          <p:cNvPr id="4" name="TextovéPole 3">
            <a:extLst>
              <a:ext uri="{FF2B5EF4-FFF2-40B4-BE49-F238E27FC236}">
                <a16:creationId xmlns:a16="http://schemas.microsoft.com/office/drawing/2014/main" id="{01828066-10F8-CBE5-0ADA-45F87A7753E2}"/>
              </a:ext>
            </a:extLst>
          </p:cNvPr>
          <p:cNvSpPr txBox="1"/>
          <p:nvPr/>
        </p:nvSpPr>
        <p:spPr>
          <a:xfrm>
            <a:off x="838200" y="6199184"/>
            <a:ext cx="3816424" cy="584775"/>
          </a:xfrm>
          <a:prstGeom prst="rect">
            <a:avLst/>
          </a:prstGeom>
          <a:noFill/>
        </p:spPr>
        <p:txBody>
          <a:bodyPr wrap="square" rtlCol="0">
            <a:spAutoFit/>
          </a:bodyPr>
          <a:lstStyle/>
          <a:p>
            <a:pPr algn="l" rtl="0"/>
            <a:r>
              <a:rPr lang="cs-CZ" sz="800" dirty="0">
                <a:hlinkClick r:id="rId2"/>
              </a:rPr>
              <a:t>https://leloupdanslabergerie.fr/</a:t>
            </a:r>
            <a:endParaRPr lang="cs-CZ" sz="800" dirty="0"/>
          </a:p>
          <a:p>
            <a:pPr algn="l" rtl="0"/>
            <a:r>
              <a:rPr lang="cs-CZ" sz="800" dirty="0">
                <a:hlinkClick r:id="rId3"/>
              </a:rPr>
              <a:t>https://drive.google.com/file/d/1d_op_oo30RHkZTemZd_Xw3_oG-KFN7NQ/view?pli=1</a:t>
            </a:r>
            <a:endParaRPr lang="cs-CZ" sz="800" dirty="0"/>
          </a:p>
          <a:p>
            <a:pPr algn="l" rtl="0"/>
            <a:endParaRPr lang="cs-CZ" sz="800" dirty="0"/>
          </a:p>
          <a:p>
            <a:pPr algn="l" rtl="0"/>
            <a:endParaRPr lang="cs-CZ" sz="800" dirty="0"/>
          </a:p>
        </p:txBody>
      </p:sp>
    </p:spTree>
    <p:extLst>
      <p:ext uri="{BB962C8B-B14F-4D97-AF65-F5344CB8AC3E}">
        <p14:creationId xmlns:p14="http://schemas.microsoft.com/office/powerpoint/2010/main" val="2156310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3733924-452E-BCC6-4773-E8CB54C0E987}"/>
              </a:ext>
            </a:extLst>
          </p:cNvPr>
          <p:cNvSpPr>
            <a:spLocks noGrp="1"/>
          </p:cNvSpPr>
          <p:nvPr>
            <p:ph type="sldNum" sz="quarter" idx="12"/>
          </p:nvPr>
        </p:nvSpPr>
        <p:spPr/>
        <p:txBody>
          <a:bodyPr/>
          <a:lstStyle/>
          <a:p>
            <a:pPr algn="l" rtl="0"/>
            <a:fld id="{4FAB73BC-B049-4115-A692-8D63A059BFB8}" type="slidenum">
              <a:rPr lang="en-US" smtClean="0"/>
              <a:pPr algn="l" rtl="0"/>
              <a:t>48</a:t>
            </a:fld>
            <a:endParaRPr lang="en-US" dirty="0"/>
          </a:p>
        </p:txBody>
      </p:sp>
      <p:pic>
        <p:nvPicPr>
          <p:cNvPr id="4" name="Obrázek 3">
            <a:extLst>
              <a:ext uri="{FF2B5EF4-FFF2-40B4-BE49-F238E27FC236}">
                <a16:creationId xmlns:a16="http://schemas.microsoft.com/office/drawing/2014/main" id="{4FCC6C4D-978E-6AC7-03BF-65E1877C4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0"/>
            <a:ext cx="5430200" cy="6858000"/>
          </a:xfrm>
          <a:prstGeom prst="rect">
            <a:avLst/>
          </a:prstGeom>
        </p:spPr>
      </p:pic>
      <p:pic>
        <p:nvPicPr>
          <p:cNvPr id="6" name="Obrázek 5">
            <a:extLst>
              <a:ext uri="{FF2B5EF4-FFF2-40B4-BE49-F238E27FC236}">
                <a16:creationId xmlns:a16="http://schemas.microsoft.com/office/drawing/2014/main" id="{17505CE1-E133-5A07-1212-2B9443CB7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554318"/>
            <a:ext cx="4514850" cy="2867025"/>
          </a:xfrm>
          <a:prstGeom prst="rect">
            <a:avLst/>
          </a:prstGeom>
        </p:spPr>
      </p:pic>
      <p:sp>
        <p:nvSpPr>
          <p:cNvPr id="7" name="TextovéPole 6">
            <a:extLst>
              <a:ext uri="{FF2B5EF4-FFF2-40B4-BE49-F238E27FC236}">
                <a16:creationId xmlns:a16="http://schemas.microsoft.com/office/drawing/2014/main" id="{66DC2A55-0E1A-011E-6512-D7461273752A}"/>
              </a:ext>
            </a:extLst>
          </p:cNvPr>
          <p:cNvSpPr txBox="1"/>
          <p:nvPr/>
        </p:nvSpPr>
        <p:spPr>
          <a:xfrm>
            <a:off x="3185526" y="94961"/>
            <a:ext cx="6480720" cy="369332"/>
          </a:xfrm>
          <a:prstGeom prst="rect">
            <a:avLst/>
          </a:prstGeom>
          <a:noFill/>
        </p:spPr>
        <p:txBody>
          <a:bodyPr wrap="square" rtlCol="0">
            <a:spAutoFit/>
          </a:bodyPr>
          <a:lstStyle/>
          <a:p>
            <a:pPr algn="l" rtl="0"/>
            <a:r>
              <a:rPr lang="cs-CZ" dirty="0"/>
              <a:t>Auch Hütehunde werden immer häufiger Opfer von Wölfen</a:t>
            </a:r>
          </a:p>
        </p:txBody>
      </p:sp>
      <p:pic>
        <p:nvPicPr>
          <p:cNvPr id="9" name="Obrázek 8">
            <a:extLst>
              <a:ext uri="{FF2B5EF4-FFF2-40B4-BE49-F238E27FC236}">
                <a16:creationId xmlns:a16="http://schemas.microsoft.com/office/drawing/2014/main" id="{699AED9A-82BF-0D71-BD1A-6B70E732B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152" y="3421343"/>
            <a:ext cx="4514850" cy="2533650"/>
          </a:xfrm>
          <a:prstGeom prst="rect">
            <a:avLst/>
          </a:prstGeom>
        </p:spPr>
      </p:pic>
      <p:pic>
        <p:nvPicPr>
          <p:cNvPr id="11" name="Obrázek 10">
            <a:extLst>
              <a:ext uri="{FF2B5EF4-FFF2-40B4-BE49-F238E27FC236}">
                <a16:creationId xmlns:a16="http://schemas.microsoft.com/office/drawing/2014/main" id="{D496261D-3F9D-A6FA-18C4-729065D19B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3262" y="5112479"/>
            <a:ext cx="2941224" cy="1650560"/>
          </a:xfrm>
          <a:prstGeom prst="rect">
            <a:avLst/>
          </a:prstGeom>
        </p:spPr>
      </p:pic>
      <p:sp>
        <p:nvSpPr>
          <p:cNvPr id="3" name="TextovéPole 2">
            <a:extLst>
              <a:ext uri="{FF2B5EF4-FFF2-40B4-BE49-F238E27FC236}">
                <a16:creationId xmlns:a16="http://schemas.microsoft.com/office/drawing/2014/main" id="{6F22FA0D-F8B3-0EA3-349D-E293B701E20C}"/>
              </a:ext>
            </a:extLst>
          </p:cNvPr>
          <p:cNvSpPr txBox="1"/>
          <p:nvPr/>
        </p:nvSpPr>
        <p:spPr>
          <a:xfrm>
            <a:off x="839416" y="5805264"/>
            <a:ext cx="4824536" cy="215444"/>
          </a:xfrm>
          <a:prstGeom prst="rect">
            <a:avLst/>
          </a:prstGeom>
          <a:noFill/>
        </p:spPr>
        <p:txBody>
          <a:bodyPr wrap="square" rtlCol="0">
            <a:spAutoFit/>
          </a:bodyPr>
          <a:lstStyle/>
          <a:p>
            <a:pPr algn="l" rtl="0"/>
            <a:r>
              <a:rPr lang="cs-CZ" sz="800" dirty="0"/>
              <a:t>Rinder, Hunde, Ziegen, Pferde, Schafe, andere</a:t>
            </a:r>
          </a:p>
        </p:txBody>
      </p:sp>
      <p:sp>
        <p:nvSpPr>
          <p:cNvPr id="5" name="TextovéPole 4">
            <a:extLst>
              <a:ext uri="{FF2B5EF4-FFF2-40B4-BE49-F238E27FC236}">
                <a16:creationId xmlns:a16="http://schemas.microsoft.com/office/drawing/2014/main" id="{970C1B07-1D5F-252E-842A-D4FB27B4AFB0}"/>
              </a:ext>
            </a:extLst>
          </p:cNvPr>
          <p:cNvSpPr txBox="1"/>
          <p:nvPr/>
        </p:nvSpPr>
        <p:spPr>
          <a:xfrm>
            <a:off x="909554" y="6020708"/>
            <a:ext cx="5089470" cy="400110"/>
          </a:xfrm>
          <a:prstGeom prst="rect">
            <a:avLst/>
          </a:prstGeom>
          <a:noFill/>
        </p:spPr>
        <p:txBody>
          <a:bodyPr wrap="square" rtlCol="0">
            <a:spAutoFit/>
          </a:bodyPr>
          <a:lstStyle/>
          <a:p>
            <a:pPr algn="l" rtl="0"/>
            <a:r>
              <a:rPr lang="cs-CZ" sz="2000" b="1" dirty="0">
                <a:solidFill>
                  <a:srgbClr val="FF0000"/>
                </a:solidFill>
              </a:rPr>
              <a:t>92 Hunde wurden in einem Jahr getötet</a:t>
            </a:r>
          </a:p>
        </p:txBody>
      </p:sp>
    </p:spTree>
    <p:extLst>
      <p:ext uri="{BB962C8B-B14F-4D97-AF65-F5344CB8AC3E}">
        <p14:creationId xmlns:p14="http://schemas.microsoft.com/office/powerpoint/2010/main" val="3649096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49</a:t>
            </a:fld>
            <a:endParaRPr lang="en-US" dirty="0"/>
          </a:p>
        </p:txBody>
      </p:sp>
      <p:sp>
        <p:nvSpPr>
          <p:cNvPr id="3" name="TextovéPole 2"/>
          <p:cNvSpPr txBox="1"/>
          <p:nvPr/>
        </p:nvSpPr>
        <p:spPr>
          <a:xfrm>
            <a:off x="1127448" y="6381328"/>
            <a:ext cx="6696744" cy="461665"/>
          </a:xfrm>
          <a:prstGeom prst="rect">
            <a:avLst/>
          </a:prstGeom>
          <a:noFill/>
        </p:spPr>
        <p:txBody>
          <a:bodyPr wrap="square" rtlCol="0">
            <a:spAutoFit/>
          </a:bodyPr>
          <a:lstStyle/>
          <a:p>
            <a:pPr algn="l" rtl="0"/>
            <a:r>
              <a:rPr lang="cs-CZ" sz="800" dirty="0">
                <a:hlinkClick r:id="rId3"/>
              </a:rPr>
              <a:t>http://www.auvergne-rhone-alpes.developpement-durable.gouv.fr/bilan-du-protocole-a14246.html</a:t>
            </a:r>
            <a:endParaRPr lang="cs-CZ" sz="800" dirty="0"/>
          </a:p>
          <a:p>
            <a:pPr algn="l" rtl="0"/>
            <a:r>
              <a:rPr lang="cs-CZ" sz="800" dirty="0">
                <a:hlinkClick r:id="rId4"/>
              </a:rPr>
              <a:t>https://leloupdanslabergerie.fr/accueil/office-francais-de-la-biodiversity-ment/</a:t>
            </a:r>
            <a:endParaRPr lang="cs-CZ" sz="800" dirty="0"/>
          </a:p>
          <a:p>
            <a:pPr algn="l" rtl="0"/>
            <a:endParaRPr lang="cs-CZ" sz="800" dirty="0"/>
          </a:p>
        </p:txBody>
      </p:sp>
      <p:sp>
        <p:nvSpPr>
          <p:cNvPr id="5" name="TextovéPole 4"/>
          <p:cNvSpPr txBox="1"/>
          <p:nvPr/>
        </p:nvSpPr>
        <p:spPr>
          <a:xfrm>
            <a:off x="8472264" y="136525"/>
            <a:ext cx="3600400" cy="6217087"/>
          </a:xfrm>
          <a:prstGeom prst="rect">
            <a:avLst/>
          </a:prstGeom>
          <a:noFill/>
        </p:spPr>
        <p:txBody>
          <a:bodyPr wrap="square" rtlCol="0">
            <a:spAutoFit/>
          </a:bodyPr>
          <a:lstStyle/>
          <a:p>
            <a:pPr algn="ctr" rtl="0"/>
            <a:r>
              <a:rPr lang="cs-CZ" b="1" dirty="0">
                <a:solidFill>
                  <a:srgbClr val="FF0000"/>
                </a:solidFill>
              </a:rPr>
              <a:t>Anzahl der in Frankreich erlegten Wölfe am 31.12.2022</a:t>
            </a:r>
          </a:p>
          <a:p>
            <a:pPr algn="ctr" rtl="0"/>
            <a:endParaRPr lang="cs-CZ" b="1" dirty="0">
              <a:solidFill>
                <a:srgbClr val="FF0000"/>
              </a:solidFill>
            </a:endParaRPr>
          </a:p>
          <a:p>
            <a:pPr algn="ctr" rtl="0"/>
            <a:r>
              <a:rPr lang="cs-CZ" b="1" dirty="0">
                <a:solidFill>
                  <a:srgbClr val="0070C0"/>
                </a:solidFill>
              </a:rPr>
              <a:t>Frankreich hat derzeit etwa 1104 (d. h</a:t>
            </a:r>
            <a:r>
              <a:rPr lang="pt-BR" b="1" dirty="0">
                <a:solidFill>
                  <a:srgbClr val="0070C0"/>
                </a:solidFill>
              </a:rPr>
              <a:t>Schadenmeldung vom 21. Juli 2023 – 906 Wölfe</a:t>
            </a:r>
            <a:r>
              <a:rPr lang="cs-CZ" b="1" dirty="0">
                <a:solidFill>
                  <a:srgbClr val="0070C0"/>
                </a:solidFill>
              </a:rPr>
              <a:t>?) Wölfe</a:t>
            </a:r>
          </a:p>
          <a:p>
            <a:pPr algn="ctr" rtl="0"/>
            <a:endParaRPr lang="cs-CZ" b="1" dirty="0"/>
          </a:p>
          <a:p>
            <a:pPr algn="ctr" rtl="0"/>
            <a:r>
              <a:rPr lang="cs-CZ" b="1" dirty="0"/>
              <a:t>Frankreich hat die siebenfache Fläche!</a:t>
            </a: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endParaRPr lang="cs-CZ" b="1" dirty="0">
              <a:solidFill>
                <a:srgbClr val="FF0000"/>
              </a:solidFill>
            </a:endParaRPr>
          </a:p>
          <a:p>
            <a:pPr algn="ctr" rtl="0"/>
            <a:r>
              <a:rPr lang="cs-CZ" sz="3200" b="1" dirty="0">
                <a:solidFill>
                  <a:srgbClr val="FF0000"/>
                </a:solidFill>
              </a:rPr>
              <a:t>Sind unsere Anforderungen an den Herdenschutz extrem?</a:t>
            </a:r>
          </a:p>
        </p:txBody>
      </p:sp>
      <p:pic>
        <p:nvPicPr>
          <p:cNvPr id="6" name="Obrázek 5">
            <a:extLst>
              <a:ext uri="{FF2B5EF4-FFF2-40B4-BE49-F238E27FC236}">
                <a16:creationId xmlns:a16="http://schemas.microsoft.com/office/drawing/2014/main" id="{AEDF2D72-214E-381D-D2E2-AA3DF5E03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6" y="476672"/>
            <a:ext cx="8084660" cy="2016224"/>
          </a:xfrm>
          <a:prstGeom prst="rect">
            <a:avLst/>
          </a:prstGeom>
        </p:spPr>
      </p:pic>
      <p:sp>
        <p:nvSpPr>
          <p:cNvPr id="8" name="TextovéPole 7">
            <a:extLst>
              <a:ext uri="{FF2B5EF4-FFF2-40B4-BE49-F238E27FC236}">
                <a16:creationId xmlns:a16="http://schemas.microsoft.com/office/drawing/2014/main" id="{5790041C-623C-3324-D274-16FD8795F67B}"/>
              </a:ext>
            </a:extLst>
          </p:cNvPr>
          <p:cNvSpPr txBox="1"/>
          <p:nvPr/>
        </p:nvSpPr>
        <p:spPr>
          <a:xfrm>
            <a:off x="119336" y="5301208"/>
            <a:ext cx="8784976" cy="646331"/>
          </a:xfrm>
          <a:prstGeom prst="rect">
            <a:avLst/>
          </a:prstGeom>
          <a:noFill/>
        </p:spPr>
        <p:txBody>
          <a:bodyPr wrap="square" rtlCol="0">
            <a:spAutoFit/>
          </a:bodyPr>
          <a:lstStyle/>
          <a:p>
            <a:pPr algn="l" rtl="0"/>
            <a:r>
              <a:rPr lang="cs-CZ" dirty="0"/>
              <a:t>Die Obergrenze für 2023 wird auf 209 (19 % der neu geschätzten Population) erhöht, ab dem 13. Oktober 2023 werden 144 Wölfe legal und 6 Wölfe ohne Genehmigung geschossen</a:t>
            </a:r>
          </a:p>
        </p:txBody>
      </p:sp>
      <p:pic>
        <p:nvPicPr>
          <p:cNvPr id="9" name="Obrázek 8">
            <a:extLst>
              <a:ext uri="{FF2B5EF4-FFF2-40B4-BE49-F238E27FC236}">
                <a16:creationId xmlns:a16="http://schemas.microsoft.com/office/drawing/2014/main" id="{14004C00-33A3-8CE0-75A4-CF40B02314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708920"/>
            <a:ext cx="7992888" cy="23483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576B5DC-1A1A-4D76-BB1C-8B4CB37E875C}"/>
              </a:ext>
            </a:extLst>
          </p:cNvPr>
          <p:cNvSpPr>
            <a:spLocks noGrp="1"/>
          </p:cNvSpPr>
          <p:nvPr>
            <p:ph type="sldNum" sz="quarter" idx="12"/>
          </p:nvPr>
        </p:nvSpPr>
        <p:spPr/>
        <p:txBody>
          <a:bodyPr/>
          <a:lstStyle/>
          <a:p>
            <a:fld id="{4FAB73BC-B049-4115-A692-8D63A059BFB8}" type="slidenum">
              <a:rPr lang="en-US" smtClean="0"/>
              <a:pPr algn="l" rtl="0"/>
              <a:t>5</a:t>
            </a:fld>
            <a:endParaRPr lang="en-US" dirty="0"/>
          </a:p>
        </p:txBody>
      </p:sp>
      <p:sp>
        <p:nvSpPr>
          <p:cNvPr id="7" name="TextovéPole 6">
            <a:extLst>
              <a:ext uri="{FF2B5EF4-FFF2-40B4-BE49-F238E27FC236}">
                <a16:creationId xmlns:a16="http://schemas.microsoft.com/office/drawing/2014/main" id="{654FE87F-070E-4D7B-A77C-B0C192A742FA}"/>
              </a:ext>
            </a:extLst>
          </p:cNvPr>
          <p:cNvSpPr txBox="1"/>
          <p:nvPr/>
        </p:nvSpPr>
        <p:spPr>
          <a:xfrm>
            <a:off x="6965334" y="136525"/>
            <a:ext cx="5107330" cy="5109091"/>
          </a:xfrm>
          <a:prstGeom prst="rect">
            <a:avLst/>
          </a:prstGeom>
          <a:noFill/>
        </p:spPr>
        <p:txBody>
          <a:bodyPr wrap="square" rtlCol="0">
            <a:spAutoFit/>
          </a:bodyPr>
          <a:lstStyle/>
          <a:p>
            <a:pPr algn="ctr" rtl="0"/>
            <a:r>
              <a:rPr lang="cs-CZ" kern="50" dirty="0">
                <a:latin typeface="Times New Roman" panose="02020603050405020304" pitchFamily="18" charset="0"/>
                <a:ea typeface="SimSun" panose="02010600030101010101" pitchFamily="2" charset="-122"/>
                <a:cs typeface="Mangal" panose="02040503050203030202" pitchFamily="18" charset="0"/>
              </a:rPr>
              <a:t>P</a:t>
            </a:r>
            <a:r>
              <a:rPr lang="cs-CZ" sz="1800" kern="50" dirty="0">
                <a:effectLst/>
                <a:latin typeface="Times New Roman" panose="02020603050405020304" pitchFamily="18" charset="0"/>
                <a:ea typeface="SimSun" panose="02010600030101010101" pitchFamily="2" charset="-122"/>
                <a:cs typeface="Mangal" panose="02040503050203030202" pitchFamily="18" charset="0"/>
              </a:rPr>
              <a:t>Seit Beginn der Wiederbesiedlung der Wolfspopulation ist der Schafbestand zurückgegangen</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in den letzten sieben Jahren von 231.694 Einheiten im Jahr 2015 auf 174.196 Einheiten im Jahr 2022.</a:t>
            </a:r>
          </a:p>
          <a:p>
            <a:pPr algn="ctr" rtl="0"/>
            <a:endPar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endParaRPr>
          </a:p>
          <a:p>
            <a:pPr algn="ctr" rtl="0"/>
            <a:endParaRPr lang="cs-CZ" b="1" kern="50" dirty="0">
              <a:solidFill>
                <a:srgbClr val="FF0000"/>
              </a:solidFill>
              <a:latin typeface="Times New Roman" panose="02020603050405020304" pitchFamily="18" charset="0"/>
              <a:ea typeface="SimSun" panose="02010600030101010101" pitchFamily="2" charset="-122"/>
              <a:cs typeface="Mangal" panose="02040503050203030202" pitchFamily="18" charset="0"/>
            </a:endParaRPr>
          </a:p>
          <a:p>
            <a:pPr algn="ctr" rtl="0"/>
            <a:r>
              <a:rPr lang="cs-CZ" sz="2000" b="1" kern="50" dirty="0">
                <a:solidFill>
                  <a:srgbClr val="FF0000"/>
                </a:solidFill>
                <a:latin typeface="Times New Roman" panose="02020603050405020304" pitchFamily="18" charset="0"/>
                <a:ea typeface="SimSun" panose="02010600030101010101" pitchFamily="2" charset="-122"/>
                <a:cs typeface="Mangal" panose="02040503050203030202" pitchFamily="18" charset="0"/>
              </a:rPr>
              <a:t>BEI</a:t>
            </a:r>
            <a:r>
              <a:rPr lang="cs-CZ" sz="20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es waren unglaubliche 57.498 Schafe</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a:t>
            </a:r>
          </a:p>
          <a:p>
            <a:pPr algn="ctr" rtl="0"/>
            <a:endPar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endParaRPr>
          </a:p>
          <a:p>
            <a:pPr algn="ctr" rtl="0"/>
            <a:r>
              <a:rPr lang="cs-CZ" sz="36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Das ist ein Rückgang um 25 %!</a:t>
            </a:r>
          </a:p>
          <a:p>
            <a:pPr algn="l" rtl="0"/>
            <a:endParaRPr lang="cs-CZ" kern="50" dirty="0">
              <a:latin typeface="Times New Roman" panose="02020603050405020304" pitchFamily="18" charset="0"/>
              <a:ea typeface="SimSun" panose="02010600030101010101" pitchFamily="2" charset="-122"/>
              <a:cs typeface="Mangal" panose="02040503050203030202" pitchFamily="18" charset="0"/>
            </a:endParaRPr>
          </a:p>
          <a:p>
            <a:pPr algn="ctr" rtl="0"/>
            <a:r>
              <a:rPr lang="cs-CZ" sz="1800" kern="50" dirty="0">
                <a:effectLst/>
                <a:latin typeface="Times New Roman" panose="02020603050405020304" pitchFamily="18" charset="0"/>
                <a:ea typeface="SimSun" panose="02010600030101010101" pitchFamily="2" charset="-122"/>
                <a:cs typeface="Mangal" panose="02040503050203030202" pitchFamily="18" charset="0"/>
              </a:rPr>
              <a:t>Der Zustand der Schafe verschlechtert sich immer weiter</a:t>
            </a:r>
          </a:p>
          <a:p>
            <a:pPr algn="ctr" rtl="0"/>
            <a:r>
              <a:rPr lang="cs-CZ" sz="1800" b="1" kern="50" dirty="0" err="1">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Zwischen</a:t>
            </a:r>
            <a:r>
              <a:rPr lang="cs-CZ" sz="1800" b="1" kern="50" dirty="0">
                <a:solidFill>
                  <a:srgbClr val="FF0000"/>
                </a:solidFill>
                <a:effectLst/>
                <a:latin typeface="Times New Roman" panose="02020603050405020304" pitchFamily="18" charset="0"/>
                <a:ea typeface="SimSun" panose="02010600030101010101" pitchFamily="2" charset="-122"/>
                <a:cs typeface="Mangal" panose="02040503050203030202" pitchFamily="18" charset="0"/>
              </a:rPr>
              <a:t> 2020 und 2022 wurden die Bestände um weitere 15 % reduziert.</a:t>
            </a:r>
          </a:p>
        </p:txBody>
      </p:sp>
      <p:sp>
        <p:nvSpPr>
          <p:cNvPr id="2" name="TextovéPole 1">
            <a:extLst>
              <a:ext uri="{FF2B5EF4-FFF2-40B4-BE49-F238E27FC236}">
                <a16:creationId xmlns:a16="http://schemas.microsoft.com/office/drawing/2014/main" id="{181EE011-C170-4B86-9AE6-4A5910097351}"/>
              </a:ext>
            </a:extLst>
          </p:cNvPr>
          <p:cNvSpPr txBox="1"/>
          <p:nvPr/>
        </p:nvSpPr>
        <p:spPr>
          <a:xfrm>
            <a:off x="343321" y="5234627"/>
            <a:ext cx="11089232" cy="1477328"/>
          </a:xfrm>
          <a:prstGeom prst="rect">
            <a:avLst/>
          </a:prstGeom>
          <a:noFill/>
        </p:spPr>
        <p:txBody>
          <a:bodyPr wrap="square" rtlCol="0">
            <a:spAutoFit/>
          </a:bodyPr>
          <a:lstStyle/>
          <a:p>
            <a:pPr algn="ctr" rtl="0"/>
            <a:r>
              <a:rPr lang="cs-CZ" sz="3600" b="1" kern="50" dirty="0">
                <a:solidFill>
                  <a:srgbClr val="C00000"/>
                </a:solidFill>
                <a:effectLst/>
                <a:latin typeface="Times New Roman" panose="02020603050405020304" pitchFamily="18" charset="0"/>
                <a:ea typeface="SimSun" panose="02010600030101010101" pitchFamily="2" charset="-122"/>
                <a:cs typeface="Mangal" panose="02040503050203030202" pitchFamily="18" charset="0"/>
              </a:rPr>
              <a:t>In vielen Fällen sind Wolfsangriffe der letzte Auslöser für die Entscheidung, die Zucht einzustellen</a:t>
            </a:r>
            <a:endParaRPr lang="cs-CZ" sz="3600" b="1" dirty="0">
              <a:solidFill>
                <a:srgbClr val="C00000"/>
              </a:solidFill>
            </a:endParaRPr>
          </a:p>
          <a:p>
            <a:pPr algn="l" rtl="0"/>
            <a:endParaRPr lang="cs-CZ" dirty="0"/>
          </a:p>
        </p:txBody>
      </p:sp>
      <p:sp>
        <p:nvSpPr>
          <p:cNvPr id="3" name="TextovéPole 2">
            <a:extLst>
              <a:ext uri="{FF2B5EF4-FFF2-40B4-BE49-F238E27FC236}">
                <a16:creationId xmlns:a16="http://schemas.microsoft.com/office/drawing/2014/main" id="{96C0A8BB-B4CB-49D7-B571-0B8CA817170C}"/>
              </a:ext>
            </a:extLst>
          </p:cNvPr>
          <p:cNvSpPr txBox="1"/>
          <p:nvPr/>
        </p:nvSpPr>
        <p:spPr>
          <a:xfrm>
            <a:off x="407368" y="6536809"/>
            <a:ext cx="11089232" cy="184666"/>
          </a:xfrm>
          <a:prstGeom prst="rect">
            <a:avLst/>
          </a:prstGeom>
          <a:noFill/>
        </p:spPr>
        <p:txBody>
          <a:bodyPr wrap="square" rtlCol="0">
            <a:spAutoFit/>
          </a:bodyPr>
          <a:lstStyle/>
          <a:p>
            <a:pPr algn="l" rtl="0"/>
            <a:r>
              <a:rPr lang="cs-CZ" sz="600" dirty="0"/>
              <a:t>https://www.czso.cz/csu/czso/zem_cr</a:t>
            </a:r>
          </a:p>
        </p:txBody>
      </p:sp>
      <p:pic>
        <p:nvPicPr>
          <p:cNvPr id="10" name="Zástupný obsah 9">
            <a:extLst>
              <a:ext uri="{FF2B5EF4-FFF2-40B4-BE49-F238E27FC236}">
                <a16:creationId xmlns:a16="http://schemas.microsoft.com/office/drawing/2014/main" id="{0D4A47C6-C8E2-03C0-3CD3-1DC8D9AE0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321" y="1039942"/>
            <a:ext cx="6622013" cy="4104456"/>
          </a:xfrm>
        </p:spPr>
      </p:pic>
      <p:pic>
        <p:nvPicPr>
          <p:cNvPr id="6" name="Obrázek 5">
            <a:extLst>
              <a:ext uri="{FF2B5EF4-FFF2-40B4-BE49-F238E27FC236}">
                <a16:creationId xmlns:a16="http://schemas.microsoft.com/office/drawing/2014/main" id="{36EC058E-E98F-6A55-2FFD-D912515C5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608" y="68536"/>
            <a:ext cx="1381323" cy="941047"/>
          </a:xfrm>
          <a:prstGeom prst="rect">
            <a:avLst/>
          </a:prstGeom>
        </p:spPr>
      </p:pic>
    </p:spTree>
    <p:extLst>
      <p:ext uri="{BB962C8B-B14F-4D97-AF65-F5344CB8AC3E}">
        <p14:creationId xmlns:p14="http://schemas.microsoft.com/office/powerpoint/2010/main" val="2698205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EF74AEA-AC60-4C8D-894B-46AB0F859749}"/>
              </a:ext>
            </a:extLst>
          </p:cNvPr>
          <p:cNvSpPr>
            <a:spLocks noGrp="1"/>
          </p:cNvSpPr>
          <p:nvPr>
            <p:ph type="sldNum" sz="quarter" idx="12"/>
          </p:nvPr>
        </p:nvSpPr>
        <p:spPr/>
        <p:txBody>
          <a:bodyPr/>
          <a:lstStyle/>
          <a:p>
            <a:pPr algn="l" rtl="0"/>
            <a:fld id="{4FAB73BC-B049-4115-A692-8D63A059BFB8}" type="slidenum">
              <a:rPr lang="en-US" smtClean="0"/>
              <a:pPr algn="l" rtl="0"/>
              <a:t>50</a:t>
            </a:fld>
            <a:endParaRPr lang="en-US" dirty="0"/>
          </a:p>
        </p:txBody>
      </p:sp>
      <p:pic>
        <p:nvPicPr>
          <p:cNvPr id="4" name="Obrázek 3">
            <a:extLst>
              <a:ext uri="{FF2B5EF4-FFF2-40B4-BE49-F238E27FC236}">
                <a16:creationId xmlns:a16="http://schemas.microsoft.com/office/drawing/2014/main" id="{31151503-D1C9-4476-B77A-EDDE904EDF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937"/>
            <a:ext cx="12192000" cy="6080125"/>
          </a:xfrm>
          <a:prstGeom prst="rect">
            <a:avLst/>
          </a:prstGeom>
        </p:spPr>
      </p:pic>
    </p:spTree>
    <p:extLst>
      <p:ext uri="{BB962C8B-B14F-4D97-AF65-F5344CB8AC3E}">
        <p14:creationId xmlns:p14="http://schemas.microsoft.com/office/powerpoint/2010/main" val="901954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8F1E0BD-41EF-46DD-328F-98E9DC2ACECD}"/>
              </a:ext>
            </a:extLst>
          </p:cNvPr>
          <p:cNvSpPr>
            <a:spLocks noGrp="1"/>
          </p:cNvSpPr>
          <p:nvPr>
            <p:ph type="sldNum" sz="quarter" idx="12"/>
          </p:nvPr>
        </p:nvSpPr>
        <p:spPr/>
        <p:txBody>
          <a:bodyPr/>
          <a:lstStyle/>
          <a:p>
            <a:pPr algn="l" rtl="0"/>
            <a:fld id="{4FAB73BC-B049-4115-A692-8D63A059BFB8}" type="slidenum">
              <a:rPr lang="en-US" smtClean="0"/>
              <a:pPr algn="l" rtl="0"/>
              <a:t>51</a:t>
            </a:fld>
            <a:endParaRPr lang="en-US" dirty="0"/>
          </a:p>
        </p:txBody>
      </p:sp>
      <p:pic>
        <p:nvPicPr>
          <p:cNvPr id="4" name="Obrázek 3">
            <a:extLst>
              <a:ext uri="{FF2B5EF4-FFF2-40B4-BE49-F238E27FC236}">
                <a16:creationId xmlns:a16="http://schemas.microsoft.com/office/drawing/2014/main" id="{81485C22-6019-F04F-BB52-3602179E39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611256"/>
            <a:ext cx="3863675" cy="5441152"/>
          </a:xfrm>
          <a:prstGeom prst="rect">
            <a:avLst/>
          </a:prstGeom>
        </p:spPr>
      </p:pic>
      <p:sp>
        <p:nvSpPr>
          <p:cNvPr id="5" name="TextovéPole 4">
            <a:extLst>
              <a:ext uri="{FF2B5EF4-FFF2-40B4-BE49-F238E27FC236}">
                <a16:creationId xmlns:a16="http://schemas.microsoft.com/office/drawing/2014/main" id="{CFBEF969-8036-AC12-E023-5930FBF02E9E}"/>
              </a:ext>
            </a:extLst>
          </p:cNvPr>
          <p:cNvSpPr txBox="1"/>
          <p:nvPr/>
        </p:nvSpPr>
        <p:spPr>
          <a:xfrm>
            <a:off x="4295800" y="836712"/>
            <a:ext cx="7704855" cy="5608971"/>
          </a:xfrm>
          <a:prstGeom prst="rect">
            <a:avLst/>
          </a:prstGeom>
          <a:noFill/>
        </p:spPr>
        <p:txBody>
          <a:bodyPr wrap="square" rtlCol="0">
            <a:spAutoFit/>
          </a:bodyPr>
          <a:lstStyle/>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Das langfristige Gleichgewicht der Kulturlandschaft wird durch die Rückkehr von Raubtieren gestört.</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Die Zahl der landwirtschaftlichen Betriebe nimmt ab und es gibt immer weniger Menschen, die daran interessiert sind, sie zu gründen. Die Existenz der Weidewirtschaft in Frankreich ist bedroht.</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Die Rückkehr von Raubtieren und Schwierigkeiten beim Zusammenleben schrecken selbst die motiviertesten Landwirte ab.</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Die Anwesenheit großer Raubtiere destabilisiert diese Art der Landwirtschaft, die auf der Weidehaltung im Freien basiert, tatsächlich völlig.</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Der Raubtierdruck (Schaden und Angriffe) hat sich zwischen 2007 und 2018 um das Drei- bis Vierfache erhöht. Der größte Teil dieses Drucks wird auf Schafherden ausgeübt (88 % der Opfer).</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Schutzmaßnahmen zum Schutz der Herden (Nachtpferche, Bewachung, Rückkehr in die Ställe, Wachhunde) sind vorgesehen</a:t>
            </a:r>
          </a:p>
          <a:p>
            <a:pPr algn="ctr" rtl="0">
              <a:lnSpc>
                <a:spcPct val="106000"/>
              </a:lnSpc>
              <a:spcAft>
                <a:spcPts val="800"/>
              </a:spcAft>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entgegen den SIQO-Anforderungen (</a:t>
            </a:r>
            <a:r>
              <a:rPr lang="cs-CZ" sz="1400" kern="100" dirty="0" err="1">
                <a:effectLst/>
                <a:latin typeface="Calibri" panose="020F0502020204030204" pitchFamily="34" charset="0"/>
                <a:ea typeface="Calibri" panose="020F0502020204030204" pitchFamily="34" charset="0"/>
                <a:cs typeface="Times New Roman" panose="02020603050405020304" pitchFamily="18" charset="0"/>
              </a:rPr>
              <a:t>Wohlfahrt</a:t>
            </a: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 und der ausgedehnte Charakter des Pastoralismus.</a:t>
            </a:r>
          </a:p>
          <a:p>
            <a:pPr algn="ctr" rtl="0">
              <a:lnSpc>
                <a:spcPct val="106000"/>
              </a:lnSpc>
              <a:spcAft>
                <a:spcPts val="800"/>
              </a:spcAft>
            </a:pPr>
            <a:endParaRPr lang="cs-CZ"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6000"/>
              </a:lnSpc>
              <a:spcAft>
                <a:spcPts val="800"/>
              </a:spcAft>
            </a:pPr>
            <a:r>
              <a:rPr lang="cs-CZ"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 Jahr 2014 veröffentlichten 34 Wissenschaftler aus verschiedenen akademischen Bereichen einen Aufruf zur Rettung von Ökosystemen, die von Pastoralisten verlassen wurden.</a:t>
            </a:r>
          </a:p>
          <a:p>
            <a:pPr algn="ctr" rtl="0">
              <a:lnSpc>
                <a:spcPct val="106000"/>
              </a:lnSpc>
              <a:spcAft>
                <a:spcPts val="800"/>
              </a:spcAft>
            </a:pPr>
            <a:endParaRPr lang="cs-CZ"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6000"/>
              </a:lnSpc>
              <a:spcAft>
                <a:spcPts val="800"/>
              </a:spcAft>
            </a:pPr>
            <a:r>
              <a:rPr lang="cs-CZ" sz="1400" b="1" kern="100" dirty="0">
                <a:effectLst/>
                <a:latin typeface="Calibri" panose="020F0502020204030204" pitchFamily="34" charset="0"/>
                <a:ea typeface="Calibri" panose="020F0502020204030204" pitchFamily="34" charset="0"/>
                <a:cs typeface="Times New Roman" panose="02020603050405020304" pitchFamily="18" charset="0"/>
              </a:rPr>
              <a:t>Eine ihrer Schlussfolgerungen lautete: „Der Rückzug aus der Weidewirtschaft wird zur Überwucherung und Verschlechterung der Biotope sowie zum Verschwinden anderer geschützter Arten führen.“</a:t>
            </a:r>
          </a:p>
          <a:p>
            <a:pPr algn="l" rtl="0"/>
            <a:endParaRPr lang="cs-CZ" dirty="0"/>
          </a:p>
        </p:txBody>
      </p:sp>
      <p:sp>
        <p:nvSpPr>
          <p:cNvPr id="6" name="TextovéPole 5">
            <a:extLst>
              <a:ext uri="{FF2B5EF4-FFF2-40B4-BE49-F238E27FC236}">
                <a16:creationId xmlns:a16="http://schemas.microsoft.com/office/drawing/2014/main" id="{8197D10C-D2E4-C37B-1D52-A305CFBEAB63}"/>
              </a:ext>
            </a:extLst>
          </p:cNvPr>
          <p:cNvSpPr txBox="1"/>
          <p:nvPr/>
        </p:nvSpPr>
        <p:spPr>
          <a:xfrm>
            <a:off x="5571770" y="6021288"/>
            <a:ext cx="4680520" cy="615553"/>
          </a:xfrm>
          <a:prstGeom prst="rect">
            <a:avLst/>
          </a:prstGeom>
          <a:noFill/>
        </p:spPr>
        <p:txBody>
          <a:bodyPr wrap="square" rtlCol="0">
            <a:spAutoFit/>
          </a:bodyPr>
          <a:lstStyle/>
          <a:p>
            <a:pPr algn="l" rtl="0"/>
            <a:r>
              <a:rPr lang="cs-CZ" sz="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https://www.leseleveursfaceauxpredateurs.fr/wp-content/uploads/2023/07/Dossier-2022_Pastoralisme-en-danger-FNO-web.pdf</a:t>
            </a:r>
            <a:endParaRPr lang="cs-CZ" sz="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
        <p:nvSpPr>
          <p:cNvPr id="7" name="TextovéPole 6">
            <a:extLst>
              <a:ext uri="{FF2B5EF4-FFF2-40B4-BE49-F238E27FC236}">
                <a16:creationId xmlns:a16="http://schemas.microsoft.com/office/drawing/2014/main" id="{0D04BC00-CA73-BC61-BF05-9C843B7E15E7}"/>
              </a:ext>
            </a:extLst>
          </p:cNvPr>
          <p:cNvSpPr txBox="1"/>
          <p:nvPr/>
        </p:nvSpPr>
        <p:spPr>
          <a:xfrm>
            <a:off x="791033" y="231886"/>
            <a:ext cx="2952328" cy="369332"/>
          </a:xfrm>
          <a:prstGeom prst="rect">
            <a:avLst/>
          </a:prstGeom>
          <a:noFill/>
        </p:spPr>
        <p:txBody>
          <a:bodyPr wrap="square" rtlCol="0">
            <a:spAutoFit/>
          </a:bodyPr>
          <a:lstStyle/>
          <a:p>
            <a:pPr algn="l" rtl="0"/>
            <a:r>
              <a:rPr lang="cs-CZ" dirty="0"/>
              <a:t>Pastoralismus in Gefahr</a:t>
            </a:r>
          </a:p>
        </p:txBody>
      </p:sp>
      <p:pic>
        <p:nvPicPr>
          <p:cNvPr id="8" name="Picture 2" descr="Image result for France">
            <a:extLst>
              <a:ext uri="{FF2B5EF4-FFF2-40B4-BE49-F238E27FC236}">
                <a16:creationId xmlns:a16="http://schemas.microsoft.com/office/drawing/2014/main" id="{6E28B6BA-C188-A3AF-8E71-61A683BC5D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9085" y="81027"/>
            <a:ext cx="718366" cy="67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0516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2F6618C-AF78-DB7F-1AA7-3806AF8EABD7}"/>
              </a:ext>
            </a:extLst>
          </p:cNvPr>
          <p:cNvSpPr>
            <a:spLocks noGrp="1"/>
          </p:cNvSpPr>
          <p:nvPr>
            <p:ph type="sldNum" sz="quarter" idx="12"/>
          </p:nvPr>
        </p:nvSpPr>
        <p:spPr/>
        <p:txBody>
          <a:bodyPr/>
          <a:lstStyle/>
          <a:p>
            <a:pPr algn="l" rtl="0"/>
            <a:fld id="{4FAB73BC-B049-4115-A692-8D63A059BFB8}" type="slidenum">
              <a:rPr lang="en-US" smtClean="0"/>
              <a:pPr algn="l" rtl="0"/>
              <a:t>52</a:t>
            </a:fld>
            <a:endParaRPr lang="en-US" dirty="0"/>
          </a:p>
        </p:txBody>
      </p:sp>
      <p:pic>
        <p:nvPicPr>
          <p:cNvPr id="4" name="Obrázek 3">
            <a:extLst>
              <a:ext uri="{FF2B5EF4-FFF2-40B4-BE49-F238E27FC236}">
                <a16:creationId xmlns:a16="http://schemas.microsoft.com/office/drawing/2014/main" id="{A9B664F8-5551-9C0E-69AD-B81C10A24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465072"/>
            <a:ext cx="6897163" cy="6256403"/>
          </a:xfrm>
          <a:prstGeom prst="rect">
            <a:avLst/>
          </a:prstGeom>
        </p:spPr>
      </p:pic>
      <p:sp>
        <p:nvSpPr>
          <p:cNvPr id="5" name="TextovéPole 4">
            <a:extLst>
              <a:ext uri="{FF2B5EF4-FFF2-40B4-BE49-F238E27FC236}">
                <a16:creationId xmlns:a16="http://schemas.microsoft.com/office/drawing/2014/main" id="{DDA7AECC-C615-678C-E27C-CC15831A3837}"/>
              </a:ext>
            </a:extLst>
          </p:cNvPr>
          <p:cNvSpPr txBox="1"/>
          <p:nvPr/>
        </p:nvSpPr>
        <p:spPr>
          <a:xfrm>
            <a:off x="7227087" y="1655151"/>
            <a:ext cx="4851011" cy="5139869"/>
          </a:xfrm>
          <a:prstGeom prst="rect">
            <a:avLst/>
          </a:prstGeom>
          <a:noFill/>
        </p:spPr>
        <p:txBody>
          <a:bodyPr wrap="square" rtlCol="0">
            <a:spAutoFit/>
          </a:bodyPr>
          <a:lstStyle/>
          <a:p>
            <a:pPr algn="l" rtl="0"/>
            <a:r>
              <a:rPr lang="cs-CZ" dirty="0"/>
              <a:t>330 Angriffe, 709 tote Tiere, 96 Verletzte, 35 Verluste (2018-2023)</a:t>
            </a:r>
          </a:p>
          <a:p>
            <a:pPr algn="l" rtl="0"/>
            <a:endParaRPr lang="cs-CZ" dirty="0"/>
          </a:p>
          <a:p>
            <a:pPr algn="ctr" rtl="0"/>
            <a:r>
              <a:rPr lang="cs-CZ" sz="2000" b="1" dirty="0">
                <a:solidFill>
                  <a:srgbClr val="FF0000"/>
                </a:solidFill>
              </a:rPr>
              <a:t>Ein typisches Beispiel für ein für Wölfe ungeeignetes Gebiet.</a:t>
            </a:r>
          </a:p>
          <a:p>
            <a:pPr algn="l" rtl="0"/>
            <a:endParaRPr lang="cs-CZ" dirty="0"/>
          </a:p>
          <a:p>
            <a:pPr algn="l" rtl="0"/>
            <a:r>
              <a:rPr lang="cs-CZ" dirty="0"/>
              <a:t>Im Jahr 2023 ist die Zahl der Angriffe deutlich zurückgegangen. Offiziell haben sie nur ein Rudel und das Alphamännchen kam am 25. Juli 2023 bei einem Autounfall ums Leben.</a:t>
            </a:r>
          </a:p>
          <a:p>
            <a:pPr algn="l" rtl="0"/>
            <a:r>
              <a:rPr lang="cs-CZ" dirty="0"/>
              <a:t>Fast jeder junge Wolf in dieser Region kommt bei einem Verkehrsunfall ums Leben. Es gibt viele Straßen und der Lebensraum der Wölfe ist zu klein (23 km2, Truppenübungsplatz).</a:t>
            </a:r>
          </a:p>
          <a:p>
            <a:pPr algn="l" rtl="0"/>
            <a:r>
              <a:rPr lang="cs-CZ" dirty="0"/>
              <a:t>Es gab 5-6 Wolfspaare und 10 Junge, insgesamt 21 Wölfe. Neunzehn von ihnen kamen im Verkehr ums Leben. In Flandern nennt man dieses Gebiet daher den „Wolfsfriedhof“.</a:t>
            </a:r>
          </a:p>
        </p:txBody>
      </p:sp>
      <p:sp>
        <p:nvSpPr>
          <p:cNvPr id="6" name="TextovéPole 5">
            <a:extLst>
              <a:ext uri="{FF2B5EF4-FFF2-40B4-BE49-F238E27FC236}">
                <a16:creationId xmlns:a16="http://schemas.microsoft.com/office/drawing/2014/main" id="{77A05D27-4D54-6EA0-27FD-36A094DE7737}"/>
              </a:ext>
            </a:extLst>
          </p:cNvPr>
          <p:cNvSpPr txBox="1"/>
          <p:nvPr/>
        </p:nvSpPr>
        <p:spPr>
          <a:xfrm>
            <a:off x="7276329" y="1052736"/>
            <a:ext cx="4752528" cy="646331"/>
          </a:xfrm>
          <a:prstGeom prst="rect">
            <a:avLst/>
          </a:prstGeom>
          <a:noFill/>
        </p:spPr>
        <p:txBody>
          <a:bodyPr wrap="square" rtlCol="0">
            <a:spAutoFit/>
          </a:bodyPr>
          <a:lstStyle/>
          <a:p>
            <a:pPr algn="ctr" rtl="0"/>
            <a:r>
              <a:rPr lang="cs-CZ" b="1" i="0" dirty="0">
                <a:solidFill>
                  <a:srgbClr val="202122"/>
                </a:solidFill>
                <a:effectLst/>
                <a:latin typeface="Arial" panose="020B0604020202020204" pitchFamily="34" charset="0"/>
              </a:rPr>
              <a:t>Belgien – Flandern (Nordseeregion im Westen Belgiens)</a:t>
            </a:r>
            <a:endParaRPr lang="cs-CZ" dirty="0"/>
          </a:p>
        </p:txBody>
      </p:sp>
      <p:pic>
        <p:nvPicPr>
          <p:cNvPr id="8" name="Obrázek 7">
            <a:extLst>
              <a:ext uri="{FF2B5EF4-FFF2-40B4-BE49-F238E27FC236}">
                <a16:creationId xmlns:a16="http://schemas.microsoft.com/office/drawing/2014/main" id="{3F0D600A-8E96-B478-04E6-2FCB387C8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2875" y="37476"/>
            <a:ext cx="1519436" cy="1015260"/>
          </a:xfrm>
          <a:prstGeom prst="rect">
            <a:avLst/>
          </a:prstGeom>
        </p:spPr>
      </p:pic>
      <p:sp>
        <p:nvSpPr>
          <p:cNvPr id="9" name="TextovéPole 8">
            <a:extLst>
              <a:ext uri="{FF2B5EF4-FFF2-40B4-BE49-F238E27FC236}">
                <a16:creationId xmlns:a16="http://schemas.microsoft.com/office/drawing/2014/main" id="{8C9F4DC4-9247-9689-537C-D2AE80A7480E}"/>
              </a:ext>
            </a:extLst>
          </p:cNvPr>
          <p:cNvSpPr txBox="1"/>
          <p:nvPr/>
        </p:nvSpPr>
        <p:spPr>
          <a:xfrm>
            <a:off x="3143672" y="5971932"/>
            <a:ext cx="4608512" cy="646331"/>
          </a:xfrm>
          <a:prstGeom prst="rect">
            <a:avLst/>
          </a:prstGeom>
          <a:noFill/>
        </p:spPr>
        <p:txBody>
          <a:bodyPr wrap="square" rtlCol="0">
            <a:spAutoFit/>
          </a:bodyPr>
          <a:lstStyle/>
          <a:p>
            <a:pPr algn="l" rtl="0"/>
            <a:r>
              <a:rPr lang="cs-CZ" dirty="0"/>
              <a:t>tot-verwundet-verlust</a:t>
            </a:r>
            <a:r>
              <a:rPr lang="cs-CZ" dirty="0">
                <a:solidFill>
                  <a:srgbClr val="FF0000"/>
                </a:solidFill>
              </a:rPr>
              <a:t>ein angreifendes Wolfsindividuum</a:t>
            </a:r>
          </a:p>
          <a:p>
            <a:pPr algn="l" rtl="0"/>
            <a:r>
              <a:rPr lang="cs-CZ" dirty="0">
                <a:solidFill>
                  <a:srgbClr val="FF0000"/>
                </a:solidFill>
              </a:rPr>
              <a:t>öffentlich bekannt gegeben wird</a:t>
            </a:r>
          </a:p>
        </p:txBody>
      </p:sp>
      <p:pic>
        <p:nvPicPr>
          <p:cNvPr id="12" name="Obrázek 11">
            <a:extLst>
              <a:ext uri="{FF2B5EF4-FFF2-40B4-BE49-F238E27FC236}">
                <a16:creationId xmlns:a16="http://schemas.microsoft.com/office/drawing/2014/main" id="{750CC72B-13E7-DA4D-28CF-9BE979FB8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6838" y="4077072"/>
            <a:ext cx="1076473" cy="1833759"/>
          </a:xfrm>
          <a:prstGeom prst="rect">
            <a:avLst/>
          </a:prstGeom>
        </p:spPr>
      </p:pic>
    </p:spTree>
    <p:extLst>
      <p:ext uri="{BB962C8B-B14F-4D97-AF65-F5344CB8AC3E}">
        <p14:creationId xmlns:p14="http://schemas.microsoft.com/office/powerpoint/2010/main" val="3039106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043AD7-3B9F-6F57-ED9F-D08F3EBAB3BC}"/>
              </a:ext>
            </a:extLst>
          </p:cNvPr>
          <p:cNvSpPr>
            <a:spLocks noGrp="1"/>
          </p:cNvSpPr>
          <p:nvPr>
            <p:ph type="sldNum" sz="quarter" idx="12"/>
          </p:nvPr>
        </p:nvSpPr>
        <p:spPr/>
        <p:txBody>
          <a:bodyPr/>
          <a:lstStyle/>
          <a:p>
            <a:pPr algn="l" rtl="0"/>
            <a:fld id="{4FAB73BC-B049-4115-A692-8D63A059BFB8}" type="slidenum">
              <a:rPr lang="en-US" smtClean="0"/>
              <a:pPr algn="l" rtl="0"/>
              <a:t>53</a:t>
            </a:fld>
            <a:endParaRPr lang="en-US" dirty="0"/>
          </a:p>
        </p:txBody>
      </p:sp>
      <p:pic>
        <p:nvPicPr>
          <p:cNvPr id="4" name="Obrázek 3">
            <a:extLst>
              <a:ext uri="{FF2B5EF4-FFF2-40B4-BE49-F238E27FC236}">
                <a16:creationId xmlns:a16="http://schemas.microsoft.com/office/drawing/2014/main" id="{19683D5B-BAA3-E699-EA91-CEA6EF248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226629"/>
            <a:ext cx="8641829" cy="4404742"/>
          </a:xfrm>
          <a:prstGeom prst="rect">
            <a:avLst/>
          </a:prstGeom>
        </p:spPr>
      </p:pic>
      <p:sp>
        <p:nvSpPr>
          <p:cNvPr id="5" name="TextovéPole 4">
            <a:extLst>
              <a:ext uri="{FF2B5EF4-FFF2-40B4-BE49-F238E27FC236}">
                <a16:creationId xmlns:a16="http://schemas.microsoft.com/office/drawing/2014/main" id="{5BBFC525-B4A0-4F1D-B0E0-543640BECAB4}"/>
              </a:ext>
            </a:extLst>
          </p:cNvPr>
          <p:cNvSpPr txBox="1"/>
          <p:nvPr/>
        </p:nvSpPr>
        <p:spPr>
          <a:xfrm>
            <a:off x="1127448" y="476672"/>
            <a:ext cx="7272808" cy="369332"/>
          </a:xfrm>
          <a:prstGeom prst="rect">
            <a:avLst/>
          </a:prstGeom>
          <a:noFill/>
        </p:spPr>
        <p:txBody>
          <a:bodyPr wrap="square" rtlCol="0">
            <a:spAutoFit/>
          </a:bodyPr>
          <a:lstStyle/>
          <a:p>
            <a:pPr algn="l" rtl="0"/>
            <a:r>
              <a:rPr lang="cs-CZ" dirty="0"/>
              <a:t>Nur ein kurzer Blick auf Norditalien</a:t>
            </a:r>
          </a:p>
        </p:txBody>
      </p:sp>
      <p:sp>
        <p:nvSpPr>
          <p:cNvPr id="6" name="TextovéPole 5">
            <a:extLst>
              <a:ext uri="{FF2B5EF4-FFF2-40B4-BE49-F238E27FC236}">
                <a16:creationId xmlns:a16="http://schemas.microsoft.com/office/drawing/2014/main" id="{86E70767-7BC4-0C0B-5DF9-080002D5FE96}"/>
              </a:ext>
            </a:extLst>
          </p:cNvPr>
          <p:cNvSpPr txBox="1"/>
          <p:nvPr/>
        </p:nvSpPr>
        <p:spPr>
          <a:xfrm>
            <a:off x="1703512" y="6356350"/>
            <a:ext cx="7416824" cy="338554"/>
          </a:xfrm>
          <a:prstGeom prst="rect">
            <a:avLst/>
          </a:prstGeom>
          <a:noFill/>
        </p:spPr>
        <p:txBody>
          <a:bodyPr wrap="square" rtlCol="0">
            <a:spAutoFit/>
          </a:bodyPr>
          <a:lstStyle/>
          <a:p>
            <a:pPr algn="l" rtl="0"/>
            <a:r>
              <a:rPr lang="cs-CZ" sz="800" dirty="0">
                <a:hlinkClick r:id="rId3"/>
              </a:rPr>
              <a:t>https://www.stol.it/artikel/wirtschaft/tierschau-vor-dem-aus-protest-der-tierzuchtverbaende-gegen-wolf-und-baer</a:t>
            </a:r>
            <a:endParaRPr lang="cs-CZ" sz="800" dirty="0"/>
          </a:p>
          <a:p>
            <a:pPr algn="l" rtl="0"/>
            <a:endParaRPr lang="cs-CZ" sz="800" dirty="0"/>
          </a:p>
        </p:txBody>
      </p:sp>
      <p:sp>
        <p:nvSpPr>
          <p:cNvPr id="7" name="TextovéPole 6">
            <a:extLst>
              <a:ext uri="{FF2B5EF4-FFF2-40B4-BE49-F238E27FC236}">
                <a16:creationId xmlns:a16="http://schemas.microsoft.com/office/drawing/2014/main" id="{87A7A6F4-020C-E333-00E6-1E72272A62B4}"/>
              </a:ext>
            </a:extLst>
          </p:cNvPr>
          <p:cNvSpPr txBox="1"/>
          <p:nvPr/>
        </p:nvSpPr>
        <p:spPr>
          <a:xfrm>
            <a:off x="9120336" y="980728"/>
            <a:ext cx="2520280" cy="4401205"/>
          </a:xfrm>
          <a:prstGeom prst="rect">
            <a:avLst/>
          </a:prstGeom>
          <a:noFill/>
        </p:spPr>
        <p:txBody>
          <a:bodyPr wrap="square" rtlCol="0">
            <a:spAutoFit/>
          </a:bodyPr>
          <a:lstStyle/>
          <a:p>
            <a:pPr algn="l" rtl="0"/>
            <a:r>
              <a:rPr lang="cs-CZ" sz="2000" b="0" i="0" dirty="0">
                <a:effectLst/>
                <a:latin typeface="Splus Icon"/>
              </a:rPr>
              <a:t>Fast täglich melden Tierhalter Tiere, die durch Wolfsangriffe getötet, verletzt oder vermisst wurden.</a:t>
            </a:r>
          </a:p>
          <a:p>
            <a:pPr algn="l" rtl="0"/>
            <a:r>
              <a:rPr lang="cs-CZ" sz="2000" b="0" i="0" dirty="0">
                <a:effectLst/>
                <a:latin typeface="Splus Icon"/>
              </a:rPr>
              <a:t>Im Jahr 2022 wurden 513 Schafe, Ziegen und Kälber geopfert.</a:t>
            </a:r>
          </a:p>
          <a:p>
            <a:pPr algn="l" rtl="0"/>
            <a:r>
              <a:rPr lang="cs-CZ" sz="2000" dirty="0">
                <a:latin typeface="Splus Icon"/>
              </a:rPr>
              <a:t>N</a:t>
            </a:r>
            <a:r>
              <a:rPr lang="cs-CZ" sz="2000" b="0" i="0" dirty="0">
                <a:effectLst/>
                <a:latin typeface="Splus Icon"/>
              </a:rPr>
              <a:t>und dem Beginn der Weidesaison 2023 wurden bereits über 100 Angriffe dokumentiert.</a:t>
            </a:r>
            <a:endParaRPr lang="cs-CZ" sz="2000" dirty="0"/>
          </a:p>
        </p:txBody>
      </p:sp>
      <p:sp>
        <p:nvSpPr>
          <p:cNvPr id="8" name="TextovéPole 7">
            <a:extLst>
              <a:ext uri="{FF2B5EF4-FFF2-40B4-BE49-F238E27FC236}">
                <a16:creationId xmlns:a16="http://schemas.microsoft.com/office/drawing/2014/main" id="{D62DFF18-C1C1-5DF2-91D2-88A476DD1356}"/>
              </a:ext>
            </a:extLst>
          </p:cNvPr>
          <p:cNvSpPr txBox="1"/>
          <p:nvPr/>
        </p:nvSpPr>
        <p:spPr>
          <a:xfrm>
            <a:off x="2351584" y="4365104"/>
            <a:ext cx="431179" cy="507831"/>
          </a:xfrm>
          <a:prstGeom prst="rect">
            <a:avLst/>
          </a:prstGeom>
          <a:noFill/>
        </p:spPr>
        <p:txBody>
          <a:bodyPr wrap="square" rtlCol="0">
            <a:spAutoFit/>
          </a:bodyPr>
          <a:lstStyle/>
          <a:p>
            <a:pPr algn="l" rtl="0"/>
            <a:r>
              <a:rPr lang="cs-CZ" sz="900" dirty="0"/>
              <a:t>Schotte</a:t>
            </a:r>
          </a:p>
          <a:p>
            <a:pPr algn="l" rtl="0"/>
            <a:r>
              <a:rPr lang="cs-CZ" sz="900" dirty="0"/>
              <a:t>Ziegen</a:t>
            </a:r>
          </a:p>
          <a:p>
            <a:pPr algn="l" rtl="0"/>
            <a:r>
              <a:rPr lang="cs-CZ" sz="900" dirty="0"/>
              <a:t>Schaf</a:t>
            </a:r>
          </a:p>
        </p:txBody>
      </p:sp>
      <p:pic>
        <p:nvPicPr>
          <p:cNvPr id="9" name="Obrázek 8">
            <a:extLst>
              <a:ext uri="{FF2B5EF4-FFF2-40B4-BE49-F238E27FC236}">
                <a16:creationId xmlns:a16="http://schemas.microsoft.com/office/drawing/2014/main" id="{8D83536C-D807-4207-FBDD-78BF01B95C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0697" y="127824"/>
            <a:ext cx="2199903" cy="1236066"/>
          </a:xfrm>
          <a:prstGeom prst="rect">
            <a:avLst/>
          </a:prstGeom>
        </p:spPr>
      </p:pic>
    </p:spTree>
    <p:extLst>
      <p:ext uri="{BB962C8B-B14F-4D97-AF65-F5344CB8AC3E}">
        <p14:creationId xmlns:p14="http://schemas.microsoft.com/office/powerpoint/2010/main" val="2165672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6BAE68F-13BF-4067-EB03-08FCCD8D2DB1}"/>
              </a:ext>
            </a:extLst>
          </p:cNvPr>
          <p:cNvSpPr>
            <a:spLocks noGrp="1"/>
          </p:cNvSpPr>
          <p:nvPr>
            <p:ph type="sldNum" sz="quarter" idx="12"/>
          </p:nvPr>
        </p:nvSpPr>
        <p:spPr/>
        <p:txBody>
          <a:bodyPr/>
          <a:lstStyle/>
          <a:p>
            <a:pPr algn="l" rtl="0"/>
            <a:fld id="{4FAB73BC-B049-4115-A692-8D63A059BFB8}" type="slidenum">
              <a:rPr lang="en-US" smtClean="0"/>
              <a:pPr algn="l" rtl="0"/>
              <a:t>54</a:t>
            </a:fld>
            <a:endParaRPr lang="en-US" dirty="0"/>
          </a:p>
        </p:txBody>
      </p:sp>
      <p:sp>
        <p:nvSpPr>
          <p:cNvPr id="3" name="TextovéPole 2">
            <a:extLst>
              <a:ext uri="{FF2B5EF4-FFF2-40B4-BE49-F238E27FC236}">
                <a16:creationId xmlns:a16="http://schemas.microsoft.com/office/drawing/2014/main" id="{D0C089EE-66C4-131C-84DB-2403308BDF8A}"/>
              </a:ext>
            </a:extLst>
          </p:cNvPr>
          <p:cNvSpPr txBox="1"/>
          <p:nvPr/>
        </p:nvSpPr>
        <p:spPr>
          <a:xfrm>
            <a:off x="3719736" y="476672"/>
            <a:ext cx="4104456" cy="1015663"/>
          </a:xfrm>
          <a:prstGeom prst="rect">
            <a:avLst/>
          </a:prstGeom>
          <a:noFill/>
        </p:spPr>
        <p:txBody>
          <a:bodyPr wrap="square" rtlCol="0">
            <a:spAutoFit/>
          </a:bodyPr>
          <a:lstStyle/>
          <a:p>
            <a:pPr algn="ctr" rtl="0"/>
            <a:r>
              <a:rPr lang="cs-CZ" sz="6000" b="1" i="0" dirty="0">
                <a:solidFill>
                  <a:srgbClr val="00B050"/>
                </a:solidFill>
                <a:effectLst/>
                <a:latin typeface="Arial" panose="020B0604020202020204" pitchFamily="34" charset="0"/>
              </a:rPr>
              <a:t>Litauen</a:t>
            </a:r>
            <a:endParaRPr lang="cs-CZ" sz="6000" dirty="0">
              <a:solidFill>
                <a:srgbClr val="00B050"/>
              </a:solidFill>
            </a:endParaRPr>
          </a:p>
        </p:txBody>
      </p:sp>
      <p:pic>
        <p:nvPicPr>
          <p:cNvPr id="5" name="Obrázek 4">
            <a:extLst>
              <a:ext uri="{FF2B5EF4-FFF2-40B4-BE49-F238E27FC236}">
                <a16:creationId xmlns:a16="http://schemas.microsoft.com/office/drawing/2014/main" id="{B624C620-EBA4-CF88-A2D4-3E9DBD07E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47042"/>
            <a:ext cx="1714500" cy="1028700"/>
          </a:xfrm>
          <a:prstGeom prst="rect">
            <a:avLst/>
          </a:prstGeom>
        </p:spPr>
      </p:pic>
      <p:pic>
        <p:nvPicPr>
          <p:cNvPr id="7" name="Obrázek 6">
            <a:extLst>
              <a:ext uri="{FF2B5EF4-FFF2-40B4-BE49-F238E27FC236}">
                <a16:creationId xmlns:a16="http://schemas.microsoft.com/office/drawing/2014/main" id="{9B2BA0F6-00EE-9EBD-F901-593099E50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733" y="347042"/>
            <a:ext cx="1285875" cy="1457325"/>
          </a:xfrm>
          <a:prstGeom prst="rect">
            <a:avLst/>
          </a:prstGeom>
        </p:spPr>
      </p:pic>
      <p:sp>
        <p:nvSpPr>
          <p:cNvPr id="8" name="TextovéPole 7">
            <a:extLst>
              <a:ext uri="{FF2B5EF4-FFF2-40B4-BE49-F238E27FC236}">
                <a16:creationId xmlns:a16="http://schemas.microsoft.com/office/drawing/2014/main" id="{695E1A76-DDD4-39DB-BCEA-2705CB49EDE5}"/>
              </a:ext>
            </a:extLst>
          </p:cNvPr>
          <p:cNvSpPr txBox="1"/>
          <p:nvPr/>
        </p:nvSpPr>
        <p:spPr>
          <a:xfrm>
            <a:off x="-96688" y="5786226"/>
            <a:ext cx="5395286" cy="338554"/>
          </a:xfrm>
          <a:prstGeom prst="rect">
            <a:avLst/>
          </a:prstGeom>
          <a:noFill/>
        </p:spPr>
        <p:txBody>
          <a:bodyPr wrap="square" rtlCol="0">
            <a:spAutoFit/>
          </a:bodyPr>
          <a:lstStyle/>
          <a:p>
            <a:pPr algn="ctr" rtl="0"/>
            <a:r>
              <a:rPr lang="cs-CZ" sz="1600" dirty="0"/>
              <a:t>ist das südlichste und größte der drei baltischen Länder</a:t>
            </a:r>
          </a:p>
        </p:txBody>
      </p:sp>
      <p:pic>
        <p:nvPicPr>
          <p:cNvPr id="10" name="Obrázek 9">
            <a:extLst>
              <a:ext uri="{FF2B5EF4-FFF2-40B4-BE49-F238E27FC236}">
                <a16:creationId xmlns:a16="http://schemas.microsoft.com/office/drawing/2014/main" id="{B0ADF97E-2977-7357-7318-1E213C874F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2093249"/>
            <a:ext cx="4093829" cy="3389009"/>
          </a:xfrm>
          <a:prstGeom prst="rect">
            <a:avLst/>
          </a:prstGeom>
        </p:spPr>
      </p:pic>
      <p:sp>
        <p:nvSpPr>
          <p:cNvPr id="11" name="TextovéPole 10">
            <a:extLst>
              <a:ext uri="{FF2B5EF4-FFF2-40B4-BE49-F238E27FC236}">
                <a16:creationId xmlns:a16="http://schemas.microsoft.com/office/drawing/2014/main" id="{EE2C8D0D-5CDC-D3CB-9318-179A7FE2B805}"/>
              </a:ext>
            </a:extLst>
          </p:cNvPr>
          <p:cNvSpPr txBox="1"/>
          <p:nvPr/>
        </p:nvSpPr>
        <p:spPr>
          <a:xfrm>
            <a:off x="4727848" y="2093249"/>
            <a:ext cx="7128792" cy="4524315"/>
          </a:xfrm>
          <a:prstGeom prst="rect">
            <a:avLst/>
          </a:prstGeom>
          <a:noFill/>
        </p:spPr>
        <p:txBody>
          <a:bodyPr wrap="square" rtlCol="0">
            <a:spAutoFit/>
          </a:bodyPr>
          <a:lstStyle/>
          <a:p>
            <a:pPr algn="ctr" rtl="0"/>
            <a:r>
              <a:rPr lang="cs-CZ" sz="2400" dirty="0"/>
              <a:t>In Litauen gibt es mindestens 1069 Wölfe.</a:t>
            </a:r>
          </a:p>
          <a:p>
            <a:pPr algn="ctr" rtl="0"/>
            <a:endParaRPr lang="cs-CZ" sz="2400" dirty="0"/>
          </a:p>
          <a:p>
            <a:pPr algn="ctr" rtl="0"/>
            <a:r>
              <a:rPr lang="cs-CZ" sz="2400" dirty="0"/>
              <a:t>Gemäß Punkt 36.4 des Wolfspflegeplans wird angegeben, dass bei mehr als 62 Wolfsfamilien (eine Gesamtpopulation von 500 oder mehr Individuen am Ende des Winters) davon ausgegangen wird, dass die Wolfspopulation reduziert wird, um dies sicherzustellen sein dauerhafter Niedergang und die Aufrechterhaltung der Zahl auf 32-62 Familien. Aber das MoE folgt diesem Plan nicht einmal, letztes Jahr gab es in Litauen 87 Wolfsfamilien, dieses Jahr wurden 91 Wolfsfamilien gefunden!</a:t>
            </a:r>
          </a:p>
        </p:txBody>
      </p:sp>
      <p:sp>
        <p:nvSpPr>
          <p:cNvPr id="12" name="TextovéPole 11">
            <a:extLst>
              <a:ext uri="{FF2B5EF4-FFF2-40B4-BE49-F238E27FC236}">
                <a16:creationId xmlns:a16="http://schemas.microsoft.com/office/drawing/2014/main" id="{B634F529-B4A6-C513-7D40-9F4160B1B244}"/>
              </a:ext>
            </a:extLst>
          </p:cNvPr>
          <p:cNvSpPr txBox="1"/>
          <p:nvPr/>
        </p:nvSpPr>
        <p:spPr>
          <a:xfrm>
            <a:off x="1991544" y="6510958"/>
            <a:ext cx="7560840" cy="338554"/>
          </a:xfrm>
          <a:prstGeom prst="rect">
            <a:avLst/>
          </a:prstGeom>
          <a:noFill/>
        </p:spPr>
        <p:txBody>
          <a:bodyPr wrap="square" rtlCol="0">
            <a:spAutoFit/>
          </a:bodyPr>
          <a:lstStyle/>
          <a:p>
            <a:pPr algn="l" rtl="0"/>
            <a:r>
              <a:rPr lang="cs-CZ" sz="800" dirty="0">
                <a:hlinkClick r:id="rId5"/>
              </a:rPr>
              <a:t>https://vstt.lrv.lt/uploads/vstt/documents/files/Vilk%C5%B3%20tyrimai/Galutine%20ataskaita%202022_23%20nuasmeninta%20fin.pdf</a:t>
            </a:r>
            <a:endParaRPr lang="cs-CZ" sz="800" dirty="0"/>
          </a:p>
          <a:p>
            <a:pPr algn="l" rtl="0"/>
            <a:endParaRPr lang="cs-CZ" sz="800" dirty="0"/>
          </a:p>
        </p:txBody>
      </p:sp>
    </p:spTree>
    <p:extLst>
      <p:ext uri="{BB962C8B-B14F-4D97-AF65-F5344CB8AC3E}">
        <p14:creationId xmlns:p14="http://schemas.microsoft.com/office/powerpoint/2010/main" val="928272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2DB1A63-A80C-8AD0-A2D6-A7211471A885}"/>
              </a:ext>
            </a:extLst>
          </p:cNvPr>
          <p:cNvSpPr>
            <a:spLocks noGrp="1"/>
          </p:cNvSpPr>
          <p:nvPr>
            <p:ph type="sldNum" sz="quarter" idx="12"/>
          </p:nvPr>
        </p:nvSpPr>
        <p:spPr/>
        <p:txBody>
          <a:bodyPr/>
          <a:lstStyle/>
          <a:p>
            <a:pPr algn="l" rtl="0"/>
            <a:fld id="{4FAB73BC-B049-4115-A692-8D63A059BFB8}" type="slidenum">
              <a:rPr lang="en-US" smtClean="0"/>
              <a:pPr algn="l" rtl="0"/>
              <a:t>55</a:t>
            </a:fld>
            <a:endParaRPr lang="en-US" dirty="0"/>
          </a:p>
        </p:txBody>
      </p:sp>
      <p:pic>
        <p:nvPicPr>
          <p:cNvPr id="4" name="Obrázek 3">
            <a:extLst>
              <a:ext uri="{FF2B5EF4-FFF2-40B4-BE49-F238E27FC236}">
                <a16:creationId xmlns:a16="http://schemas.microsoft.com/office/drawing/2014/main" id="{B4960557-AD90-5323-0F38-35EA2F564E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5" y="116633"/>
            <a:ext cx="5472608" cy="3711098"/>
          </a:xfrm>
          <a:prstGeom prst="rect">
            <a:avLst/>
          </a:prstGeom>
        </p:spPr>
      </p:pic>
      <p:pic>
        <p:nvPicPr>
          <p:cNvPr id="6" name="Obrázek 5">
            <a:extLst>
              <a:ext uri="{FF2B5EF4-FFF2-40B4-BE49-F238E27FC236}">
                <a16:creationId xmlns:a16="http://schemas.microsoft.com/office/drawing/2014/main" id="{44519921-6281-3D67-C80B-DA2E4A500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1797" y="145261"/>
            <a:ext cx="5346730" cy="3711098"/>
          </a:xfrm>
          <a:prstGeom prst="rect">
            <a:avLst/>
          </a:prstGeom>
        </p:spPr>
      </p:pic>
      <p:pic>
        <p:nvPicPr>
          <p:cNvPr id="8" name="Obrázek 7">
            <a:extLst>
              <a:ext uri="{FF2B5EF4-FFF2-40B4-BE49-F238E27FC236}">
                <a16:creationId xmlns:a16="http://schemas.microsoft.com/office/drawing/2014/main" id="{8864C81A-BF8D-9512-DEC7-9E1C22EBEA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84" y="3880583"/>
            <a:ext cx="2936284" cy="2574231"/>
          </a:xfrm>
          <a:prstGeom prst="rect">
            <a:avLst/>
          </a:prstGeom>
        </p:spPr>
      </p:pic>
      <p:sp>
        <p:nvSpPr>
          <p:cNvPr id="9" name="TextovéPole 8">
            <a:extLst>
              <a:ext uri="{FF2B5EF4-FFF2-40B4-BE49-F238E27FC236}">
                <a16:creationId xmlns:a16="http://schemas.microsoft.com/office/drawing/2014/main" id="{EFFF5C37-6C10-712F-825C-E68C95047967}"/>
              </a:ext>
            </a:extLst>
          </p:cNvPr>
          <p:cNvSpPr txBox="1"/>
          <p:nvPr/>
        </p:nvSpPr>
        <p:spPr>
          <a:xfrm>
            <a:off x="3791744" y="4063762"/>
            <a:ext cx="7716783" cy="2308324"/>
          </a:xfrm>
          <a:prstGeom prst="rect">
            <a:avLst/>
          </a:prstGeom>
          <a:noFill/>
        </p:spPr>
        <p:txBody>
          <a:bodyPr wrap="square" rtlCol="0">
            <a:spAutoFit/>
          </a:bodyPr>
          <a:lstStyle/>
          <a:p>
            <a:pPr algn="l" rtl="0"/>
            <a:r>
              <a:rPr lang="cs-CZ" dirty="0"/>
              <a:t>Wenn wir einen Blick auf die Website des Verbands der Schafzüchter Litauens werfen, wird auf den ersten Blick klar, dass der Wolfsraub für die Züchter in Litauen ein existenzielles Problem darstellt. Ein Land, das etwas kleiner als die Tschechische Republik ist, steht unter dem Druck von mehr als tausend Wölfen.</a:t>
            </a:r>
          </a:p>
          <a:p>
            <a:pPr algn="l" rtl="0"/>
            <a:endParaRPr lang="cs-CZ" dirty="0"/>
          </a:p>
          <a:p>
            <a:pPr algn="l" rtl="0"/>
            <a:r>
              <a:rPr lang="cs-CZ" dirty="0"/>
              <a:t>Das Ausmaß des Problems zeigt auch der Brief, den der Verband der Schafzüchter Litauens am 29. September 2023 an das Umweltministerium schickte, als er einen Vorschlag für Wolfjagdquoten für diese Saison vorlegte.</a:t>
            </a:r>
          </a:p>
        </p:txBody>
      </p:sp>
      <p:sp>
        <p:nvSpPr>
          <p:cNvPr id="10" name="TextovéPole 9">
            <a:extLst>
              <a:ext uri="{FF2B5EF4-FFF2-40B4-BE49-F238E27FC236}">
                <a16:creationId xmlns:a16="http://schemas.microsoft.com/office/drawing/2014/main" id="{F1465B87-E153-F80C-8B6D-F50CF6D43989}"/>
              </a:ext>
            </a:extLst>
          </p:cNvPr>
          <p:cNvSpPr txBox="1"/>
          <p:nvPr/>
        </p:nvSpPr>
        <p:spPr>
          <a:xfrm>
            <a:off x="1565177" y="6517290"/>
            <a:ext cx="4032448" cy="338554"/>
          </a:xfrm>
          <a:prstGeom prst="rect">
            <a:avLst/>
          </a:prstGeom>
          <a:noFill/>
        </p:spPr>
        <p:txBody>
          <a:bodyPr wrap="square" rtlCol="0">
            <a:spAutoFit/>
          </a:bodyPr>
          <a:lstStyle/>
          <a:p>
            <a:pPr algn="l" rtl="0"/>
            <a:r>
              <a:rPr lang="cs-CZ" sz="800" dirty="0">
                <a:hlinkClick r:id="rId5"/>
              </a:rPr>
              <a:t>https://www.aviuaugintojai.lt/vilku-ar-aviu-saugojimo-ypatumai-lietuvoje/</a:t>
            </a:r>
            <a:endParaRPr lang="cs-CZ" sz="800" dirty="0"/>
          </a:p>
          <a:p>
            <a:pPr algn="l" rtl="0"/>
            <a:endParaRPr lang="cs-CZ" sz="800" dirty="0"/>
          </a:p>
        </p:txBody>
      </p:sp>
    </p:spTree>
    <p:extLst>
      <p:ext uri="{BB962C8B-B14F-4D97-AF65-F5344CB8AC3E}">
        <p14:creationId xmlns:p14="http://schemas.microsoft.com/office/powerpoint/2010/main" val="330907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C37A7D9-B9AE-F546-0B7F-A1F1AF40FFF5}"/>
              </a:ext>
            </a:extLst>
          </p:cNvPr>
          <p:cNvSpPr>
            <a:spLocks noGrp="1"/>
          </p:cNvSpPr>
          <p:nvPr>
            <p:ph type="sldNum" sz="quarter" idx="12"/>
          </p:nvPr>
        </p:nvSpPr>
        <p:spPr/>
        <p:txBody>
          <a:bodyPr/>
          <a:lstStyle/>
          <a:p>
            <a:pPr algn="l" rtl="0"/>
            <a:fld id="{4FAB73BC-B049-4115-A692-8D63A059BFB8}" type="slidenum">
              <a:rPr lang="en-US" smtClean="0"/>
              <a:pPr algn="l" rtl="0"/>
              <a:t>56</a:t>
            </a:fld>
            <a:endParaRPr lang="en-US" dirty="0"/>
          </a:p>
        </p:txBody>
      </p:sp>
      <p:pic>
        <p:nvPicPr>
          <p:cNvPr id="4" name="Obrázek 3">
            <a:extLst>
              <a:ext uri="{FF2B5EF4-FFF2-40B4-BE49-F238E27FC236}">
                <a16:creationId xmlns:a16="http://schemas.microsoft.com/office/drawing/2014/main" id="{4C2D2619-37AA-41CB-5859-1AE334B0B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185" y="0"/>
            <a:ext cx="8799629" cy="2618192"/>
          </a:xfrm>
          <a:prstGeom prst="rect">
            <a:avLst/>
          </a:prstGeom>
        </p:spPr>
      </p:pic>
      <p:pic>
        <p:nvPicPr>
          <p:cNvPr id="6" name="Obrázek 5">
            <a:extLst>
              <a:ext uri="{FF2B5EF4-FFF2-40B4-BE49-F238E27FC236}">
                <a16:creationId xmlns:a16="http://schemas.microsoft.com/office/drawing/2014/main" id="{EABB453B-296F-6F4F-0DAE-7B9D14D5D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4590" y="3853745"/>
            <a:ext cx="7542819" cy="2248023"/>
          </a:xfrm>
          <a:prstGeom prst="rect">
            <a:avLst/>
          </a:prstGeom>
        </p:spPr>
      </p:pic>
      <p:sp>
        <p:nvSpPr>
          <p:cNvPr id="7" name="TextovéPole 6">
            <a:extLst>
              <a:ext uri="{FF2B5EF4-FFF2-40B4-BE49-F238E27FC236}">
                <a16:creationId xmlns:a16="http://schemas.microsoft.com/office/drawing/2014/main" id="{87EA70FD-4C02-685B-D69B-C34DC99BFB22}"/>
              </a:ext>
            </a:extLst>
          </p:cNvPr>
          <p:cNvSpPr txBox="1"/>
          <p:nvPr/>
        </p:nvSpPr>
        <p:spPr>
          <a:xfrm>
            <a:off x="1415480" y="2924944"/>
            <a:ext cx="9505056" cy="923330"/>
          </a:xfrm>
          <a:prstGeom prst="rect">
            <a:avLst/>
          </a:prstGeom>
          <a:noFill/>
        </p:spPr>
        <p:txBody>
          <a:bodyPr wrap="square" rtlCol="0">
            <a:spAutoFit/>
          </a:bodyPr>
          <a:lstStyle/>
          <a:p>
            <a:pPr algn="ctr" rtl="0"/>
            <a:r>
              <a:rPr lang="lt-LT" b="1" i="0" dirty="0">
                <a:solidFill>
                  <a:schemeClr val="accent2">
                    <a:lumMod val="75000"/>
                  </a:schemeClr>
                </a:solidFill>
                <a:effectLst/>
                <a:latin typeface="Times New Roman" panose="02020603050405020304" pitchFamily="18" charset="0"/>
              </a:rPr>
              <a:t>UMWELTMINISTER DER LIT</a:t>
            </a:r>
            <a:r>
              <a:rPr lang="cs-CZ" b="1" i="0" dirty="0">
                <a:solidFill>
                  <a:schemeClr val="accent2">
                    <a:lumMod val="75000"/>
                  </a:schemeClr>
                </a:solidFill>
                <a:effectLst/>
                <a:latin typeface="Times New Roman" panose="02020603050405020304" pitchFamily="18" charset="0"/>
              </a:rPr>
              <a:t>EV</a:t>
            </a:r>
            <a:r>
              <a:rPr lang="lt-LT" b="1" i="0" dirty="0">
                <a:solidFill>
                  <a:schemeClr val="accent2">
                    <a:lumMod val="75000"/>
                  </a:schemeClr>
                </a:solidFill>
                <a:effectLst/>
                <a:latin typeface="Times New Roman" panose="02020603050405020304" pitchFamily="18" charset="0"/>
              </a:rPr>
              <a:t>DER SK-REPUBLIK</a:t>
            </a:r>
            <a:r>
              <a:rPr lang="cs-CZ" b="1" i="0" dirty="0">
                <a:solidFill>
                  <a:schemeClr val="accent2">
                    <a:lumMod val="75000"/>
                  </a:schemeClr>
                </a:solidFill>
                <a:effectLst/>
                <a:latin typeface="Times New Roman" panose="02020603050405020304" pitchFamily="18" charset="0"/>
              </a:rPr>
              <a:t> </a:t>
            </a:r>
          </a:p>
          <a:p>
            <a:pPr algn="ctr" rtl="0"/>
            <a:r>
              <a:rPr lang="cs-CZ" dirty="0">
                <a:solidFill>
                  <a:schemeClr val="accent2">
                    <a:lumMod val="75000"/>
                  </a:schemeClr>
                </a:solidFill>
                <a:latin typeface="Times New Roman" panose="02020603050405020304" pitchFamily="18" charset="0"/>
              </a:rPr>
              <a:t>mit</a:t>
            </a:r>
            <a:r>
              <a:rPr lang="cs-CZ" b="0" i="0" dirty="0">
                <a:solidFill>
                  <a:schemeClr val="accent2">
                    <a:lumMod val="75000"/>
                  </a:schemeClr>
                </a:solidFill>
                <a:effectLst/>
                <a:latin typeface="Times New Roman" panose="02020603050405020304" pitchFamily="18" charset="0"/>
              </a:rPr>
              <a:t>lobt den Fang von 341 Wölfen in der Jagdsaison 2023–2024</a:t>
            </a:r>
          </a:p>
          <a:p>
            <a:pPr algn="ctr" rtl="0"/>
            <a:r>
              <a:rPr lang="cs-CZ" dirty="0">
                <a:solidFill>
                  <a:schemeClr val="accent2">
                    <a:lumMod val="75000"/>
                  </a:schemeClr>
                </a:solidFill>
                <a:latin typeface="Times New Roman" panose="02020603050405020304" pitchFamily="18" charset="0"/>
              </a:rPr>
              <a:t>das sind 32 % der prognostizierten Bevölkerung</a:t>
            </a:r>
            <a:endParaRPr lang="cs-CZ" dirty="0">
              <a:solidFill>
                <a:schemeClr val="accent2">
                  <a:lumMod val="75000"/>
                </a:schemeClr>
              </a:solidFill>
            </a:endParaRPr>
          </a:p>
        </p:txBody>
      </p:sp>
      <p:sp>
        <p:nvSpPr>
          <p:cNvPr id="8" name="TextovéPole 7">
            <a:extLst>
              <a:ext uri="{FF2B5EF4-FFF2-40B4-BE49-F238E27FC236}">
                <a16:creationId xmlns:a16="http://schemas.microsoft.com/office/drawing/2014/main" id="{DB0E0F1E-F249-960D-BFE9-3FB5FE68D97D}"/>
              </a:ext>
            </a:extLst>
          </p:cNvPr>
          <p:cNvSpPr txBox="1"/>
          <p:nvPr/>
        </p:nvSpPr>
        <p:spPr>
          <a:xfrm>
            <a:off x="3647728" y="6519446"/>
            <a:ext cx="5040560" cy="338554"/>
          </a:xfrm>
          <a:prstGeom prst="rect">
            <a:avLst/>
          </a:prstGeom>
          <a:noFill/>
        </p:spPr>
        <p:txBody>
          <a:bodyPr wrap="square" rtlCol="0">
            <a:spAutoFit/>
          </a:bodyPr>
          <a:lstStyle/>
          <a:p>
            <a:pPr algn="l" rtl="0"/>
            <a:r>
              <a:rPr lang="cs-CZ" sz="800" dirty="0">
                <a:hlinkClick r:id="rId4"/>
              </a:rPr>
              <a:t>https://e-seimas.lrs.lt/portal/legalAct/lt/TAD/c6523a6066dc11eea182def3ac5c11d6?jfwid=16vee94gwt</a:t>
            </a:r>
            <a:endParaRPr lang="cs-CZ" sz="800" dirty="0"/>
          </a:p>
          <a:p>
            <a:pPr algn="l" rtl="0"/>
            <a:endParaRPr lang="cs-CZ" sz="800" dirty="0"/>
          </a:p>
        </p:txBody>
      </p:sp>
      <p:pic>
        <p:nvPicPr>
          <p:cNvPr id="10" name="Obrázek 9">
            <a:extLst>
              <a:ext uri="{FF2B5EF4-FFF2-40B4-BE49-F238E27FC236}">
                <a16:creationId xmlns:a16="http://schemas.microsoft.com/office/drawing/2014/main" id="{74B88E65-4C1B-CF1B-836A-C9580D461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8" y="2630768"/>
            <a:ext cx="2011680" cy="2029968"/>
          </a:xfrm>
          <a:prstGeom prst="rect">
            <a:avLst/>
          </a:prstGeom>
        </p:spPr>
      </p:pic>
    </p:spTree>
    <p:extLst>
      <p:ext uri="{BB962C8B-B14F-4D97-AF65-F5344CB8AC3E}">
        <p14:creationId xmlns:p14="http://schemas.microsoft.com/office/powerpoint/2010/main" val="943776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68274EC-7A5C-B9C9-AAD3-73CE3D32C457}"/>
              </a:ext>
            </a:extLst>
          </p:cNvPr>
          <p:cNvSpPr>
            <a:spLocks noGrp="1"/>
          </p:cNvSpPr>
          <p:nvPr>
            <p:ph type="sldNum" sz="quarter" idx="12"/>
          </p:nvPr>
        </p:nvSpPr>
        <p:spPr/>
        <p:txBody>
          <a:bodyPr/>
          <a:lstStyle/>
          <a:p>
            <a:pPr algn="l" rtl="0"/>
            <a:fld id="{4FAB73BC-B049-4115-A692-8D63A059BFB8}" type="slidenum">
              <a:rPr lang="en-US" smtClean="0"/>
              <a:pPr algn="l" rtl="0"/>
              <a:t>57</a:t>
            </a:fld>
            <a:endParaRPr lang="en-US" dirty="0"/>
          </a:p>
        </p:txBody>
      </p:sp>
      <p:pic>
        <p:nvPicPr>
          <p:cNvPr id="10" name="Obrázek 9">
            <a:extLst>
              <a:ext uri="{FF2B5EF4-FFF2-40B4-BE49-F238E27FC236}">
                <a16:creationId xmlns:a16="http://schemas.microsoft.com/office/drawing/2014/main" id="{E5E71344-9892-AE54-7344-2A4E8AB4D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7" y="14849"/>
            <a:ext cx="6105786" cy="3414152"/>
          </a:xfrm>
          <a:prstGeom prst="rect">
            <a:avLst/>
          </a:prstGeom>
        </p:spPr>
      </p:pic>
      <p:sp>
        <p:nvSpPr>
          <p:cNvPr id="11" name="TextovéPole 10">
            <a:extLst>
              <a:ext uri="{FF2B5EF4-FFF2-40B4-BE49-F238E27FC236}">
                <a16:creationId xmlns:a16="http://schemas.microsoft.com/office/drawing/2014/main" id="{B5486D5D-1980-D855-5A7D-97B5730728D0}"/>
              </a:ext>
            </a:extLst>
          </p:cNvPr>
          <p:cNvSpPr txBox="1"/>
          <p:nvPr/>
        </p:nvSpPr>
        <p:spPr>
          <a:xfrm>
            <a:off x="39882" y="3460282"/>
            <a:ext cx="6264696" cy="923330"/>
          </a:xfrm>
          <a:prstGeom prst="rect">
            <a:avLst/>
          </a:prstGeom>
          <a:noFill/>
        </p:spPr>
        <p:txBody>
          <a:bodyPr wrap="square" rtlCol="0">
            <a:spAutoFit/>
          </a:bodyPr>
          <a:lstStyle/>
          <a:p>
            <a:pPr algn="l" rtl="0"/>
            <a:r>
              <a:rPr lang="lt-LT" b="0" i="0" dirty="0">
                <a:solidFill>
                  <a:srgbClr val="212529"/>
                </a:solidFill>
                <a:effectLst/>
                <a:latin typeface="Roboto" panose="02000000000000000000" pitchFamily="2" charset="0"/>
              </a:rPr>
              <a:t>Gintarė Kisielienė, Leiterin des litauischen Verbandes der Schafzüchter</a:t>
            </a:r>
            <a:br>
              <a:rPr lang="lt-LT" dirty="0"/>
            </a:br>
            <a:br>
              <a:rPr lang="lt-LT" dirty="0"/>
            </a:br>
            <a:endParaRPr lang="cs-CZ" dirty="0"/>
          </a:p>
        </p:txBody>
      </p:sp>
      <p:sp>
        <p:nvSpPr>
          <p:cNvPr id="12" name="TextovéPole 11">
            <a:extLst>
              <a:ext uri="{FF2B5EF4-FFF2-40B4-BE49-F238E27FC236}">
                <a16:creationId xmlns:a16="http://schemas.microsoft.com/office/drawing/2014/main" id="{69429D2A-5AED-4DAE-7F53-07EAFBB8FB12}"/>
              </a:ext>
            </a:extLst>
          </p:cNvPr>
          <p:cNvSpPr txBox="1"/>
          <p:nvPr/>
        </p:nvSpPr>
        <p:spPr>
          <a:xfrm>
            <a:off x="6031987" y="404664"/>
            <a:ext cx="6105786" cy="6463308"/>
          </a:xfrm>
          <a:prstGeom prst="rect">
            <a:avLst/>
          </a:prstGeom>
          <a:noFill/>
        </p:spPr>
        <p:txBody>
          <a:bodyPr wrap="square" rtlCol="0">
            <a:spAutoFit/>
          </a:bodyPr>
          <a:lstStyle/>
          <a:p>
            <a:pPr algn="ctr" rtl="0"/>
            <a:r>
              <a:rPr lang="lt-LT" b="0" i="0" dirty="0">
                <a:solidFill>
                  <a:srgbClr val="212529"/>
                </a:solidFill>
                <a:effectLst/>
                <a:latin typeface="Roboto" panose="02000000000000000000" pitchFamily="2" charset="0"/>
              </a:rPr>
              <a:t>Laut Schafzüchtern ist das zu wenig.</a:t>
            </a:r>
            <a:br>
              <a:rPr lang="lt-LT" dirty="0"/>
            </a:br>
            <a:r>
              <a:rPr lang="lt-LT" b="0" i="0" dirty="0">
                <a:solidFill>
                  <a:srgbClr val="212529"/>
                </a:solidFill>
                <a:effectLst/>
                <a:latin typeface="Roboto" panose="02000000000000000000" pitchFamily="2" charset="0"/>
              </a:rPr>
              <a:t>Gintarės Kisielienė</a:t>
            </a:r>
            <a:r>
              <a:rPr lang="cs-CZ" b="0" i="0" dirty="0">
                <a:solidFill>
                  <a:srgbClr val="212529"/>
                </a:solidFill>
                <a:effectLst/>
                <a:latin typeface="Roboto" panose="02000000000000000000" pitchFamily="2" charset="0"/>
              </a:rPr>
              <a:t>Er sagt das in einem so kleinen Land</a:t>
            </a:r>
            <a:r>
              <a:rPr lang="lt-LT" b="0" i="0" dirty="0">
                <a:solidFill>
                  <a:srgbClr val="212529"/>
                </a:solidFill>
                <a:effectLst/>
                <a:latin typeface="Roboto" panose="02000000000000000000" pitchFamily="2" charset="0"/>
              </a:rPr>
              <a:t>Problem</a:t>
            </a:r>
            <a:r>
              <a:rPr lang="cs-CZ" b="0" i="0" dirty="0">
                <a:solidFill>
                  <a:srgbClr val="212529"/>
                </a:solidFill>
                <a:effectLst/>
                <a:latin typeface="Roboto" panose="02000000000000000000" pitchFamily="2" charset="0"/>
              </a:rPr>
              <a:t>dürfen</a:t>
            </a:r>
            <a:r>
              <a:rPr lang="lt-LT" b="0" i="0" dirty="0">
                <a:solidFill>
                  <a:srgbClr val="212529"/>
                </a:solidFill>
                <a:effectLst/>
                <a:latin typeface="Roboto" panose="02000000000000000000" pitchFamily="2" charset="0"/>
              </a:rPr>
              <a:t>zu lösen ist nur ein adäquates Regulierungssystem</a:t>
            </a:r>
            <a:r>
              <a:rPr lang="cs-CZ" b="0" i="0" dirty="0">
                <a:solidFill>
                  <a:srgbClr val="212529"/>
                </a:solidFill>
                <a:effectLst/>
                <a:latin typeface="Roboto" panose="02000000000000000000" pitchFamily="2" charset="0"/>
              </a:rPr>
              <a:t>Wölfe</a:t>
            </a:r>
            <a:r>
              <a:rPr lang="lt-LT" b="0" i="0" dirty="0">
                <a:solidFill>
                  <a:srgbClr val="212529"/>
                </a:solidFill>
                <a:effectLst/>
                <a:latin typeface="Roboto" panose="02000000000000000000" pitchFamily="2" charset="0"/>
              </a:rPr>
              <a:t>.</a:t>
            </a:r>
            <a:endParaRPr lang="cs-CZ" b="0" i="0" dirty="0">
              <a:solidFill>
                <a:srgbClr val="212529"/>
              </a:solidFill>
              <a:effectLst/>
              <a:latin typeface="Roboto" panose="02000000000000000000" pitchFamily="2" charset="0"/>
            </a:endParaRPr>
          </a:p>
          <a:p>
            <a:pPr algn="ctr" rtl="0"/>
            <a:r>
              <a:rPr lang="lt-LT" b="0" i="0" dirty="0">
                <a:solidFill>
                  <a:srgbClr val="212529"/>
                </a:solidFill>
                <a:effectLst/>
                <a:latin typeface="Roboto" panose="02000000000000000000" pitchFamily="2" charset="0"/>
              </a:rPr>
              <a:t> </a:t>
            </a:r>
            <a:endParaRPr lang="cs-CZ" b="0" i="0" dirty="0">
              <a:solidFill>
                <a:srgbClr val="212529"/>
              </a:solidFill>
              <a:effectLst/>
              <a:latin typeface="Roboto" panose="02000000000000000000" pitchFamily="2" charset="0"/>
            </a:endParaRPr>
          </a:p>
          <a:p>
            <a:pPr algn="ctr" rtl="0"/>
            <a:r>
              <a:rPr lang="lt-LT" b="0" i="0" dirty="0">
                <a:solidFill>
                  <a:srgbClr val="212529"/>
                </a:solidFill>
                <a:effectLst/>
                <a:latin typeface="Roboto" panose="02000000000000000000" pitchFamily="2" charset="0"/>
              </a:rPr>
              <a:t>Dieses Jahr</a:t>
            </a:r>
            <a:r>
              <a:rPr lang="cs-CZ" b="0" i="0" dirty="0">
                <a:solidFill>
                  <a:srgbClr val="212529"/>
                </a:solidFill>
                <a:effectLst/>
                <a:latin typeface="Roboto" panose="02000000000000000000" pitchFamily="2" charset="0"/>
              </a:rPr>
              <a:t>2023</a:t>
            </a:r>
            <a:r>
              <a:rPr lang="lt-LT" b="0" i="0" dirty="0">
                <a:solidFill>
                  <a:srgbClr val="212529"/>
                </a:solidFill>
                <a:effectLst/>
                <a:latin typeface="Roboto" panose="02000000000000000000" pitchFamily="2" charset="0"/>
              </a:rPr>
              <a:t>Die Begrenzung der Wolfsjagd wird auf 341 Wölfe erhöht (282 im letzten Jahr).</a:t>
            </a:r>
            <a:br>
              <a:rPr lang="lt-LT" dirty="0"/>
            </a:br>
            <a:r>
              <a:rPr lang="cs-CZ" dirty="0"/>
              <a:t>"Wir haben</a:t>
            </a:r>
            <a:r>
              <a:rPr lang="cs-CZ" b="0" i="0" dirty="0">
                <a:solidFill>
                  <a:srgbClr val="212529"/>
                </a:solidFill>
                <a:effectLst/>
                <a:latin typeface="Roboto" panose="02000000000000000000" pitchFamily="2" charset="0"/>
              </a:rPr>
              <a:t>47 % mehr Wölfe als die im Plan festgelegte maximale Wolfspopulation in Litauen“</a:t>
            </a:r>
            <a:br>
              <a:rPr lang="cs-CZ" dirty="0"/>
            </a:br>
            <a:br>
              <a:rPr lang="cs-CZ" dirty="0"/>
            </a:br>
            <a:r>
              <a:rPr lang="cs-CZ" b="0" i="0" dirty="0">
                <a:solidFill>
                  <a:srgbClr val="212529"/>
                </a:solidFill>
                <a:effectLst/>
                <a:latin typeface="Roboto" panose="02000000000000000000" pitchFamily="2" charset="0"/>
              </a:rPr>
              <a:t>„Die Wölfe tun mir auch leid – wir werden ihnen ermöglichen, sich schnell zu vermehren und dann mehr von ihnen zu töten, indem wir die Jagdbeschränkungen erhöhen. Ich sehe darin keine Logik. „Vielleicht wäre es besser, die Wolfspopulation gemäß dem Wolfsschutzplan zu regulieren, damit sie nicht so schnell ansteigt.“</a:t>
            </a:r>
            <a:br>
              <a:rPr lang="cs-CZ" dirty="0"/>
            </a:br>
            <a:br>
              <a:rPr lang="cs-CZ" dirty="0"/>
            </a:br>
            <a:r>
              <a:rPr lang="cs-CZ" dirty="0"/>
              <a:t>"</a:t>
            </a:r>
            <a:r>
              <a:rPr lang="cs-CZ" b="0" i="0" dirty="0">
                <a:solidFill>
                  <a:srgbClr val="212529"/>
                </a:solidFill>
                <a:effectLst/>
                <a:latin typeface="Roboto" panose="02000000000000000000" pitchFamily="2" charset="0"/>
              </a:rPr>
              <a:t>Wolfsangriffe wirken sich negativ auf die Entwicklung der Schafzucht in Litauen aus – einige Landwirte, die wiederholt Wölfen begegnet sind und große psychische Traumata erlitten haben, züchten keine Schafe mehr.“</a:t>
            </a:r>
            <a:br>
              <a:rPr lang="cs-CZ" dirty="0"/>
            </a:br>
            <a:br>
              <a:rPr lang="cs-CZ" dirty="0"/>
            </a:br>
            <a:endParaRPr lang="cs-CZ" dirty="0"/>
          </a:p>
        </p:txBody>
      </p:sp>
      <p:sp>
        <p:nvSpPr>
          <p:cNvPr id="13" name="TextovéPole 12">
            <a:extLst>
              <a:ext uri="{FF2B5EF4-FFF2-40B4-BE49-F238E27FC236}">
                <a16:creationId xmlns:a16="http://schemas.microsoft.com/office/drawing/2014/main" id="{7C3D679C-D1AA-1142-13D1-CBBFC2BD7CA2}"/>
              </a:ext>
            </a:extLst>
          </p:cNvPr>
          <p:cNvSpPr txBox="1"/>
          <p:nvPr/>
        </p:nvSpPr>
        <p:spPr>
          <a:xfrm>
            <a:off x="7482946" y="6246524"/>
            <a:ext cx="4890864" cy="584775"/>
          </a:xfrm>
          <a:prstGeom prst="rect">
            <a:avLst/>
          </a:prstGeom>
          <a:noFill/>
        </p:spPr>
        <p:txBody>
          <a:bodyPr wrap="square" rtlCol="0">
            <a:spAutoFit/>
          </a:bodyPr>
          <a:lstStyle/>
          <a:p>
            <a:pPr algn="l" rtl="0"/>
            <a:r>
              <a:rPr lang="cs-CZ" sz="800" dirty="0">
                <a:hlinkClick r:id="rId3"/>
              </a:rPr>
              <a:t>https://www.manoukis.lt/naujienos/ukis/leisime-plestis-vilku-populiacijai-kad-butu-ka-medzioti#</a:t>
            </a:r>
            <a:endParaRPr lang="cs-CZ" sz="800" dirty="0"/>
          </a:p>
          <a:p>
            <a:pPr algn="l" rtl="0"/>
            <a:r>
              <a:rPr lang="cs-CZ" sz="800" dirty="0">
                <a:hlinkClick r:id="rId4"/>
              </a:rPr>
              <a:t>http://www.vic.lt/</a:t>
            </a:r>
            <a:endParaRPr lang="cs-CZ" sz="800" dirty="0"/>
          </a:p>
          <a:p>
            <a:pPr algn="l" rtl="0"/>
            <a:endParaRPr lang="cs-CZ" sz="800" dirty="0"/>
          </a:p>
          <a:p>
            <a:pPr algn="l" rtl="0"/>
            <a:endParaRPr lang="cs-CZ" sz="800" dirty="0"/>
          </a:p>
        </p:txBody>
      </p:sp>
      <p:sp>
        <p:nvSpPr>
          <p:cNvPr id="14" name="TextovéPole 13">
            <a:extLst>
              <a:ext uri="{FF2B5EF4-FFF2-40B4-BE49-F238E27FC236}">
                <a16:creationId xmlns:a16="http://schemas.microsoft.com/office/drawing/2014/main" id="{1CD11DAB-159E-CC9E-AB03-88FEA53AAD40}"/>
              </a:ext>
            </a:extLst>
          </p:cNvPr>
          <p:cNvSpPr txBox="1"/>
          <p:nvPr/>
        </p:nvSpPr>
        <p:spPr>
          <a:xfrm>
            <a:off x="54227" y="4149080"/>
            <a:ext cx="6408709" cy="3046988"/>
          </a:xfrm>
          <a:prstGeom prst="rect">
            <a:avLst/>
          </a:prstGeom>
          <a:noFill/>
        </p:spPr>
        <p:txBody>
          <a:bodyPr wrap="square" rtlCol="0">
            <a:spAutoFit/>
          </a:bodyPr>
          <a:lstStyle/>
          <a:p>
            <a:pPr algn="l" rtl="0"/>
            <a:r>
              <a:rPr lang="cs-CZ" sz="2000" b="1" i="0" dirty="0">
                <a:solidFill>
                  <a:srgbClr val="FF0000"/>
                </a:solidFill>
                <a:effectLst/>
                <a:latin typeface="Roboto" panose="02000000000000000000" pitchFamily="2" charset="0"/>
              </a:rPr>
              <a:t>Im Jahr 2021 wurden 628 Angriffe registriert, 1949 Nutztiere wurden getötet.</a:t>
            </a:r>
          </a:p>
          <a:p>
            <a:pPr algn="l" rtl="0"/>
            <a:r>
              <a:rPr lang="cs-CZ" sz="2000" b="1" i="0" dirty="0">
                <a:solidFill>
                  <a:srgbClr val="FF0000"/>
                </a:solidFill>
                <a:effectLst/>
                <a:latin typeface="Roboto" panose="02000000000000000000" pitchFamily="2" charset="0"/>
              </a:rPr>
              <a:t>Im Jahr 2022 wurden 634 Angriffe registriert und 2149 Nutztiere getötet.</a:t>
            </a:r>
          </a:p>
          <a:p>
            <a:pPr algn="l" rtl="0"/>
            <a:r>
              <a:rPr lang="cs-CZ" sz="2000" b="1" i="0" dirty="0">
                <a:solidFill>
                  <a:srgbClr val="FF0000"/>
                </a:solidFill>
                <a:effectLst/>
                <a:latin typeface="Roboto" panose="02000000000000000000" pitchFamily="2" charset="0"/>
              </a:rPr>
              <a:t>Bis zum 18. September 2023 wurden 369 Angriffe durchgeführt und 1.122 Nutztiere getötet.</a:t>
            </a:r>
            <a:br>
              <a:rPr lang="cs-CZ" sz="2000" b="1" dirty="0">
                <a:solidFill>
                  <a:srgbClr val="FF0000"/>
                </a:solidFill>
              </a:rPr>
            </a:br>
            <a:br>
              <a:rPr lang="cs-CZ" dirty="0"/>
            </a:br>
            <a:r>
              <a:rPr lang="cs-CZ" b="1" dirty="0">
                <a:solidFill>
                  <a:schemeClr val="tx1">
                    <a:lumMod val="95000"/>
                    <a:lumOff val="5000"/>
                  </a:schemeClr>
                </a:solidFill>
              </a:rPr>
              <a:t>In </a:t>
            </a:r>
            <a:r>
              <a:rPr lang="cs-CZ" b="1" i="0" dirty="0">
                <a:solidFill>
                  <a:schemeClr val="tx1">
                    <a:lumMod val="95000"/>
                    <a:lumOff val="5000"/>
                  </a:schemeClr>
                </a:solidFill>
                <a:effectLst/>
              </a:rPr>
              <a:t>2022</a:t>
            </a:r>
            <a:r>
              <a:rPr lang="cs-CZ" b="1" dirty="0">
                <a:solidFill>
                  <a:schemeClr val="tx1">
                    <a:lumMod val="95000"/>
                    <a:lumOff val="5000"/>
                  </a:schemeClr>
                </a:solidFill>
              </a:rPr>
              <a:t>wurde an die </a:t>
            </a:r>
            <a:r>
              <a:rPr lang="cs-CZ" b="1" dirty="0" err="1">
                <a:solidFill>
                  <a:schemeClr val="tx1">
                    <a:lumMod val="95000"/>
                    <a:lumOff val="5000"/>
                  </a:schemeClr>
                </a:solidFill>
              </a:rPr>
              <a:t>Züchter</a:t>
            </a:r>
            <a:r>
              <a:rPr lang="cs-CZ" b="1" dirty="0">
                <a:solidFill>
                  <a:schemeClr val="tx1">
                    <a:lumMod val="95000"/>
                    <a:lumOff val="5000"/>
                  </a:schemeClr>
                </a:solidFill>
              </a:rPr>
              <a:t> </a:t>
            </a:r>
            <a:r>
              <a:rPr lang="cs-CZ" b="1" dirty="0" err="1">
                <a:solidFill>
                  <a:schemeClr val="tx1">
                    <a:lumMod val="95000"/>
                    <a:lumOff val="5000"/>
                  </a:schemeClr>
                </a:solidFill>
              </a:rPr>
              <a:t>gezahlt</a:t>
            </a:r>
            <a:r>
              <a:rPr lang="cs-CZ" b="1" dirty="0">
                <a:solidFill>
                  <a:schemeClr val="tx1">
                    <a:lumMod val="95000"/>
                    <a:lumOff val="5000"/>
                  </a:schemeClr>
                </a:solidFill>
              </a:rPr>
              <a:t> </a:t>
            </a:r>
            <a:r>
              <a:rPr lang="cs-CZ" b="1" i="0" dirty="0">
                <a:solidFill>
                  <a:schemeClr val="tx1">
                    <a:lumMod val="95000"/>
                    <a:lumOff val="5000"/>
                  </a:schemeClr>
                </a:solidFill>
                <a:effectLst/>
              </a:rPr>
              <a:t>290.570,69 Euro</a:t>
            </a:r>
            <a:br>
              <a:rPr lang="cs-CZ" dirty="0"/>
            </a:br>
            <a:br>
              <a:rPr lang="cs-CZ" dirty="0"/>
            </a:br>
            <a:endParaRPr lang="cs-CZ" dirty="0"/>
          </a:p>
        </p:txBody>
      </p:sp>
    </p:spTree>
    <p:extLst>
      <p:ext uri="{BB962C8B-B14F-4D97-AF65-F5344CB8AC3E}">
        <p14:creationId xmlns:p14="http://schemas.microsoft.com/office/powerpoint/2010/main" val="1951613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B4347A9-A2E0-795C-BDAE-D41754323E78}"/>
              </a:ext>
            </a:extLst>
          </p:cNvPr>
          <p:cNvSpPr>
            <a:spLocks noGrp="1"/>
          </p:cNvSpPr>
          <p:nvPr>
            <p:ph type="sldNum" sz="quarter" idx="12"/>
          </p:nvPr>
        </p:nvSpPr>
        <p:spPr/>
        <p:txBody>
          <a:bodyPr/>
          <a:lstStyle/>
          <a:p>
            <a:pPr algn="l" rtl="0"/>
            <a:fld id="{4FAB73BC-B049-4115-A692-8D63A059BFB8}" type="slidenum">
              <a:rPr lang="en-US" smtClean="0"/>
              <a:pPr algn="l" rtl="0"/>
              <a:t>58</a:t>
            </a:fld>
            <a:endParaRPr lang="en-US" dirty="0"/>
          </a:p>
        </p:txBody>
      </p:sp>
      <p:sp>
        <p:nvSpPr>
          <p:cNvPr id="3" name="TextovéPole 2">
            <a:extLst>
              <a:ext uri="{FF2B5EF4-FFF2-40B4-BE49-F238E27FC236}">
                <a16:creationId xmlns:a16="http://schemas.microsoft.com/office/drawing/2014/main" id="{AD7118C0-D472-DA5E-71D2-7ADCA45FD0F4}"/>
              </a:ext>
            </a:extLst>
          </p:cNvPr>
          <p:cNvSpPr txBox="1"/>
          <p:nvPr/>
        </p:nvSpPr>
        <p:spPr>
          <a:xfrm>
            <a:off x="4079776" y="224636"/>
            <a:ext cx="4032448" cy="830997"/>
          </a:xfrm>
          <a:prstGeom prst="rect">
            <a:avLst/>
          </a:prstGeom>
          <a:noFill/>
        </p:spPr>
        <p:txBody>
          <a:bodyPr wrap="square" rtlCol="0">
            <a:spAutoFit/>
          </a:bodyPr>
          <a:lstStyle/>
          <a:p>
            <a:pPr algn="ctr" rtl="0"/>
            <a:r>
              <a:rPr lang="cs-CZ" sz="4800" b="1" dirty="0">
                <a:solidFill>
                  <a:srgbClr val="00B0F0"/>
                </a:solidFill>
              </a:rPr>
              <a:t>SLOWENIEN</a:t>
            </a:r>
          </a:p>
        </p:txBody>
      </p:sp>
      <p:pic>
        <p:nvPicPr>
          <p:cNvPr id="7" name="Obrázek 6">
            <a:extLst>
              <a:ext uri="{FF2B5EF4-FFF2-40B4-BE49-F238E27FC236}">
                <a16:creationId xmlns:a16="http://schemas.microsoft.com/office/drawing/2014/main" id="{A5631AC9-6C5D-E8E3-551A-7C01AD0FC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3918" y="49793"/>
            <a:ext cx="1182819" cy="1506999"/>
          </a:xfrm>
          <a:prstGeom prst="rect">
            <a:avLst/>
          </a:prstGeom>
        </p:spPr>
      </p:pic>
      <p:pic>
        <p:nvPicPr>
          <p:cNvPr id="9" name="Obrázek 8">
            <a:extLst>
              <a:ext uri="{FF2B5EF4-FFF2-40B4-BE49-F238E27FC236}">
                <a16:creationId xmlns:a16="http://schemas.microsoft.com/office/drawing/2014/main" id="{5A2A619C-5CCA-30BA-1E3F-8DA283C5F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0"/>
            <a:ext cx="2143125" cy="2143125"/>
          </a:xfrm>
          <a:prstGeom prst="rect">
            <a:avLst/>
          </a:prstGeom>
        </p:spPr>
      </p:pic>
      <p:sp>
        <p:nvSpPr>
          <p:cNvPr id="10" name="TextovéPole 9">
            <a:extLst>
              <a:ext uri="{FF2B5EF4-FFF2-40B4-BE49-F238E27FC236}">
                <a16:creationId xmlns:a16="http://schemas.microsoft.com/office/drawing/2014/main" id="{A28934C6-762C-545C-670A-EE3FD28A3CC7}"/>
              </a:ext>
            </a:extLst>
          </p:cNvPr>
          <p:cNvSpPr txBox="1"/>
          <p:nvPr/>
        </p:nvSpPr>
        <p:spPr>
          <a:xfrm>
            <a:off x="2351585" y="842558"/>
            <a:ext cx="9002216" cy="6032421"/>
          </a:xfrm>
          <a:prstGeom prst="rect">
            <a:avLst/>
          </a:prstGeom>
          <a:noFill/>
        </p:spPr>
        <p:txBody>
          <a:bodyPr wrap="square" rtlCol="0">
            <a:spAutoFit/>
          </a:bodyPr>
          <a:lstStyle/>
          <a:p>
            <a:pPr algn="ctr" rtl="0"/>
            <a:r>
              <a:rPr lang="cs-CZ" sz="3200" b="1" dirty="0">
                <a:solidFill>
                  <a:srgbClr val="FF0000"/>
                </a:solidFill>
                <a:effectLst/>
                <a:latin typeface="Times New Roman" panose="02020603050405020304" pitchFamily="18" charset="0"/>
                <a:ea typeface="Times New Roman" panose="02020603050405020304" pitchFamily="18" charset="0"/>
              </a:rPr>
              <a:t>Große Fleischfresser verursachen in Slowenien den Verlust von Weidetieren, die Entvölkerung ländlicher Gebiete, die Verschlechterung landwirtschaftlicher Flächen und den Rückgang der Artenvielfalt</a:t>
            </a:r>
          </a:p>
          <a:p>
            <a:pPr algn="ctr" rtl="0"/>
            <a:r>
              <a:rPr lang="en-GB" sz="1600" b="1" dirty="0" err="1">
                <a:effectLst/>
                <a:latin typeface="Times New Roman" panose="02020603050405020304" pitchFamily="18" charset="0"/>
                <a:ea typeface="Times New Roman" panose="02020603050405020304" pitchFamily="18" charset="0"/>
              </a:rPr>
              <a:t>ErfahrungenvonDie</a:t>
            </a:r>
            <a:r>
              <a:rPr lang="en-GB" sz="1600" b="1" dirty="0">
                <a:effectLst/>
                <a:latin typeface="Times New Roman" panose="02020603050405020304" pitchFamily="18" charset="0"/>
                <a:ea typeface="Times New Roman" panose="02020603050405020304" pitchFamily="18" charset="0"/>
              </a:rPr>
              <a:t> Letzten30 </a:t>
            </a:r>
            <a:r>
              <a:rPr lang="en-GB" sz="1600" b="1" dirty="0" err="1">
                <a:effectLst/>
                <a:latin typeface="Times New Roman" panose="02020603050405020304" pitchFamily="18" charset="0"/>
                <a:ea typeface="Times New Roman" panose="02020603050405020304" pitchFamily="18" charset="0"/>
              </a:rPr>
              <a:t>JahreSie</a:t>
            </a:r>
            <a:r>
              <a:rPr lang="en-GB" sz="1600" b="1" dirty="0">
                <a:effectLst/>
                <a:latin typeface="Times New Roman" panose="02020603050405020304" pitchFamily="18" charset="0"/>
                <a:ea typeface="Times New Roman" panose="02020603050405020304" pitchFamily="18" charset="0"/>
              </a:rPr>
              <a:t> </a:t>
            </a:r>
            <a:r>
              <a:rPr lang="en-GB" sz="1600" b="1" dirty="0" err="1">
                <a:effectLst/>
                <a:latin typeface="Times New Roman" panose="02020603050405020304" pitchFamily="18" charset="0"/>
                <a:ea typeface="Times New Roman" panose="02020603050405020304" pitchFamily="18" charset="0"/>
              </a:rPr>
              <a:t>zeigen</a:t>
            </a:r>
            <a:r>
              <a:rPr lang="en-GB" sz="1600" b="1" dirty="0">
                <a:effectLst/>
                <a:latin typeface="Times New Roman" panose="02020603050405020304" pitchFamily="18" charset="0"/>
                <a:ea typeface="Times New Roman" panose="02020603050405020304" pitchFamily="18" charset="0"/>
              </a:rPr>
              <a:t> </a:t>
            </a:r>
            <a:r>
              <a:rPr lang="en-GB" sz="1600" b="1" dirty="0" err="1">
                <a:effectLst/>
                <a:latin typeface="Times New Roman" panose="02020603050405020304" pitchFamily="18" charset="0"/>
                <a:ea typeface="Times New Roman" panose="02020603050405020304" pitchFamily="18" charset="0"/>
              </a:rPr>
              <a:t>absolut</a:t>
            </a:r>
            <a:r>
              <a:rPr lang="en-GB" sz="1600" b="1" dirty="0">
                <a:effectLst/>
                <a:latin typeface="Times New Roman" panose="02020603050405020304" pitchFamily="18" charset="0"/>
                <a:ea typeface="Times New Roman" panose="02020603050405020304" pitchFamily="18" charset="0"/>
              </a:rPr>
              <a:t> </a:t>
            </a:r>
            <a:r>
              <a:rPr lang="en-GB" sz="1600" b="1" dirty="0" err="1">
                <a:effectLst/>
                <a:latin typeface="Times New Roman" panose="02020603050405020304" pitchFamily="18" charset="0"/>
                <a:ea typeface="Times New Roman" panose="02020603050405020304" pitchFamily="18" charset="0"/>
              </a:rPr>
              <a:t>Versagen</a:t>
            </a:r>
            <a:r>
              <a:rPr lang="en-GB" sz="1600" b="1" dirty="0">
                <a:effectLst/>
                <a:latin typeface="Times New Roman" panose="02020603050405020304" pitchFamily="18" charset="0"/>
                <a:ea typeface="Times New Roman" panose="02020603050405020304" pitchFamily="18" charset="0"/>
              </a:rPr>
              <a:t> </a:t>
            </a:r>
            <a:r>
              <a:rPr lang="en-GB" sz="1600" b="1" dirty="0" err="1">
                <a:effectLst/>
                <a:latin typeface="Times New Roman" panose="02020603050405020304" pitchFamily="18" charset="0"/>
                <a:ea typeface="Times New Roman" panose="02020603050405020304" pitchFamily="18" charset="0"/>
              </a:rPr>
              <a:t>Politiker</a:t>
            </a:r>
            <a:r>
              <a:rPr lang="en-GB" sz="1600" b="1" dirty="0">
                <a:effectLst/>
                <a:latin typeface="Times New Roman" panose="02020603050405020304" pitchFamily="18" charset="0"/>
                <a:ea typeface="Times New Roman" panose="02020603050405020304" pitchFamily="18" charset="0"/>
              </a:rPr>
              <a:t> </a:t>
            </a:r>
            <a:r>
              <a:rPr lang="en-GB" sz="1600" b="1" dirty="0" err="1">
                <a:effectLst/>
                <a:latin typeface="Times New Roman" panose="02020603050405020304" pitchFamily="18" charset="0"/>
                <a:ea typeface="Times New Roman" panose="02020603050405020304" pitchFamily="18" charset="0"/>
              </a:rPr>
              <a:t>Zusammenleben</a:t>
            </a:r>
            <a:r>
              <a:rPr lang="en-GB" sz="1600" b="1" dirty="0">
                <a:effectLst/>
                <a:latin typeface="Times New Roman" panose="02020603050405020304" pitchFamily="18" charset="0"/>
                <a:ea typeface="Times New Roman" panose="02020603050405020304" pitchFamily="18" charset="0"/>
              </a:rPr>
              <a:t> </a:t>
            </a:r>
            <a:r>
              <a:rPr lang="en-GB" sz="1600" b="1" dirty="0" err="1">
                <a:effectLst/>
                <a:latin typeface="Times New Roman" panose="02020603050405020304" pitchFamily="18" charset="0"/>
                <a:ea typeface="Times New Roman" panose="02020603050405020304" pitchFamily="18" charset="0"/>
              </a:rPr>
              <a:t>MenschenUndwilde</a:t>
            </a:r>
            <a:r>
              <a:rPr lang="en-GB" sz="1600" b="1" dirty="0">
                <a:effectLst/>
                <a:latin typeface="Times New Roman" panose="02020603050405020304" pitchFamily="18" charset="0"/>
                <a:ea typeface="Times New Roman" panose="02020603050405020304" pitchFamily="18" charset="0"/>
              </a:rPr>
              <a:t> </a:t>
            </a:r>
            <a:r>
              <a:rPr lang="cs-CZ" sz="1600" b="1" dirty="0">
                <a:effectLst/>
                <a:latin typeface="Times New Roman" panose="02020603050405020304" pitchFamily="18" charset="0"/>
                <a:ea typeface="Times New Roman" panose="02020603050405020304" pitchFamily="18" charset="0"/>
              </a:rPr>
              <a:t>das Biest</a:t>
            </a:r>
            <a:r>
              <a:rPr lang="en-GB" sz="1600" b="1" dirty="0">
                <a:effectLst/>
                <a:latin typeface="Times New Roman" panose="02020603050405020304" pitchFamily="18" charset="0"/>
                <a:ea typeface="Times New Roman" panose="02020603050405020304" pitchFamily="18" charset="0"/>
              </a:rPr>
              <a:t>(</a:t>
            </a:r>
            <a:r>
              <a:rPr lang="en-GB" sz="1600" b="1" dirty="0" err="1">
                <a:effectLst/>
                <a:latin typeface="Times New Roman" panose="02020603050405020304" pitchFamily="18" charset="0"/>
                <a:ea typeface="Times New Roman" panose="02020603050405020304" pitchFamily="18" charset="0"/>
              </a:rPr>
              <a:t>Projekte</a:t>
            </a:r>
            <a:r>
              <a:rPr lang="en-GB" sz="1600" b="1" dirty="0">
                <a:effectLst/>
                <a:latin typeface="Times New Roman" panose="02020603050405020304" pitchFamily="18" charset="0"/>
                <a:ea typeface="Times New Roman" panose="02020603050405020304" pitchFamily="18" charset="0"/>
              </a:rPr>
              <a:t>Leben).</a:t>
            </a:r>
            <a:r>
              <a:rPr lang="en-GB" sz="1600" dirty="0">
                <a:effectLst/>
                <a:latin typeface="Times New Roman" panose="02020603050405020304" pitchFamily="18" charset="0"/>
                <a:ea typeface="Times New Roman" panose="02020603050405020304" pitchFamily="18" charset="0"/>
              </a:rPr>
              <a:t> </a:t>
            </a:r>
            <a:endParaRPr lang="cs-CZ" sz="1600" dirty="0">
              <a:effectLst/>
              <a:latin typeface="Times New Roman" panose="02020603050405020304" pitchFamily="18" charset="0"/>
              <a:ea typeface="Times New Roman" panose="02020603050405020304" pitchFamily="18" charset="0"/>
            </a:endParaRPr>
          </a:p>
          <a:p>
            <a:pPr algn="ctr" rtl="0"/>
            <a:r>
              <a:rPr lang="en-GB" sz="1600" dirty="0" err="1">
                <a:effectLst/>
                <a:latin typeface="Times New Roman" panose="02020603050405020304" pitchFamily="18" charset="0"/>
                <a:ea typeface="Times New Roman" panose="02020603050405020304" pitchFamily="18" charset="0"/>
              </a:rPr>
              <a:t>Historisch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die Fakten</a:t>
            </a:r>
            <a:r>
              <a:rPr lang="en-GB" sz="1600" dirty="0">
                <a:effectLst/>
                <a:latin typeface="Times New Roman" panose="02020603050405020304" pitchFamily="18" charset="0"/>
                <a:ea typeface="Times New Roman" panose="02020603050405020304" pitchFamily="18" charset="0"/>
              </a:rPr>
              <a:t>Und</a:t>
            </a:r>
            <a:r>
              <a:rPr lang="en-GB" sz="1600" dirty="0" err="1">
                <a:effectLst/>
                <a:latin typeface="Times New Roman" panose="02020603050405020304" pitchFamily="18" charset="0"/>
                <a:ea typeface="Times New Roman" panose="02020603050405020304" pitchFamily="18" charset="0"/>
              </a:rPr>
              <a:t>üben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Sie zeigen</a:t>
            </a:r>
            <a:r>
              <a:rPr lang="en-GB" sz="1600" dirty="0">
                <a:effectLst/>
                <a:latin typeface="Times New Roman" panose="02020603050405020304" pitchFamily="18" charset="0"/>
                <a:ea typeface="Times New Roman" panose="02020603050405020304" pitchFamily="18" charset="0"/>
              </a:rPr>
              <a:t>,</a:t>
            </a:r>
            <a:r>
              <a:rPr lang="en-GB" sz="1600" dirty="0" err="1">
                <a:effectLst/>
                <a:latin typeface="Times New Roman" panose="02020603050405020304" pitchFamily="18" charset="0"/>
                <a:ea typeface="Times New Roman" panose="02020603050405020304" pitchFamily="18" charset="0"/>
              </a:rPr>
              <a:t>Das</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schützend</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messen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sie sind</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Wirksam</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Nur</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kurzfristig</a:t>
            </a:r>
            <a:r>
              <a:rPr lang="en-GB" sz="1600" dirty="0">
                <a:effectLst/>
                <a:latin typeface="Times New Roman" panose="02020603050405020304" pitchFamily="18" charset="0"/>
                <a:ea typeface="Times New Roman" panose="02020603050405020304" pitchFamily="18" charset="0"/>
              </a:rPr>
              <a:t>,</a:t>
            </a:r>
            <a:r>
              <a:rPr lang="en-GB" sz="1600" dirty="0" err="1">
                <a:effectLst/>
                <a:latin typeface="Times New Roman" panose="02020603050405020304" pitchFamily="18" charset="0"/>
                <a:ea typeface="Times New Roman" panose="02020603050405020304" pitchFamily="18" charset="0"/>
              </a:rPr>
              <a:t>Schutz</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erfordert</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unverhältnismäßig</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wirtschaftlich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Investition</a:t>
            </a:r>
            <a:r>
              <a:rPr lang="en-GB" sz="1600" dirty="0">
                <a:effectLst/>
                <a:latin typeface="Times New Roman" panose="02020603050405020304" pitchFamily="18" charset="0"/>
                <a:ea typeface="Times New Roman" panose="02020603050405020304" pitchFamily="18" charset="0"/>
              </a:rPr>
              <a:t>,</a:t>
            </a:r>
            <a:r>
              <a:rPr lang="en-GB" sz="1600" dirty="0" err="1">
                <a:effectLst/>
                <a:latin typeface="Times New Roman" panose="02020603050405020304" pitchFamily="18" charset="0"/>
                <a:ea typeface="Times New Roman" panose="02020603050405020304" pitchFamily="18" charset="0"/>
              </a:rPr>
              <a:t>hoch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Ansprüche</a:t>
            </a:r>
            <a:r>
              <a:rPr lang="en-GB" sz="1600" dirty="0">
                <a:effectLst/>
                <a:latin typeface="Times New Roman" panose="02020603050405020304" pitchFamily="18" charset="0"/>
                <a:ea typeface="Times New Roman" panose="02020603050405020304" pitchFamily="18" charset="0"/>
              </a:rPr>
              <a:t>An</a:t>
            </a:r>
            <a:r>
              <a:rPr lang="en-GB" sz="1600" dirty="0" err="1">
                <a:effectLst/>
                <a:latin typeface="Times New Roman" panose="02020603050405020304" pitchFamily="18" charset="0"/>
                <a:ea typeface="Times New Roman" panose="02020603050405020304" pitchFamily="18" charset="0"/>
              </a:rPr>
              <a:t>Arbeiten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Stärke</a:t>
            </a:r>
            <a:r>
              <a:rPr lang="en-GB" sz="1600" dirty="0">
                <a:effectLst/>
                <a:latin typeface="Times New Roman" panose="02020603050405020304" pitchFamily="18" charset="0"/>
                <a:ea typeface="Times New Roman" panose="02020603050405020304" pitchFamily="18" charset="0"/>
              </a:rPr>
              <a:t>Und</a:t>
            </a:r>
            <a:r>
              <a:rPr lang="en-GB" sz="1600" dirty="0" err="1">
                <a:effectLst/>
                <a:latin typeface="Times New Roman" panose="02020603050405020304" pitchFamily="18" charset="0"/>
                <a:ea typeface="Times New Roman" panose="02020603050405020304" pitchFamily="18" charset="0"/>
              </a:rPr>
              <a:t>hat</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Negativ</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Auswirkungen</a:t>
            </a:r>
            <a:r>
              <a:rPr lang="en-GB" sz="1600" dirty="0">
                <a:effectLst/>
                <a:latin typeface="Times New Roman" panose="02020603050405020304" pitchFamily="18" charset="0"/>
                <a:ea typeface="Times New Roman" panose="02020603050405020304" pitchFamily="18" charset="0"/>
              </a:rPr>
              <a:t>An</a:t>
            </a:r>
            <a:r>
              <a:rPr lang="en-GB" sz="1600" dirty="0" err="1">
                <a:effectLst/>
                <a:latin typeface="Times New Roman" panose="02020603050405020304" pitchFamily="18" charset="0"/>
                <a:ea typeface="Times New Roman" panose="02020603050405020304" pitchFamily="18" charset="0"/>
              </a:rPr>
              <a:t>andere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lose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Leben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Tiere</a:t>
            </a:r>
            <a:r>
              <a:rPr lang="en-GB" sz="1600" dirty="0">
                <a:effectLst/>
                <a:latin typeface="Times New Roman" panose="02020603050405020304" pitchFamily="18" charset="0"/>
                <a:ea typeface="Times New Roman" panose="02020603050405020304" pitchFamily="18" charset="0"/>
              </a:rPr>
              <a:t>und weiter</a:t>
            </a:r>
            <a:r>
              <a:rPr lang="en-GB" sz="1600" dirty="0" err="1">
                <a:effectLst/>
                <a:latin typeface="Times New Roman" panose="02020603050405020304" pitchFamily="18" charset="0"/>
                <a:ea typeface="Times New Roman" panose="02020603050405020304" pitchFamily="18" charset="0"/>
              </a:rPr>
              <a:t>Freizeit</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Aktivitäten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Menschen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Suchende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Entspannung</a:t>
            </a:r>
            <a:r>
              <a:rPr lang="en-GB" sz="1600" dirty="0">
                <a:effectLst/>
                <a:latin typeface="Times New Roman" panose="02020603050405020304" pitchFamily="18" charset="0"/>
                <a:ea typeface="Times New Roman" panose="02020603050405020304" pitchFamily="18" charset="0"/>
              </a:rPr>
              <a:t>In</a:t>
            </a:r>
            <a:r>
              <a:rPr lang="en-GB" sz="1600" dirty="0" err="1">
                <a:effectLst/>
                <a:latin typeface="Times New Roman" panose="02020603050405020304" pitchFamily="18" charset="0"/>
                <a:ea typeface="Times New Roman" panose="02020603050405020304" pitchFamily="18" charset="0"/>
              </a:rPr>
              <a:t>Natur</a:t>
            </a:r>
            <a:r>
              <a:rPr lang="cs-CZ" sz="1600" dirty="0">
                <a:effectLst/>
                <a:latin typeface="Times New Roman" panose="02020603050405020304" pitchFamily="18" charset="0"/>
                <a:ea typeface="Times New Roman" panose="02020603050405020304" pitchFamily="18" charset="0"/>
              </a:rPr>
              <a:t>.</a:t>
            </a:r>
          </a:p>
          <a:p>
            <a:pPr algn="ctr" rtl="0"/>
            <a:r>
              <a:rPr lang="cs-CZ" sz="1600" dirty="0">
                <a:effectLst/>
                <a:latin typeface="Times New Roman" panose="02020603050405020304" pitchFamily="18" charset="0"/>
                <a:ea typeface="Times New Roman" panose="02020603050405020304" pitchFamily="18" charset="0"/>
              </a:rPr>
              <a:t>Tötung</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inländisch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Tiere</a:t>
            </a:r>
            <a:r>
              <a:rPr lang="en-GB" sz="1600" dirty="0">
                <a:effectLst/>
                <a:latin typeface="Times New Roman" panose="02020603050405020304" pitchFamily="18" charset="0"/>
                <a:ea typeface="Times New Roman" panose="02020603050405020304" pitchFamily="18" charset="0"/>
              </a:rPr>
              <a:t>ist für</a:t>
            </a:r>
            <a:r>
              <a:rPr lang="en-GB" sz="1600" dirty="0" err="1">
                <a:effectLst/>
                <a:latin typeface="Times New Roman" panose="02020603050405020304" pitchFamily="18" charset="0"/>
                <a:ea typeface="Times New Roman" panose="02020603050405020304" pitchFamily="18" charset="0"/>
              </a:rPr>
              <a:t>Bauer</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Material</a:t>
            </a:r>
            <a:r>
              <a:rPr lang="en-GB" sz="1600" dirty="0">
                <a:effectLst/>
                <a:latin typeface="Times New Roman" panose="02020603050405020304" pitchFamily="18" charset="0"/>
                <a:ea typeface="Times New Roman" panose="02020603050405020304" pitchFamily="18" charset="0"/>
              </a:rPr>
              <a:t>, Aber</a:t>
            </a:r>
            <a:r>
              <a:rPr lang="en-GB" sz="1600" dirty="0" err="1">
                <a:effectLst/>
                <a:latin typeface="Times New Roman" panose="02020603050405020304" pitchFamily="18" charset="0"/>
                <a:ea typeface="Times New Roman" panose="02020603050405020304" pitchFamily="18" charset="0"/>
              </a:rPr>
              <a:t>in erster Linie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psychologisch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Wunde</a:t>
            </a:r>
            <a:r>
              <a:rPr lang="en-GB" sz="1600" dirty="0">
                <a:effectLst/>
                <a:latin typeface="Times New Roman" panose="02020603050405020304" pitchFamily="18" charset="0"/>
                <a:ea typeface="Times New Roman" panose="02020603050405020304" pitchFamily="18" charset="0"/>
              </a:rPr>
              <a:t>Und</a:t>
            </a:r>
            <a:r>
              <a:rPr lang="en-GB" sz="1600" dirty="0" err="1">
                <a:effectLst/>
                <a:latin typeface="Times New Roman" panose="02020603050405020304" pitchFamily="18" charset="0"/>
                <a:ea typeface="Times New Roman" panose="02020603050405020304" pitchFamily="18" charset="0"/>
              </a:rPr>
              <a:t>viele</a:t>
            </a:r>
            <a:r>
              <a:rPr lang="en-GB" sz="1600" dirty="0">
                <a:effectLst/>
                <a:latin typeface="Times New Roman" panose="02020603050405020304" pitchFamily="18" charset="0"/>
                <a:ea typeface="Times New Roman" panose="02020603050405020304" pitchFamily="18" charset="0"/>
              </a:rPr>
              <a:t> </a:t>
            </a:r>
            <a:r>
              <a:rPr lang="cs-CZ" sz="1600" dirty="0">
                <a:effectLst/>
                <a:latin typeface="Times New Roman" panose="02020603050405020304" pitchFamily="18" charset="0"/>
                <a:ea typeface="Times New Roman" panose="02020603050405020304" pitchFamily="18" charset="0"/>
              </a:rPr>
              <a:t>Bauern</a:t>
            </a:r>
            <a:r>
              <a:rPr lang="en-GB" sz="1600" dirty="0">
                <a:effectLst/>
                <a:latin typeface="Times New Roman" panose="02020603050405020304" pitchFamily="18" charset="0"/>
                <a:ea typeface="Times New Roman" panose="02020603050405020304" pitchFamily="18" charset="0"/>
              </a:rPr>
              <a:t>Es</a:t>
            </a:r>
            <a:r>
              <a:rPr lang="cs-CZ" sz="1600" dirty="0">
                <a:effectLst/>
                <a:latin typeface="Times New Roman" panose="02020603050405020304" pitchFamily="18" charset="0"/>
                <a:ea typeface="Times New Roman" panose="02020603050405020304" pitchFamily="18" charset="0"/>
              </a:rPr>
              <a:t>nach dem Wolfsangriff</a:t>
            </a:r>
            <a:r>
              <a:rPr lang="en-GB" sz="1600" dirty="0">
                <a:effectLst/>
                <a:latin typeface="Times New Roman" panose="02020603050405020304" pitchFamily="18" charset="0"/>
                <a:ea typeface="Times New Roman" panose="02020603050405020304" pitchFamily="18" charset="0"/>
              </a:rPr>
              <a:t>In</a:t>
            </a:r>
            <a:r>
              <a:rPr lang="en-GB" sz="1600" dirty="0" err="1">
                <a:effectLst/>
                <a:latin typeface="Times New Roman" panose="02020603050405020304" pitchFamily="18" charset="0"/>
                <a:ea typeface="Times New Roman" panose="02020603050405020304" pitchFamily="18" charset="0"/>
              </a:rPr>
              <a:t>verzweifeln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gibt auf</a:t>
            </a:r>
            <a:r>
              <a:rPr lang="en-GB" sz="1600" dirty="0">
                <a:effectLst/>
                <a:latin typeface="Times New Roman" panose="02020603050405020304" pitchFamily="18" charset="0"/>
                <a:ea typeface="Times New Roman" panose="02020603050405020304" pitchFamily="18" charset="0"/>
              </a:rPr>
              <a:t> </a:t>
            </a:r>
            <a:r>
              <a:rPr lang="cs-CZ" sz="1600" dirty="0">
                <a:effectLst/>
                <a:latin typeface="Times New Roman" panose="02020603050405020304" pitchFamily="18" charset="0"/>
                <a:ea typeface="Times New Roman" panose="02020603050405020304" pitchFamily="18" charset="0"/>
              </a:rPr>
              <a:t>und die Zucht endet</a:t>
            </a:r>
            <a:r>
              <a:rPr lang="en-GB" sz="1600" dirty="0">
                <a:effectLst/>
                <a:latin typeface="Times New Roman" panose="02020603050405020304" pitchFamily="18" charset="0"/>
                <a:ea typeface="Times New Roman" panose="02020603050405020304" pitchFamily="18" charset="0"/>
              </a:rPr>
              <a:t>.</a:t>
            </a:r>
            <a:r>
              <a:rPr lang="en-GB" sz="1600" dirty="0" err="1">
                <a:effectLst/>
                <a:latin typeface="Times New Roman" panose="02020603050405020304" pitchFamily="18" charset="0"/>
                <a:ea typeface="Times New Roman" panose="02020603050405020304" pitchFamily="18" charset="0"/>
              </a:rPr>
              <a:t>Keiner</a:t>
            </a:r>
            <a:r>
              <a:rPr lang="en-GB" sz="1600" dirty="0">
                <a:effectLst/>
                <a:latin typeface="Times New Roman" panose="02020603050405020304" pitchFamily="18" charset="0"/>
                <a:ea typeface="Times New Roman" panose="02020603050405020304" pitchFamily="18" charset="0"/>
              </a:rPr>
              <a:t> </a:t>
            </a:r>
            <a:r>
              <a:rPr lang="cs-CZ" sz="1600" dirty="0">
                <a:effectLst/>
                <a:latin typeface="Times New Roman" panose="02020603050405020304" pitchFamily="18" charset="0"/>
                <a:ea typeface="Times New Roman" panose="02020603050405020304" pitchFamily="18" charset="0"/>
              </a:rPr>
              <a:t>Bauer</a:t>
            </a:r>
            <a:r>
              <a:rPr lang="en-GB" sz="1600" dirty="0" err="1">
                <a:effectLst/>
                <a:latin typeface="Times New Roman" panose="02020603050405020304" pitchFamily="18" charset="0"/>
                <a:ea typeface="Times New Roman" panose="02020603050405020304" pitchFamily="18" charset="0"/>
              </a:rPr>
              <a:t>verhält sich nicht</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hausgemacht</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Tiere</a:t>
            </a:r>
            <a:r>
              <a:rPr lang="en-GB" sz="1600" dirty="0">
                <a:effectLst/>
                <a:latin typeface="Times New Roman" panose="02020603050405020304" pitchFamily="18" charset="0"/>
                <a:ea typeface="Times New Roman" panose="02020603050405020304" pitchFamily="18" charset="0"/>
              </a:rPr>
              <a:t>Zu</a:t>
            </a:r>
            <a:r>
              <a:rPr lang="en-GB" sz="1600" dirty="0" err="1">
                <a:effectLst/>
                <a:latin typeface="Times New Roman" panose="02020603050405020304" pitchFamily="18" charset="0"/>
                <a:ea typeface="Times New Roman" panose="02020603050405020304" pitchFamily="18" charset="0"/>
              </a:rPr>
              <a:t>gefüttert</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Wölfe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oder</a:t>
            </a:r>
            <a:r>
              <a:rPr lang="en-GB" sz="1600" dirty="0">
                <a:effectLst/>
                <a:latin typeface="Times New Roman" panose="02020603050405020304" pitchFamily="18" charset="0"/>
                <a:ea typeface="Times New Roman" panose="02020603050405020304" pitchFamily="18" charset="0"/>
              </a:rPr>
              <a:t> </a:t>
            </a:r>
            <a:r>
              <a:rPr lang="cs-CZ" sz="1600" dirty="0">
                <a:effectLst/>
                <a:latin typeface="Times New Roman" panose="02020603050405020304" pitchFamily="18" charset="0"/>
                <a:ea typeface="Times New Roman" panose="02020603050405020304" pitchFamily="18" charset="0"/>
              </a:rPr>
              <a:t>er bekam eine Rückerstattung</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Schaden</a:t>
            </a:r>
            <a:r>
              <a:rPr lang="en-GB" sz="1600" dirty="0">
                <a:effectLst/>
                <a:latin typeface="Times New Roman" panose="02020603050405020304" pitchFamily="18" charset="0"/>
                <a:ea typeface="Times New Roman" panose="02020603050405020304" pitchFamily="18" charset="0"/>
              </a:rPr>
              <a:t>!</a:t>
            </a:r>
            <a:endParaRPr lang="cs-CZ" sz="1600" dirty="0">
              <a:latin typeface="Times New Roman" panose="02020603050405020304" pitchFamily="18" charset="0"/>
              <a:ea typeface="Times New Roman" panose="02020603050405020304" pitchFamily="18" charset="0"/>
            </a:endParaRPr>
          </a:p>
          <a:p>
            <a:pPr algn="ctr" rtl="0"/>
            <a:r>
              <a:rPr lang="cs-CZ" sz="1600" dirty="0">
                <a:effectLst/>
                <a:latin typeface="Times New Roman" panose="02020603050405020304" pitchFamily="18" charset="0"/>
                <a:ea typeface="Times New Roman" panose="02020603050405020304" pitchFamily="18" charset="0"/>
              </a:rPr>
              <a:t>Nach der Ankunft der Wölfe</a:t>
            </a:r>
            <a:r>
              <a:rPr lang="en-GB" sz="1600" dirty="0" err="1">
                <a:effectLst/>
                <a:latin typeface="Times New Roman" panose="02020603050405020304" pitchFamily="18" charset="0"/>
                <a:ea typeface="Times New Roman" panose="02020603050405020304" pitchFamily="18" charset="0"/>
              </a:rPr>
              <a:t>Nummer</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Zuchten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wirtschaftlich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Tiere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verringert</a:t>
            </a:r>
            <a:r>
              <a:rPr lang="en-GB" sz="1600" dirty="0">
                <a:effectLst/>
                <a:latin typeface="Times New Roman" panose="02020603050405020304" pitchFamily="18" charset="0"/>
                <a:ea typeface="Times New Roman" panose="02020603050405020304" pitchFamily="18" charset="0"/>
              </a:rPr>
              <a:t>um 38 %,</a:t>
            </a:r>
            <a:r>
              <a:rPr lang="cs-CZ" sz="1600" dirty="0">
                <a:effectLst/>
                <a:latin typeface="Times New Roman" panose="02020603050405020304" pitchFamily="18" charset="0"/>
                <a:ea typeface="Times New Roman" panose="02020603050405020304" pitchFamily="18" charset="0"/>
              </a:rPr>
              <a:t>Zum Beispiel</a:t>
            </a:r>
            <a:r>
              <a:rPr lang="en-GB" sz="1600" dirty="0">
                <a:effectLst/>
                <a:latin typeface="Times New Roman" panose="02020603050405020304" pitchFamily="18" charset="0"/>
                <a:ea typeface="Times New Roman" panose="02020603050405020304" pitchFamily="18" charset="0"/>
              </a:rPr>
              <a:t>In</a:t>
            </a:r>
            <a:r>
              <a:rPr lang="en-GB" sz="1600" dirty="0" err="1">
                <a:effectLst/>
                <a:latin typeface="Times New Roman" panose="02020603050405020304" pitchFamily="18" charset="0"/>
                <a:ea typeface="Times New Roman" panose="02020603050405020304" pitchFamily="18" charset="0"/>
              </a:rPr>
              <a:t>Region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Kočevje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fallen gelassen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Nummer</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Schaf</a:t>
            </a:r>
            <a:r>
              <a:rPr lang="en-GB" sz="1600" dirty="0">
                <a:effectLst/>
                <a:latin typeface="Times New Roman" panose="02020603050405020304" pitchFamily="18" charset="0"/>
                <a:ea typeface="Times New Roman" panose="02020603050405020304" pitchFamily="18" charset="0"/>
              </a:rPr>
              <a:t>von 4.000 bis 300</a:t>
            </a:r>
            <a:r>
              <a:rPr lang="en-GB" sz="1600" dirty="0" err="1">
                <a:effectLst/>
                <a:latin typeface="Times New Roman" panose="02020603050405020304" pitchFamily="18" charset="0"/>
                <a:ea typeface="Times New Roman" panose="02020603050405020304" pitchFamily="18" charset="0"/>
              </a:rPr>
              <a:t>Stücke</a:t>
            </a:r>
            <a:r>
              <a:rPr lang="cs-CZ" sz="1600" dirty="0">
                <a:effectLst/>
                <a:latin typeface="Times New Roman" panose="02020603050405020304" pitchFamily="18" charset="0"/>
                <a:ea typeface="Times New Roman" panose="02020603050405020304" pitchFamily="18" charset="0"/>
              </a:rPr>
              <a:t>.</a:t>
            </a:r>
          </a:p>
          <a:p>
            <a:pPr algn="ctr" rtl="0"/>
            <a:r>
              <a:rPr lang="en-GB" sz="1600" dirty="0" err="1">
                <a:effectLst/>
                <a:latin typeface="Times New Roman" panose="02020603050405020304" pitchFamily="18" charset="0"/>
                <a:ea typeface="Times New Roman" panose="02020603050405020304" pitchFamily="18" charset="0"/>
              </a:rPr>
              <a:t>Entsprechend</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Daten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Slowenisch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statistisch</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Büro</a:t>
            </a:r>
            <a:r>
              <a:rPr lang="en-GB" sz="1600" dirty="0">
                <a:effectLst/>
                <a:latin typeface="Times New Roman" panose="02020603050405020304" pitchFamily="18" charset="0"/>
                <a:ea typeface="Times New Roman" panose="02020603050405020304" pitchFamily="18" charset="0"/>
              </a:rPr>
              <a:t>(SURS)</a:t>
            </a:r>
            <a:r>
              <a:rPr lang="cs-CZ" sz="1600" dirty="0">
                <a:effectLst/>
                <a:latin typeface="Times New Roman" panose="02020603050405020304" pitchFamily="18" charset="0"/>
                <a:ea typeface="Times New Roman" panose="02020603050405020304" pitchFamily="18" charset="0"/>
              </a:rPr>
              <a:t>Hurra</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In</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Slowenien</a:t>
            </a:r>
            <a:r>
              <a:rPr lang="en-GB" sz="1600" dirty="0">
                <a:effectLst/>
                <a:latin typeface="Times New Roman" panose="02020603050405020304" pitchFamily="18" charset="0"/>
                <a:ea typeface="Times New Roman" panose="02020603050405020304" pitchFamily="18" charset="0"/>
              </a:rPr>
              <a:t>54</a:t>
            </a:r>
            <a:r>
              <a:rPr lang="en-GB" sz="1600" dirty="0" err="1">
                <a:effectLst/>
                <a:latin typeface="Times New Roman" panose="02020603050405020304" pitchFamily="18" charset="0"/>
                <a:ea typeface="Times New Roman" panose="02020603050405020304" pitchFamily="18" charset="0"/>
              </a:rPr>
              <a:t>Siedlung</a:t>
            </a:r>
            <a:r>
              <a:rPr lang="en-GB" sz="1600" dirty="0">
                <a:effectLst/>
                <a:latin typeface="Times New Roman" panose="02020603050405020304" pitchFamily="18" charset="0"/>
                <a:ea typeface="Times New Roman" panose="02020603050405020304" pitchFamily="18" charset="0"/>
              </a:rPr>
              <a:t>ohne</a:t>
            </a:r>
            <a:r>
              <a:rPr lang="en-GB" sz="1600" dirty="0" err="1">
                <a:effectLst/>
                <a:latin typeface="Times New Roman" panose="02020603050405020304" pitchFamily="18" charset="0"/>
                <a:ea typeface="Times New Roman" panose="02020603050405020304" pitchFamily="18" charset="0"/>
              </a:rPr>
              <a:t>Bewohner</a:t>
            </a:r>
            <a:r>
              <a:rPr lang="en-GB" sz="1600" dirty="0">
                <a:effectLst/>
                <a:latin typeface="Times New Roman" panose="02020603050405020304" pitchFamily="18" charset="0"/>
                <a:ea typeface="Times New Roman" panose="02020603050405020304" pitchFamily="18" charset="0"/>
              </a:rPr>
              <a:t>, davon 40 in</a:t>
            </a:r>
            <a:r>
              <a:rPr lang="en-GB" sz="1600" dirty="0" err="1">
                <a:effectLst/>
                <a:latin typeface="Times New Roman" panose="02020603050405020304" pitchFamily="18" charset="0"/>
                <a:ea typeface="Times New Roman" panose="02020603050405020304" pitchFamily="18" charset="0"/>
              </a:rPr>
              <a:t>Zentral</a:t>
            </a:r>
            <a:r>
              <a:rPr lang="en-GB" sz="1600" dirty="0">
                <a:effectLst/>
                <a:latin typeface="Times New Roman" panose="02020603050405020304" pitchFamily="18" charset="0"/>
                <a:ea typeface="Times New Roman" panose="02020603050405020304" pitchFamily="18" charset="0"/>
              </a:rPr>
              <a:t> </a:t>
            </a:r>
            <a:r>
              <a:rPr lang="cs-CZ" sz="1600" dirty="0">
                <a:effectLst/>
                <a:latin typeface="Times New Roman" panose="02020603050405020304" pitchFamily="18" charset="0"/>
                <a:ea typeface="Times New Roman" panose="02020603050405020304" pitchFamily="18" charset="0"/>
              </a:rPr>
              <a:t>Bereiche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grosse</a:t>
            </a:r>
            <a:r>
              <a:rPr lang="en-GB" sz="1600" dirty="0">
                <a:effectLst/>
                <a:latin typeface="Times New Roman" panose="02020603050405020304" pitchFamily="18" charset="0"/>
                <a:ea typeface="Times New Roman" panose="02020603050405020304" pitchFamily="18" charset="0"/>
              </a:rPr>
              <a:t> </a:t>
            </a:r>
            <a:r>
              <a:rPr lang="en-GB" sz="1600" dirty="0" err="1">
                <a:effectLst/>
                <a:latin typeface="Times New Roman" panose="02020603050405020304" pitchFamily="18" charset="0"/>
                <a:ea typeface="Times New Roman" panose="02020603050405020304" pitchFamily="18" charset="0"/>
              </a:rPr>
              <a:t>das Biest</a:t>
            </a:r>
            <a:r>
              <a:rPr lang="en-GB" sz="1600" dirty="0">
                <a:effectLst/>
                <a:latin typeface="Times New Roman" panose="02020603050405020304" pitchFamily="18" charset="0"/>
                <a:ea typeface="Times New Roman" panose="02020603050405020304" pitchFamily="18" charset="0"/>
              </a:rPr>
              <a:t>!!!!</a:t>
            </a:r>
            <a:endParaRPr lang="cs-CZ" sz="1600" dirty="0">
              <a:effectLst/>
              <a:latin typeface="Times New Roman" panose="02020603050405020304" pitchFamily="18" charset="0"/>
              <a:ea typeface="Times New Roman" panose="02020603050405020304" pitchFamily="18" charset="0"/>
            </a:endParaRPr>
          </a:p>
          <a:p>
            <a:pPr algn="l" rtl="0"/>
            <a:endParaRPr lang="cs-CZ" dirty="0"/>
          </a:p>
        </p:txBody>
      </p:sp>
      <p:pic>
        <p:nvPicPr>
          <p:cNvPr id="12" name="Obrázek 11">
            <a:extLst>
              <a:ext uri="{FF2B5EF4-FFF2-40B4-BE49-F238E27FC236}">
                <a16:creationId xmlns:a16="http://schemas.microsoft.com/office/drawing/2014/main" id="{E652924A-6C8A-7629-57F3-2629C61B11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6" y="2434233"/>
            <a:ext cx="2461749" cy="1235224"/>
          </a:xfrm>
          <a:prstGeom prst="rect">
            <a:avLst/>
          </a:prstGeom>
        </p:spPr>
      </p:pic>
      <p:pic>
        <p:nvPicPr>
          <p:cNvPr id="14" name="Obrázek 13">
            <a:extLst>
              <a:ext uri="{FF2B5EF4-FFF2-40B4-BE49-F238E27FC236}">
                <a16:creationId xmlns:a16="http://schemas.microsoft.com/office/drawing/2014/main" id="{061569A5-4F1E-94FD-F6BD-7E00A8AF9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6" y="4778684"/>
            <a:ext cx="2550872" cy="1022452"/>
          </a:xfrm>
          <a:prstGeom prst="rect">
            <a:avLst/>
          </a:prstGeom>
        </p:spPr>
      </p:pic>
      <p:sp>
        <p:nvSpPr>
          <p:cNvPr id="15" name="TextovéPole 14">
            <a:extLst>
              <a:ext uri="{FF2B5EF4-FFF2-40B4-BE49-F238E27FC236}">
                <a16:creationId xmlns:a16="http://schemas.microsoft.com/office/drawing/2014/main" id="{CF718A1C-2F46-853F-3512-BC47750FF8BC}"/>
              </a:ext>
            </a:extLst>
          </p:cNvPr>
          <p:cNvSpPr txBox="1"/>
          <p:nvPr/>
        </p:nvSpPr>
        <p:spPr>
          <a:xfrm>
            <a:off x="5591944" y="6464087"/>
            <a:ext cx="2304256" cy="338554"/>
          </a:xfrm>
          <a:prstGeom prst="rect">
            <a:avLst/>
          </a:prstGeom>
          <a:noFill/>
        </p:spPr>
        <p:txBody>
          <a:bodyPr wrap="square" rtlCol="0">
            <a:spAutoFit/>
          </a:bodyPr>
          <a:lstStyle/>
          <a:p>
            <a:pPr algn="l" rtl="0"/>
            <a:r>
              <a:rPr lang="cs-CZ" sz="800" dirty="0">
                <a:hlinkClick r:id="rId6"/>
              </a:rPr>
              <a:t>http://www.sks.si/</a:t>
            </a:r>
            <a:endParaRPr lang="cs-CZ" sz="800" dirty="0"/>
          </a:p>
          <a:p>
            <a:pPr algn="l" rtl="0"/>
            <a:endParaRPr lang="cs-CZ" sz="800" dirty="0"/>
          </a:p>
        </p:txBody>
      </p:sp>
    </p:spTree>
    <p:extLst>
      <p:ext uri="{BB962C8B-B14F-4D97-AF65-F5344CB8AC3E}">
        <p14:creationId xmlns:p14="http://schemas.microsoft.com/office/powerpoint/2010/main" val="2883867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B76530-FCDB-DE23-1B1C-42F5506B9923}"/>
              </a:ext>
            </a:extLst>
          </p:cNvPr>
          <p:cNvSpPr>
            <a:spLocks noGrp="1"/>
          </p:cNvSpPr>
          <p:nvPr>
            <p:ph type="sldNum" sz="quarter" idx="12"/>
          </p:nvPr>
        </p:nvSpPr>
        <p:spPr/>
        <p:txBody>
          <a:bodyPr/>
          <a:lstStyle/>
          <a:p>
            <a:pPr algn="l" rtl="0"/>
            <a:fld id="{4FAB73BC-B049-4115-A692-8D63A059BFB8}" type="slidenum">
              <a:rPr lang="en-US" smtClean="0"/>
              <a:pPr algn="l" rtl="0"/>
              <a:t>59</a:t>
            </a:fld>
            <a:endParaRPr lang="en-US" dirty="0"/>
          </a:p>
        </p:txBody>
      </p:sp>
      <p:pic>
        <p:nvPicPr>
          <p:cNvPr id="6" name="Obrázek 5">
            <a:extLst>
              <a:ext uri="{FF2B5EF4-FFF2-40B4-BE49-F238E27FC236}">
                <a16:creationId xmlns:a16="http://schemas.microsoft.com/office/drawing/2014/main" id="{E483467A-E45D-4698-13D6-34432EF0C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332656"/>
            <a:ext cx="4371914" cy="2448272"/>
          </a:xfrm>
          <a:prstGeom prst="rect">
            <a:avLst/>
          </a:prstGeom>
        </p:spPr>
      </p:pic>
      <p:sp>
        <p:nvSpPr>
          <p:cNvPr id="7" name="TextovéPole 6">
            <a:extLst>
              <a:ext uri="{FF2B5EF4-FFF2-40B4-BE49-F238E27FC236}">
                <a16:creationId xmlns:a16="http://schemas.microsoft.com/office/drawing/2014/main" id="{BC1BB31C-680E-EDE8-480A-0385115D3155}"/>
              </a:ext>
            </a:extLst>
          </p:cNvPr>
          <p:cNvSpPr txBox="1"/>
          <p:nvPr/>
        </p:nvSpPr>
        <p:spPr>
          <a:xfrm>
            <a:off x="553955" y="2724864"/>
            <a:ext cx="4078739" cy="369332"/>
          </a:xfrm>
          <a:prstGeom prst="rect">
            <a:avLst/>
          </a:prstGeom>
          <a:noFill/>
        </p:spPr>
        <p:txBody>
          <a:bodyPr wrap="square" rtlCol="0">
            <a:spAutoFit/>
          </a:bodyPr>
          <a:lstStyle/>
          <a:p>
            <a:pPr algn="ctr" rtl="0"/>
            <a:r>
              <a:rPr lang="cs-CZ" b="1" dirty="0">
                <a:solidFill>
                  <a:srgbClr val="0070C0"/>
                </a:solidFill>
              </a:rPr>
              <a:t>M.Sc. Stanislaw</a:t>
            </a:r>
            <a:r>
              <a:rPr lang="cs-CZ" b="1" dirty="0" err="1">
                <a:solidFill>
                  <a:srgbClr val="0070C0"/>
                </a:solidFill>
              </a:rPr>
              <a:t>Bergant</a:t>
            </a:r>
            <a:r>
              <a:rPr lang="cs-CZ" b="1" dirty="0">
                <a:solidFill>
                  <a:srgbClr val="0070C0"/>
                </a:solidFill>
              </a:rPr>
              <a:t>, Slowenien</a:t>
            </a:r>
          </a:p>
        </p:txBody>
      </p:sp>
      <p:sp>
        <p:nvSpPr>
          <p:cNvPr id="8" name="TextovéPole 7">
            <a:extLst>
              <a:ext uri="{FF2B5EF4-FFF2-40B4-BE49-F238E27FC236}">
                <a16:creationId xmlns:a16="http://schemas.microsoft.com/office/drawing/2014/main" id="{C8E5107C-5D43-93D5-50DB-214F2CC824DC}"/>
              </a:ext>
            </a:extLst>
          </p:cNvPr>
          <p:cNvSpPr txBox="1"/>
          <p:nvPr/>
        </p:nvSpPr>
        <p:spPr>
          <a:xfrm>
            <a:off x="5447928" y="328861"/>
            <a:ext cx="5976664" cy="2031325"/>
          </a:xfrm>
          <a:prstGeom prst="rect">
            <a:avLst/>
          </a:prstGeom>
          <a:noFill/>
        </p:spPr>
        <p:txBody>
          <a:bodyPr wrap="square" rtlCol="0">
            <a:spAutoFit/>
          </a:bodyPr>
          <a:lstStyle/>
          <a:p>
            <a:pPr algn="ctr" rtl="0"/>
            <a:r>
              <a:rPr lang="cs-CZ" dirty="0"/>
              <a:t>Es ist richtig, dass die EU-Agrarpolitik Dauergrünland als eine der Hauptsäulen der Artenvielfalt schützt, aber es ist völlig unverständlich, dass eine unvernünftige Politik zum Schutz großer Raubtiere zu irreversiblem Überwachsen und dauerhaftem Verlust von artenreichem Hochlandgrasland und anderem Dauergrünland führt.</a:t>
            </a:r>
          </a:p>
          <a:p>
            <a:pPr algn="l" rtl="0"/>
            <a:endParaRPr lang="cs-CZ" dirty="0"/>
          </a:p>
        </p:txBody>
      </p:sp>
      <p:sp>
        <p:nvSpPr>
          <p:cNvPr id="9" name="TextovéPole 8">
            <a:extLst>
              <a:ext uri="{FF2B5EF4-FFF2-40B4-BE49-F238E27FC236}">
                <a16:creationId xmlns:a16="http://schemas.microsoft.com/office/drawing/2014/main" id="{A782EE3C-17BE-E0B6-EFAC-A6DB0879C654}"/>
              </a:ext>
            </a:extLst>
          </p:cNvPr>
          <p:cNvSpPr txBox="1"/>
          <p:nvPr/>
        </p:nvSpPr>
        <p:spPr>
          <a:xfrm>
            <a:off x="0" y="3094196"/>
            <a:ext cx="12072664" cy="3693319"/>
          </a:xfrm>
          <a:prstGeom prst="rect">
            <a:avLst/>
          </a:prstGeom>
          <a:noFill/>
        </p:spPr>
        <p:txBody>
          <a:bodyPr wrap="square" rtlCol="0">
            <a:spAutoFit/>
          </a:bodyPr>
          <a:lstStyle/>
          <a:p>
            <a:pPr algn="ctr" rtl="0"/>
            <a:r>
              <a:rPr lang="cs-CZ" dirty="0"/>
              <a:t>Das erzwungene Modell des Schutzes von Großraubtieren durch die EU stellt einen groben Verstoß gegen demokratische Grundsätze und grundlegende Menschenrechte dar (Artikel 15 der Verfassung der Republik Slowenien).</a:t>
            </a:r>
          </a:p>
          <a:p>
            <a:pPr algn="ctr" rtl="0"/>
            <a:r>
              <a:rPr lang="cs-CZ" dirty="0"/>
              <a:t>In den letzten Jahren zeigte sich auf dem Land eine deutlich negative Haltung gegenüber Tieren. Petition zur Reduzierung der Tierhaltung (Quelle: Europäisches Parlament: Petition Nr. 0426/2018 Stanislava</a:t>
            </a:r>
            <a:r>
              <a:rPr lang="cs-CZ" dirty="0" err="1"/>
              <a:t>Berganta</a:t>
            </a:r>
            <a:r>
              <a:rPr lang="cs-CZ" dirty="0"/>
              <a:t>(Slowenien), im Namen des Verbandes der ökologischen Landwirte, des Verbandes der Landwirte Sloweniens, des Verbandes der Waldbesitzer Sloweniens, des Verbandes der Kleinzüchter Sloweniens, der Kammer für Land- und Forstwirtschaft Sloweniens, unterstützt von mehr als 50 anderen NGOs,</a:t>
            </a:r>
            <a:r>
              <a:rPr lang="en-GB" sz="1800" dirty="0">
                <a:effectLst/>
                <a:latin typeface="Times New Roman" panose="02020603050405020304" pitchFamily="18" charset="0"/>
                <a:ea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rPr>
              <a:t>am wenigsten</a:t>
            </a:r>
            <a:r>
              <a:rPr lang="en-GB" sz="1800" dirty="0" err="1">
                <a:effectLst/>
                <a:latin typeface="Times New Roman" panose="02020603050405020304" pitchFamily="18" charset="0"/>
                <a:ea typeface="Times New Roman" panose="02020603050405020304" pitchFamily="18" charset="0"/>
              </a:rPr>
              <a:t>Quartal</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Slowenen</a:t>
            </a:r>
            <a:r>
              <a:rPr lang="cs-CZ" sz="1800" dirty="0">
                <a:effectLst/>
                <a:latin typeface="Times New Roman" panose="02020603050405020304" pitchFamily="18" charset="0"/>
                <a:ea typeface="Times New Roman" panose="02020603050405020304" pitchFamily="18" charset="0"/>
              </a:rPr>
              <a:t>.</a:t>
            </a:r>
          </a:p>
          <a:p>
            <a:pPr algn="l" rtl="0"/>
            <a:r>
              <a:rPr lang="cs-CZ" b="1" dirty="0">
                <a:solidFill>
                  <a:srgbClr val="FF0000"/>
                </a:solidFill>
              </a:rPr>
              <a:t>„Wir auf dem Land können nicht verstehen, dass im „zivilisierten“ Europa, basierend auf der Achtung der Menschenrechte, unter dem Deckmantel des Naturschutzes ein solcher Völkermord an einer Minderheit verübt wird.“ Dies gilt umso mehr, als das jahrhundertelange Fehlen großer Tiere in Europa keine negativen Folgen für die Natur hatte, sondern sie im Gegenteil um eine kultivierte, biologisch reiche landwirtschaftliche Kulturlandschaft zum Nutzen und Stolz aller ihrer Bewohner bereicherte. ", sagt Mag. Stanislaw</a:t>
            </a:r>
            <a:r>
              <a:rPr lang="cs-CZ" b="1" dirty="0" err="1">
                <a:solidFill>
                  <a:srgbClr val="FF0000"/>
                </a:solidFill>
              </a:rPr>
              <a:t>Bergant</a:t>
            </a:r>
            <a:r>
              <a:rPr lang="cs-CZ" b="1" dirty="0">
                <a:solidFill>
                  <a:srgbClr val="FF0000"/>
                </a:solidFill>
              </a:rPr>
              <a:t>, Mitglied der Stakeholder-Arbeitsgruppe, Slowenischer Bauernverband</a:t>
            </a:r>
          </a:p>
          <a:p>
            <a:pPr algn="l" rtl="0"/>
            <a:endParaRPr lang="cs-CZ" b="1" dirty="0">
              <a:solidFill>
                <a:srgbClr val="FF0000"/>
              </a:solidFill>
            </a:endParaRPr>
          </a:p>
        </p:txBody>
      </p:sp>
      <p:sp>
        <p:nvSpPr>
          <p:cNvPr id="10" name="TextovéPole 9">
            <a:extLst>
              <a:ext uri="{FF2B5EF4-FFF2-40B4-BE49-F238E27FC236}">
                <a16:creationId xmlns:a16="http://schemas.microsoft.com/office/drawing/2014/main" id="{F81207C7-E56F-5C3F-792B-9E16E10AFF9B}"/>
              </a:ext>
            </a:extLst>
          </p:cNvPr>
          <p:cNvSpPr txBox="1"/>
          <p:nvPr/>
        </p:nvSpPr>
        <p:spPr>
          <a:xfrm>
            <a:off x="983432" y="6525344"/>
            <a:ext cx="7488832" cy="338554"/>
          </a:xfrm>
          <a:prstGeom prst="rect">
            <a:avLst/>
          </a:prstGeom>
          <a:noFill/>
        </p:spPr>
        <p:txBody>
          <a:bodyPr wrap="square" rtlCol="0">
            <a:spAutoFit/>
          </a:bodyPr>
          <a:lstStyle/>
          <a:p>
            <a:pPr algn="l" rtl="0"/>
            <a:r>
              <a:rPr lang="cs-CZ" sz="800" dirty="0">
                <a:hlinkClick r:id="rId3"/>
              </a:rPr>
              <a:t>https://www.podblegaske-novice.si/sl/news/pripravjena-izhodisca-za-strategijo-upravlijvanja-z-zvermi.html</a:t>
            </a:r>
            <a:endParaRPr lang="cs-CZ" sz="800" dirty="0"/>
          </a:p>
          <a:p>
            <a:pPr algn="l" rtl="0"/>
            <a:endParaRPr lang="cs-CZ" sz="800" dirty="0"/>
          </a:p>
        </p:txBody>
      </p:sp>
    </p:spTree>
    <p:extLst>
      <p:ext uri="{BB962C8B-B14F-4D97-AF65-F5344CB8AC3E}">
        <p14:creationId xmlns:p14="http://schemas.microsoft.com/office/powerpoint/2010/main" val="1150667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9DA4022-4691-4B23-A264-0FF789271B6D}"/>
              </a:ext>
            </a:extLst>
          </p:cNvPr>
          <p:cNvSpPr>
            <a:spLocks noGrp="1"/>
          </p:cNvSpPr>
          <p:nvPr>
            <p:ph type="sldNum" sz="quarter" idx="12"/>
          </p:nvPr>
        </p:nvSpPr>
        <p:spPr/>
        <p:txBody>
          <a:bodyPr/>
          <a:lstStyle/>
          <a:p>
            <a:fld id="{4FAB73BC-B049-4115-A692-8D63A059BFB8}" type="slidenum">
              <a:rPr lang="en-US" smtClean="0"/>
              <a:pPr algn="l" rtl="0"/>
              <a:t>6</a:t>
            </a:fld>
            <a:endParaRPr lang="en-US" dirty="0"/>
          </a:p>
        </p:txBody>
      </p:sp>
      <p:sp>
        <p:nvSpPr>
          <p:cNvPr id="7" name="TextovéPole 6">
            <a:extLst>
              <a:ext uri="{FF2B5EF4-FFF2-40B4-BE49-F238E27FC236}">
                <a16:creationId xmlns:a16="http://schemas.microsoft.com/office/drawing/2014/main" id="{393D9A30-49CC-4D94-901F-E939335BE1BD}"/>
              </a:ext>
            </a:extLst>
          </p:cNvPr>
          <p:cNvSpPr txBox="1"/>
          <p:nvPr/>
        </p:nvSpPr>
        <p:spPr>
          <a:xfrm>
            <a:off x="72897" y="4507885"/>
            <a:ext cx="12072664" cy="2813591"/>
          </a:xfrm>
          <a:prstGeom prst="rect">
            <a:avLst/>
          </a:prstGeom>
          <a:noFill/>
        </p:spPr>
        <p:txBody>
          <a:bodyPr wrap="square" rtlCol="0">
            <a:spAutoFit/>
          </a:bodyPr>
          <a:lstStyle/>
          <a:p>
            <a:pPr algn="ctr" rtl="0"/>
            <a:r>
              <a:rPr lang="cs-CZ" dirty="0"/>
              <a:t>In der Tschechischen Republik ohne Wölfe stieg die Zahl der Schafe von 2000 bis 2015 rapide an (2,75-fach), mit der Ankunft des Wolfes ging die Zahl der Schafe zurück.</a:t>
            </a:r>
          </a:p>
          <a:p>
            <a:pPr algn="ctr" rtl="0"/>
            <a:r>
              <a:rPr lang="cs-CZ" dirty="0" err="1"/>
              <a:t>Zur</a:t>
            </a:r>
            <a:r>
              <a:rPr lang="cs-CZ" dirty="0"/>
              <a:t> gleichen Zeit (2000-2015) im benachbarten</a:t>
            </a:r>
            <a:r>
              <a:rPr lang="cs-CZ" dirty="0">
                <a:solidFill>
                  <a:srgbClr val="FF0000"/>
                </a:solidFill>
              </a:rPr>
              <a:t>Sachsen (Deutschland)</a:t>
            </a:r>
            <a:r>
              <a:rPr lang="cs-CZ" dirty="0"/>
              <a:t>Im Gegenteil, die Zahl nimmt proportional zur wachsenden Wolfspopulation ab.</a:t>
            </a:r>
            <a:r>
              <a:rPr lang="cs-CZ" dirty="0">
                <a:effectLst/>
                <a:latin typeface="Calibri" panose="020F0502020204030204" pitchFamily="34" charset="0"/>
                <a:ea typeface="Calibri" panose="020F0502020204030204" pitchFamily="34" charset="0"/>
                <a:cs typeface="Times New Roman" panose="02020603050405020304" pitchFamily="18" charset="0"/>
              </a:rPr>
              <a:t>Der Schafbestand vor der Ankunft der Wölfe in Sachsen konnte sich im Jahr 2001 bei 143.710 stabilisieren</a:t>
            </a:r>
          </a:p>
          <a:p>
            <a:pPr algn="ctr" rtl="0">
              <a:lnSpc>
                <a:spcPct val="107000"/>
              </a:lnSpc>
              <a:spcAft>
                <a:spcPts val="800"/>
              </a:spcAft>
            </a:pPr>
            <a:r>
              <a:rPr lang="cs-CZ" dirty="0">
                <a:latin typeface="Calibri" panose="020F0502020204030204" pitchFamily="34" charset="0"/>
                <a:ea typeface="Calibri" panose="020F0502020204030204" pitchFamily="34" charset="0"/>
                <a:cs typeface="Times New Roman" panose="02020603050405020304" pitchFamily="18" charset="0"/>
              </a:rPr>
              <a:t>Mit der steigenden Zahl an Schäden und Kosten verringerte sich der Staat</a:t>
            </a:r>
            <a:r>
              <a:rPr lang="cs-CZ" dirty="0">
                <a:effectLst/>
                <a:latin typeface="Calibri" panose="020F0502020204030204" pitchFamily="34" charset="0"/>
                <a:ea typeface="Calibri" panose="020F0502020204030204" pitchFamily="34" charset="0"/>
                <a:cs typeface="Times New Roman" panose="02020603050405020304" pitchFamily="18" charset="0"/>
              </a:rPr>
              <a:t>ca. 60.000 Einheiten im Jahr 2021</a:t>
            </a:r>
          </a:p>
          <a:p>
            <a:pPr algn="ctr" rtl="0">
              <a:lnSpc>
                <a:spcPct val="107000"/>
              </a:lnSpc>
              <a:spcAft>
                <a:spcPts val="800"/>
              </a:spcAft>
            </a:pPr>
            <a:r>
              <a:rPr lang="cs-CZ"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Das sind 41,7 % gegenüber dem ursprünglichen Wert!</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gn="ctr" rtl="0"/>
            <a:endParaRPr lang="cs-CZ" sz="2000" dirty="0"/>
          </a:p>
        </p:txBody>
      </p:sp>
      <p:pic>
        <p:nvPicPr>
          <p:cNvPr id="5" name="Obrázek 4">
            <a:extLst>
              <a:ext uri="{FF2B5EF4-FFF2-40B4-BE49-F238E27FC236}">
                <a16:creationId xmlns:a16="http://schemas.microsoft.com/office/drawing/2014/main" id="{4DE04162-1745-4D7E-B00F-219009724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040" y="48416"/>
            <a:ext cx="5447629" cy="4085722"/>
          </a:xfrm>
          <a:prstGeom prst="rect">
            <a:avLst/>
          </a:prstGeom>
        </p:spPr>
      </p:pic>
      <p:pic>
        <p:nvPicPr>
          <p:cNvPr id="9" name="Obrázek 8">
            <a:extLst>
              <a:ext uri="{FF2B5EF4-FFF2-40B4-BE49-F238E27FC236}">
                <a16:creationId xmlns:a16="http://schemas.microsoft.com/office/drawing/2014/main" id="{ED1B506B-F57C-45A5-9C56-234CDC740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7" y="48416"/>
            <a:ext cx="5906749" cy="4005064"/>
          </a:xfrm>
          <a:prstGeom prst="rect">
            <a:avLst/>
          </a:prstGeom>
        </p:spPr>
      </p:pic>
      <p:sp>
        <p:nvSpPr>
          <p:cNvPr id="14" name="TextovéPole 13">
            <a:extLst>
              <a:ext uri="{FF2B5EF4-FFF2-40B4-BE49-F238E27FC236}">
                <a16:creationId xmlns:a16="http://schemas.microsoft.com/office/drawing/2014/main" id="{9585B952-5D67-1600-7855-DF6EC9C10C94}"/>
              </a:ext>
            </a:extLst>
          </p:cNvPr>
          <p:cNvSpPr txBox="1"/>
          <p:nvPr/>
        </p:nvSpPr>
        <p:spPr>
          <a:xfrm>
            <a:off x="59668" y="4267539"/>
            <a:ext cx="784189" cy="307777"/>
          </a:xfrm>
          <a:prstGeom prst="rect">
            <a:avLst/>
          </a:prstGeom>
          <a:noFill/>
        </p:spPr>
        <p:txBody>
          <a:bodyPr wrap="none" rtlCol="0">
            <a:spAutoFit/>
          </a:bodyPr>
          <a:lstStyle/>
          <a:p>
            <a:pPr algn="l" rtl="0"/>
            <a:r>
              <a:rPr lang="cs-CZ" sz="1400" b="1" dirty="0">
                <a:solidFill>
                  <a:srgbClr val="FF0000"/>
                </a:solidFill>
              </a:rPr>
              <a:t>CR 2000</a:t>
            </a:r>
          </a:p>
        </p:txBody>
      </p:sp>
      <p:sp>
        <p:nvSpPr>
          <p:cNvPr id="17" name="TextovéPole 16">
            <a:extLst>
              <a:ext uri="{FF2B5EF4-FFF2-40B4-BE49-F238E27FC236}">
                <a16:creationId xmlns:a16="http://schemas.microsoft.com/office/drawing/2014/main" id="{C7A04D33-E908-B549-285D-79B628E02CDD}"/>
              </a:ext>
            </a:extLst>
          </p:cNvPr>
          <p:cNvSpPr txBox="1"/>
          <p:nvPr/>
        </p:nvSpPr>
        <p:spPr>
          <a:xfrm>
            <a:off x="8040216" y="4237236"/>
            <a:ext cx="1512168" cy="307777"/>
          </a:xfrm>
          <a:prstGeom prst="rect">
            <a:avLst/>
          </a:prstGeom>
          <a:noFill/>
        </p:spPr>
        <p:txBody>
          <a:bodyPr wrap="square" rtlCol="0">
            <a:spAutoFit/>
          </a:bodyPr>
          <a:lstStyle/>
          <a:p>
            <a:pPr algn="l" rtl="0"/>
            <a:r>
              <a:rPr lang="cs-CZ" sz="1400" b="1" dirty="0" err="1">
                <a:solidFill>
                  <a:srgbClr val="FF0000"/>
                </a:solidFill>
              </a:rPr>
              <a:t>Sachcen</a:t>
            </a:r>
            <a:r>
              <a:rPr lang="cs-CZ" sz="1400" b="1" dirty="0">
                <a:solidFill>
                  <a:srgbClr val="FF0000"/>
                </a:solidFill>
              </a:rPr>
              <a:t>2000</a:t>
            </a:r>
          </a:p>
        </p:txBody>
      </p:sp>
      <p:sp>
        <p:nvSpPr>
          <p:cNvPr id="18" name="Šipka: dolů 17">
            <a:extLst>
              <a:ext uri="{FF2B5EF4-FFF2-40B4-BE49-F238E27FC236}">
                <a16:creationId xmlns:a16="http://schemas.microsoft.com/office/drawing/2014/main" id="{7609E44E-2006-0A24-385A-271251F28169}"/>
              </a:ext>
            </a:extLst>
          </p:cNvPr>
          <p:cNvSpPr/>
          <p:nvPr/>
        </p:nvSpPr>
        <p:spPr>
          <a:xfrm rot="12563745">
            <a:off x="789407" y="4115978"/>
            <a:ext cx="269252" cy="3482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solidFill>
                <a:srgbClr val="FF0000"/>
              </a:solidFill>
            </a:endParaRPr>
          </a:p>
        </p:txBody>
      </p:sp>
      <p:sp>
        <p:nvSpPr>
          <p:cNvPr id="19" name="Šipka: dolů 18">
            <a:extLst>
              <a:ext uri="{FF2B5EF4-FFF2-40B4-BE49-F238E27FC236}">
                <a16:creationId xmlns:a16="http://schemas.microsoft.com/office/drawing/2014/main" id="{71FCA827-E8EA-8DC2-64E9-B59FA4B5F6BA}"/>
              </a:ext>
            </a:extLst>
          </p:cNvPr>
          <p:cNvSpPr/>
          <p:nvPr/>
        </p:nvSpPr>
        <p:spPr>
          <a:xfrm rot="19202931">
            <a:off x="9264352" y="4160381"/>
            <a:ext cx="288032" cy="3578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8" name="TextovéPole 7">
            <a:extLst>
              <a:ext uri="{FF2B5EF4-FFF2-40B4-BE49-F238E27FC236}">
                <a16:creationId xmlns:a16="http://schemas.microsoft.com/office/drawing/2014/main" id="{88383B9E-C8E0-9C5A-85D4-88B4A25CDB03}"/>
              </a:ext>
            </a:extLst>
          </p:cNvPr>
          <p:cNvSpPr txBox="1"/>
          <p:nvPr/>
        </p:nvSpPr>
        <p:spPr>
          <a:xfrm>
            <a:off x="10449426" y="6084102"/>
            <a:ext cx="1703213" cy="461665"/>
          </a:xfrm>
          <a:prstGeom prst="rect">
            <a:avLst/>
          </a:prstGeom>
          <a:noFill/>
        </p:spPr>
        <p:txBody>
          <a:bodyPr wrap="square" rtlCol="0">
            <a:spAutoFit/>
          </a:bodyPr>
          <a:lstStyle/>
          <a:p>
            <a:pPr algn="l" rtl="0"/>
            <a:r>
              <a:rPr lang="cs-CZ" sz="800" dirty="0"/>
              <a:t>https://www.statistik.sachsen.de/html/landwirtschaft-forstwirtschaft.html</a:t>
            </a:r>
          </a:p>
        </p:txBody>
      </p:sp>
    </p:spTree>
    <p:extLst>
      <p:ext uri="{BB962C8B-B14F-4D97-AF65-F5344CB8AC3E}">
        <p14:creationId xmlns:p14="http://schemas.microsoft.com/office/powerpoint/2010/main" val="1516168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F54940CA-EEF6-4D17-253D-60150B80FE18}"/>
              </a:ext>
            </a:extLst>
          </p:cNvPr>
          <p:cNvSpPr>
            <a:spLocks noGrp="1"/>
          </p:cNvSpPr>
          <p:nvPr>
            <p:ph type="sldNum" sz="quarter" idx="12"/>
          </p:nvPr>
        </p:nvSpPr>
        <p:spPr/>
        <p:txBody>
          <a:bodyPr/>
          <a:lstStyle/>
          <a:p>
            <a:pPr algn="l" rtl="0"/>
            <a:fld id="{4FAB73BC-B049-4115-A692-8D63A059BFB8}" type="slidenum">
              <a:rPr lang="en-US" smtClean="0"/>
              <a:pPr algn="l" rtl="0"/>
              <a:t>60</a:t>
            </a:fld>
            <a:endParaRPr lang="en-US" dirty="0"/>
          </a:p>
        </p:txBody>
      </p:sp>
      <p:sp>
        <p:nvSpPr>
          <p:cNvPr id="3" name="TextovéPole 2">
            <a:extLst>
              <a:ext uri="{FF2B5EF4-FFF2-40B4-BE49-F238E27FC236}">
                <a16:creationId xmlns:a16="http://schemas.microsoft.com/office/drawing/2014/main" id="{E64803F7-F1C4-2D5F-70CD-A00BCA98F8A7}"/>
              </a:ext>
            </a:extLst>
          </p:cNvPr>
          <p:cNvSpPr txBox="1"/>
          <p:nvPr/>
        </p:nvSpPr>
        <p:spPr>
          <a:xfrm>
            <a:off x="551384" y="136525"/>
            <a:ext cx="11305256" cy="6401753"/>
          </a:xfrm>
          <a:prstGeom prst="rect">
            <a:avLst/>
          </a:prstGeom>
          <a:noFill/>
        </p:spPr>
        <p:txBody>
          <a:bodyPr wrap="square" rtlCol="0">
            <a:spAutoFit/>
          </a:bodyPr>
          <a:lstStyle/>
          <a:p>
            <a:pPr algn="l" rtl="0"/>
            <a:endParaRPr lang="cs-CZ" b="1" i="0" dirty="0">
              <a:solidFill>
                <a:srgbClr val="485D22"/>
              </a:solidFill>
              <a:effectLst/>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Ab 1. Juli 2023 ist der Abschuss von Problemwölfen im Bundesland Oberösterreich nach Kärnten, Tirol und Niederösterreich möglich.</a:t>
            </a:r>
          </a:p>
          <a:p>
            <a:pPr algn="l" rtl="0"/>
            <a:endParaRPr lang="cs-CZ" b="1" dirty="0">
              <a:solidFill>
                <a:srgbClr val="485D22"/>
              </a:solidFill>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Wölfe griffen in Lettland im Jahr 2022 mindestens doppelt so viele Nutztiere an wie im Jahr 2021.</a:t>
            </a:r>
            <a:r>
              <a:rPr lang="cs-CZ" b="1" i="0" dirty="0">
                <a:solidFill>
                  <a:srgbClr val="555555"/>
                </a:solidFill>
                <a:effectLst/>
                <a:latin typeface="Ubuntu" panose="020B0504030602030204" pitchFamily="34" charset="0"/>
              </a:rPr>
              <a:t>Der staatliche Forstdienst (VMD) hat für die Jagdsaison 2023 die Jagd auf 300 Wölfe angeordnet.</a:t>
            </a:r>
          </a:p>
          <a:p>
            <a:pPr algn="l" rtl="0"/>
            <a:r>
              <a:rPr lang="cs-CZ" b="1" i="0" dirty="0">
                <a:solidFill>
                  <a:srgbClr val="555555"/>
                </a:solidFill>
                <a:effectLst/>
                <a:latin typeface="Ubuntu" panose="020B0504030602030204" pitchFamily="34" charset="0"/>
              </a:rPr>
              <a:t> </a:t>
            </a:r>
            <a:endParaRPr lang="cs-CZ" b="1" i="0" dirty="0">
              <a:solidFill>
                <a:srgbClr val="485D22"/>
              </a:solidFill>
              <a:effectLst/>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r>
              <a:rPr lang="cs-CZ" b="1" i="0" dirty="0">
                <a:solidFill>
                  <a:srgbClr val="485D22"/>
                </a:solidFill>
                <a:effectLst/>
                <a:latin typeface="Ubuntu" panose="020B0504030602030204" pitchFamily="34" charset="0"/>
              </a:rPr>
              <a:t>In Nordmazedonien zahlt der Staat Jägern, die Wölfe töten, eine Belohnung von 50 Euro.</a:t>
            </a:r>
          </a:p>
          <a:p>
            <a:pPr algn="l" rtl="0"/>
            <a:endParaRPr lang="cs-CZ" b="1" dirty="0">
              <a:solidFill>
                <a:srgbClr val="485D22"/>
              </a:solidFill>
              <a:latin typeface="Ubuntu" panose="020B0504030602030204" pitchFamily="34" charset="0"/>
            </a:endParaRPr>
          </a:p>
          <a:p>
            <a:pPr algn="l" rtl="0"/>
            <a:endParaRPr lang="cs-CZ" b="1" dirty="0">
              <a:solidFill>
                <a:srgbClr val="485D22"/>
              </a:solidFill>
              <a:latin typeface="Ubuntu" panose="020B0504030602030204" pitchFamily="34" charset="0"/>
            </a:endParaRPr>
          </a:p>
          <a:p>
            <a:pPr algn="l" rtl="0"/>
            <a:endParaRPr lang="cs-CZ" b="1" i="0" dirty="0">
              <a:solidFill>
                <a:srgbClr val="485D22"/>
              </a:solidFill>
              <a:effectLst/>
              <a:latin typeface="Ubuntu" panose="020B0504030602030204" pitchFamily="34" charset="0"/>
            </a:endParaRPr>
          </a:p>
          <a:p>
            <a:pPr algn="l" rtl="0"/>
            <a:r>
              <a:rPr lang="cs-CZ" b="1" i="0" dirty="0">
                <a:solidFill>
                  <a:srgbClr val="485D22"/>
                </a:solidFill>
                <a:effectLst/>
                <a:latin typeface="Ubuntu" panose="020B0504030602030204" pitchFamily="34" charset="0"/>
              </a:rPr>
              <a:t>Seit Mai 2023 erleichtert Bayern den Abschuss von Wölfen, die Tierhaltungsbetriebe angreifen, deutlich. Bayerischer Ministerpräsident Markus</a:t>
            </a:r>
            <a:r>
              <a:rPr lang="cs-CZ" b="1" i="0" dirty="0" err="1">
                <a:solidFill>
                  <a:srgbClr val="485D22"/>
                </a:solidFill>
                <a:effectLst/>
                <a:latin typeface="Ubuntu" panose="020B0504030602030204" pitchFamily="34" charset="0"/>
              </a:rPr>
              <a:t>Söder</a:t>
            </a:r>
            <a:r>
              <a:rPr lang="cs-CZ" b="1" i="0" dirty="0">
                <a:solidFill>
                  <a:srgbClr val="485D22"/>
                </a:solidFill>
                <a:effectLst/>
                <a:latin typeface="Ubuntu" panose="020B0504030602030204" pitchFamily="34" charset="0"/>
              </a:rPr>
              <a:t>erklärte: „DER WOLF GEHÖRT NICHT NACH BAYERN!“</a:t>
            </a:r>
          </a:p>
          <a:p>
            <a:pPr algn="l" rtl="0"/>
            <a:r>
              <a:rPr lang="cs-CZ" b="1" i="0" dirty="0">
                <a:solidFill>
                  <a:srgbClr val="485D22"/>
                </a:solidFill>
                <a:effectLst/>
                <a:latin typeface="Ubuntu" panose="020B0504030602030204" pitchFamily="34" charset="0"/>
              </a:rPr>
              <a:t>Der Fang erfolgt nach dem Prinzip „Ein gerissenes Tier und das ist genug“.</a:t>
            </a:r>
          </a:p>
          <a:p>
            <a:pPr algn="l" rtl="0"/>
            <a:r>
              <a:rPr lang="cs-CZ" sz="800" b="1" i="0" u="sng" dirty="0">
                <a:solidFill>
                  <a:srgbClr val="485D22"/>
                </a:solidFill>
                <a:effectLst/>
                <a:latin typeface="Ubuntu" panose="020B0504030602030204" pitchFamily="34" charset="0"/>
                <a:hlinkClick r:id="rId2"/>
              </a:rPr>
              <a:t>https://www.schweizerbauer.ch/tiere/ubrige-tiere/problemwolf-auch-in-oberoesterreich-abschuss-moeglich/</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3"/>
              </a:rPr>
              <a:t>https://www.vmd.gov.lv/lv?utm_source=https%3A%2F%2Feng.lsm.lv%2F</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4"/>
              </a:rPr>
              <a:t>https://globalvoices.org/2022/09/23/the-wolf-is-being-targeted-and-killed-in-north-macedonia/</a:t>
            </a:r>
            <a:endParaRPr lang="cs-CZ" sz="800" b="1" i="0" u="sng"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5"/>
              </a:rPr>
              <a:t>https://www.bayern.de/ministerrat-verabschiedet-bayerische-wolfsverordnung/</a:t>
            </a:r>
            <a:endParaRPr lang="cs-CZ" sz="800" dirty="0"/>
          </a:p>
        </p:txBody>
      </p:sp>
      <p:pic>
        <p:nvPicPr>
          <p:cNvPr id="5" name="Obrázek 4">
            <a:extLst>
              <a:ext uri="{FF2B5EF4-FFF2-40B4-BE49-F238E27FC236}">
                <a16:creationId xmlns:a16="http://schemas.microsoft.com/office/drawing/2014/main" id="{CCF38840-CFAC-FA15-9E4E-8ACFD8ED71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2540" y="33838"/>
            <a:ext cx="900100" cy="900100"/>
          </a:xfrm>
          <a:prstGeom prst="rect">
            <a:avLst/>
          </a:prstGeom>
        </p:spPr>
      </p:pic>
      <p:pic>
        <p:nvPicPr>
          <p:cNvPr id="7" name="Obrázek 6">
            <a:extLst>
              <a:ext uri="{FF2B5EF4-FFF2-40B4-BE49-F238E27FC236}">
                <a16:creationId xmlns:a16="http://schemas.microsoft.com/office/drawing/2014/main" id="{5AE5773B-D009-A129-6C40-B2CF9B3583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7250" y="1277959"/>
            <a:ext cx="950683" cy="950683"/>
          </a:xfrm>
          <a:prstGeom prst="rect">
            <a:avLst/>
          </a:prstGeom>
        </p:spPr>
      </p:pic>
      <p:pic>
        <p:nvPicPr>
          <p:cNvPr id="9" name="Obrázek 8">
            <a:extLst>
              <a:ext uri="{FF2B5EF4-FFF2-40B4-BE49-F238E27FC236}">
                <a16:creationId xmlns:a16="http://schemas.microsoft.com/office/drawing/2014/main" id="{EEFF4010-82FB-0525-3C4D-654D77D87E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8606" y="3113083"/>
            <a:ext cx="1027969" cy="513985"/>
          </a:xfrm>
          <a:prstGeom prst="rect">
            <a:avLst/>
          </a:prstGeom>
        </p:spPr>
      </p:pic>
      <p:pic>
        <p:nvPicPr>
          <p:cNvPr id="13" name="Obrázek 12">
            <a:extLst>
              <a:ext uri="{FF2B5EF4-FFF2-40B4-BE49-F238E27FC236}">
                <a16:creationId xmlns:a16="http://schemas.microsoft.com/office/drawing/2014/main" id="{0768B0CC-269C-7666-E992-28CB497F05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9964" y="4123435"/>
            <a:ext cx="1027969" cy="639492"/>
          </a:xfrm>
          <a:prstGeom prst="rect">
            <a:avLst/>
          </a:prstGeom>
        </p:spPr>
      </p:pic>
    </p:spTree>
    <p:extLst>
      <p:ext uri="{BB962C8B-B14F-4D97-AF65-F5344CB8AC3E}">
        <p14:creationId xmlns:p14="http://schemas.microsoft.com/office/powerpoint/2010/main" val="1381799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5DEB8F3-9632-7647-FB9C-E30AE5096C3D}"/>
              </a:ext>
            </a:extLst>
          </p:cNvPr>
          <p:cNvSpPr>
            <a:spLocks noGrp="1"/>
          </p:cNvSpPr>
          <p:nvPr>
            <p:ph type="sldNum" sz="quarter" idx="12"/>
          </p:nvPr>
        </p:nvSpPr>
        <p:spPr/>
        <p:txBody>
          <a:bodyPr/>
          <a:lstStyle/>
          <a:p>
            <a:pPr algn="l" rtl="0"/>
            <a:fld id="{4FAB73BC-B049-4115-A692-8D63A059BFB8}" type="slidenum">
              <a:rPr lang="en-US" smtClean="0"/>
              <a:pPr algn="l" rtl="0"/>
              <a:t>61</a:t>
            </a:fld>
            <a:endParaRPr lang="en-US" dirty="0"/>
          </a:p>
        </p:txBody>
      </p:sp>
      <p:pic>
        <p:nvPicPr>
          <p:cNvPr id="4" name="Obrázek 3">
            <a:extLst>
              <a:ext uri="{FF2B5EF4-FFF2-40B4-BE49-F238E27FC236}">
                <a16:creationId xmlns:a16="http://schemas.microsoft.com/office/drawing/2014/main" id="{232DC966-FE93-13AA-0608-4D8E4B0AB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121347"/>
            <a:ext cx="9000000" cy="5250635"/>
          </a:xfrm>
          <a:prstGeom prst="rect">
            <a:avLst/>
          </a:prstGeom>
        </p:spPr>
      </p:pic>
      <p:sp>
        <p:nvSpPr>
          <p:cNvPr id="5" name="TextovéPole 4">
            <a:extLst>
              <a:ext uri="{FF2B5EF4-FFF2-40B4-BE49-F238E27FC236}">
                <a16:creationId xmlns:a16="http://schemas.microsoft.com/office/drawing/2014/main" id="{29A976E5-FD51-013B-6173-27B1E819D6F7}"/>
              </a:ext>
            </a:extLst>
          </p:cNvPr>
          <p:cNvSpPr txBox="1"/>
          <p:nvPr/>
        </p:nvSpPr>
        <p:spPr>
          <a:xfrm>
            <a:off x="479376" y="332656"/>
            <a:ext cx="11233248" cy="523220"/>
          </a:xfrm>
          <a:prstGeom prst="rect">
            <a:avLst/>
          </a:prstGeom>
          <a:noFill/>
        </p:spPr>
        <p:txBody>
          <a:bodyPr wrap="square" rtlCol="0">
            <a:spAutoFit/>
          </a:bodyPr>
          <a:lstStyle/>
          <a:p>
            <a:pPr algn="ctr" rtl="0"/>
            <a:r>
              <a:rPr lang="cs-CZ" sz="2800" b="1" dirty="0">
                <a:solidFill>
                  <a:srgbClr val="FF0000"/>
                </a:solidFill>
              </a:rPr>
              <a:t>Zurück zur Tschechischen Republik – wie groß ist das Problem mit Wölfen?</a:t>
            </a:r>
          </a:p>
        </p:txBody>
      </p:sp>
      <p:sp>
        <p:nvSpPr>
          <p:cNvPr id="8" name="TextovéPole 7">
            <a:extLst>
              <a:ext uri="{FF2B5EF4-FFF2-40B4-BE49-F238E27FC236}">
                <a16:creationId xmlns:a16="http://schemas.microsoft.com/office/drawing/2014/main" id="{CD4015C4-058A-06EE-C1AD-34A19C36D80B}"/>
              </a:ext>
            </a:extLst>
          </p:cNvPr>
          <p:cNvSpPr txBox="1"/>
          <p:nvPr/>
        </p:nvSpPr>
        <p:spPr>
          <a:xfrm>
            <a:off x="263352" y="1340768"/>
            <a:ext cx="1368152" cy="769441"/>
          </a:xfrm>
          <a:prstGeom prst="rect">
            <a:avLst/>
          </a:prstGeom>
          <a:noFill/>
        </p:spPr>
        <p:txBody>
          <a:bodyPr wrap="square" rtlCol="0">
            <a:spAutoFit/>
          </a:bodyPr>
          <a:lstStyle/>
          <a:p>
            <a:pPr algn="l" rtl="0"/>
            <a:r>
              <a:rPr lang="cs-CZ" sz="4400" b="1" dirty="0"/>
              <a:t>2023</a:t>
            </a:r>
          </a:p>
        </p:txBody>
      </p:sp>
    </p:spTree>
    <p:extLst>
      <p:ext uri="{BB962C8B-B14F-4D97-AF65-F5344CB8AC3E}">
        <p14:creationId xmlns:p14="http://schemas.microsoft.com/office/powerpoint/2010/main" val="3727760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9F2ED9F-7F05-357B-044A-288605856945}"/>
              </a:ext>
            </a:extLst>
          </p:cNvPr>
          <p:cNvSpPr>
            <a:spLocks noGrp="1"/>
          </p:cNvSpPr>
          <p:nvPr>
            <p:ph type="sldNum" sz="quarter" idx="12"/>
          </p:nvPr>
        </p:nvSpPr>
        <p:spPr/>
        <p:txBody>
          <a:bodyPr/>
          <a:lstStyle/>
          <a:p>
            <a:pPr algn="l" rtl="0"/>
            <a:fld id="{4FAB73BC-B049-4115-A692-8D63A059BFB8}" type="slidenum">
              <a:rPr lang="en-US" smtClean="0"/>
              <a:pPr algn="l" rtl="0"/>
              <a:t>62</a:t>
            </a:fld>
            <a:endParaRPr lang="en-US" dirty="0"/>
          </a:p>
        </p:txBody>
      </p:sp>
      <p:pic>
        <p:nvPicPr>
          <p:cNvPr id="3" name="Obrázek 2">
            <a:extLst>
              <a:ext uri="{FF2B5EF4-FFF2-40B4-BE49-F238E27FC236}">
                <a16:creationId xmlns:a16="http://schemas.microsoft.com/office/drawing/2014/main" id="{530B2905-4184-F4F7-C53D-919C0F5865BB}"/>
              </a:ext>
            </a:extLst>
          </p:cNvPr>
          <p:cNvPicPr>
            <a:picLocks noChangeAspect="1"/>
          </p:cNvPicPr>
          <p:nvPr/>
        </p:nvPicPr>
        <p:blipFill>
          <a:blip r:embed="rId2"/>
          <a:stretch>
            <a:fillRect/>
          </a:stretch>
        </p:blipFill>
        <p:spPr>
          <a:xfrm>
            <a:off x="1103446" y="620688"/>
            <a:ext cx="10177130" cy="5724635"/>
          </a:xfrm>
          <a:prstGeom prst="rect">
            <a:avLst/>
          </a:prstGeom>
        </p:spPr>
      </p:pic>
    </p:spTree>
    <p:extLst>
      <p:ext uri="{BB962C8B-B14F-4D97-AF65-F5344CB8AC3E}">
        <p14:creationId xmlns:p14="http://schemas.microsoft.com/office/powerpoint/2010/main" val="1713296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5BE2C24-04F6-2A4B-5667-935A9AE0FC1F}"/>
              </a:ext>
            </a:extLst>
          </p:cNvPr>
          <p:cNvSpPr>
            <a:spLocks noGrp="1"/>
          </p:cNvSpPr>
          <p:nvPr>
            <p:ph type="sldNum" sz="quarter" idx="12"/>
          </p:nvPr>
        </p:nvSpPr>
        <p:spPr/>
        <p:txBody>
          <a:bodyPr/>
          <a:lstStyle/>
          <a:p>
            <a:pPr algn="l" rtl="0"/>
            <a:fld id="{4FAB73BC-B049-4115-A692-8D63A059BFB8}" type="slidenum">
              <a:rPr lang="en-US" smtClean="0"/>
              <a:pPr algn="l" rtl="0"/>
              <a:t>63</a:t>
            </a:fld>
            <a:endParaRPr lang="en-US" dirty="0"/>
          </a:p>
        </p:txBody>
      </p:sp>
      <p:pic>
        <p:nvPicPr>
          <p:cNvPr id="4" name="Obrázek 3">
            <a:extLst>
              <a:ext uri="{FF2B5EF4-FFF2-40B4-BE49-F238E27FC236}">
                <a16:creationId xmlns:a16="http://schemas.microsoft.com/office/drawing/2014/main" id="{6588B4EF-B509-A2B2-B3FB-10250EFB9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2759040"/>
            <a:ext cx="5656012" cy="3940547"/>
          </a:xfrm>
          <a:prstGeom prst="rect">
            <a:avLst/>
          </a:prstGeom>
        </p:spPr>
      </p:pic>
      <p:sp>
        <p:nvSpPr>
          <p:cNvPr id="5" name="TextovéPole 4">
            <a:extLst>
              <a:ext uri="{FF2B5EF4-FFF2-40B4-BE49-F238E27FC236}">
                <a16:creationId xmlns:a16="http://schemas.microsoft.com/office/drawing/2014/main" id="{FF530082-2E1F-06FF-A380-9E48C63743E3}"/>
              </a:ext>
            </a:extLst>
          </p:cNvPr>
          <p:cNvSpPr txBox="1"/>
          <p:nvPr/>
        </p:nvSpPr>
        <p:spPr>
          <a:xfrm>
            <a:off x="191344" y="158413"/>
            <a:ext cx="11809312" cy="2739211"/>
          </a:xfrm>
          <a:prstGeom prst="rect">
            <a:avLst/>
          </a:prstGeom>
          <a:noFill/>
        </p:spPr>
        <p:txBody>
          <a:bodyPr wrap="square" rtlCol="0">
            <a:spAutoFit/>
          </a:bodyPr>
          <a:lstStyle/>
          <a:p>
            <a:pPr algn="ctr" rtl="0"/>
            <a:r>
              <a:rPr lang="cs-CZ" sz="2800" dirty="0">
                <a:solidFill>
                  <a:srgbClr val="FF0000"/>
                </a:solidFill>
              </a:rPr>
              <a:t>Ökologischer Landbau a</a:t>
            </a:r>
            <a:r>
              <a:rPr lang="cs-CZ" sz="2800" dirty="0" err="1">
                <a:solidFill>
                  <a:srgbClr val="FF0000"/>
                </a:solidFill>
                <a:latin typeface="Source Sans Pro" panose="020B0503030403020204" pitchFamily="34" charset="0"/>
              </a:rPr>
              <a:t>w</a:t>
            </a:r>
            <a:r>
              <a:rPr lang="cs-CZ" sz="2800" b="0" i="0" dirty="0" err="1">
                <a:solidFill>
                  <a:srgbClr val="FF0000"/>
                </a:solidFill>
                <a:effectLst/>
                <a:latin typeface="Source Sans Pro" panose="020B0503030403020204" pitchFamily="34" charset="0"/>
              </a:rPr>
              <a:t>elfare</a:t>
            </a:r>
            <a:r>
              <a:rPr lang="cs-CZ" sz="2800" b="0" i="0" dirty="0">
                <a:solidFill>
                  <a:srgbClr val="FF0000"/>
                </a:solidFill>
                <a:effectLst/>
                <a:latin typeface="Source Sans Pro" panose="020B0503030403020204" pitchFamily="34" charset="0"/>
              </a:rPr>
              <a:t>x Wolf</a:t>
            </a:r>
            <a:endParaRPr lang="cs-CZ" sz="2800" dirty="0">
              <a:solidFill>
                <a:srgbClr val="FF0000"/>
              </a:solidFill>
            </a:endParaRPr>
          </a:p>
          <a:p>
            <a:pPr algn="l" rtl="0"/>
            <a:endParaRPr lang="cs-CZ" dirty="0"/>
          </a:p>
          <a:p>
            <a:pPr algn="l" rtl="0"/>
            <a:r>
              <a:rPr lang="cs-CZ" dirty="0"/>
              <a:t>Der ökologische Landbau macht einen Anteil von 16,22 % der Gesamtfläche des Agrarflächenfonds in der Tschechischen Republik aus</a:t>
            </a:r>
          </a:p>
          <a:p>
            <a:pPr algn="l" rtl="0"/>
            <a:endParaRPr lang="cs-CZ" dirty="0"/>
          </a:p>
          <a:p>
            <a:pPr algn="l" rtl="0"/>
            <a:r>
              <a:rPr lang="cs-CZ" b="0" i="0" dirty="0" err="1">
                <a:solidFill>
                  <a:srgbClr val="000000"/>
                </a:solidFill>
                <a:effectLst/>
                <a:latin typeface="Source Sans Pro" panose="020B0503030403020204" pitchFamily="34" charset="0"/>
              </a:rPr>
              <a:t>Wohlfahrt</a:t>
            </a:r>
            <a:r>
              <a:rPr lang="cs-CZ" b="0" i="0" dirty="0">
                <a:solidFill>
                  <a:srgbClr val="000000"/>
                </a:solidFill>
                <a:effectLst/>
                <a:latin typeface="Source Sans Pro" panose="020B0503030403020204" pitchFamily="34" charset="0"/>
              </a:rPr>
              <a:t>, oder-</a:t>
            </a:r>
            <a:r>
              <a:rPr lang="cs-CZ" b="0" i="0" dirty="0" err="1">
                <a:solidFill>
                  <a:srgbClr val="000000"/>
                </a:solidFill>
                <a:effectLst/>
                <a:latin typeface="Source Sans Pro" panose="020B0503030403020204" pitchFamily="34" charset="0"/>
              </a:rPr>
              <a:t>Wenn</a:t>
            </a:r>
            <a:r>
              <a:rPr lang="cs-CZ" b="0" i="0" dirty="0">
                <a:solidFill>
                  <a:srgbClr val="000000"/>
                </a:solidFill>
                <a:effectLst/>
                <a:latin typeface="Source Sans Pro" panose="020B0503030403020204" pitchFamily="34" charset="0"/>
              </a:rPr>
              <a:t>Das Wohlbefinden eines Tieres im Allgemeinen stellt einen Zustand vollkommener physischer und psychischer Gesundheit dar, in dem das Tier im Einklang mit seiner Umwelt lebt. Das Wohlbefinden eines Tieres wird durch seine Fähigkeit bestimmt, Härten zu vermeiden und seine körperliche und geistige Fitness aufrechtzuerhalten.</a:t>
            </a:r>
          </a:p>
          <a:p>
            <a:pPr algn="ctr" rtl="0"/>
            <a:r>
              <a:rPr lang="cs-CZ" b="1" i="0" dirty="0">
                <a:solidFill>
                  <a:srgbClr val="FF0000"/>
                </a:solidFill>
                <a:effectLst/>
                <a:latin typeface="Source Sans Pro" panose="020B0503030403020204" pitchFamily="34" charset="0"/>
              </a:rPr>
              <a:t>Dies steht in vielen Fällen im Widerspruch zum Schutz der Tiere vor Wolfsangriffen.</a:t>
            </a:r>
            <a:endParaRPr lang="cs-CZ" b="1" dirty="0">
              <a:solidFill>
                <a:srgbClr val="FF0000"/>
              </a:solidFill>
            </a:endParaRPr>
          </a:p>
        </p:txBody>
      </p:sp>
      <p:sp>
        <p:nvSpPr>
          <p:cNvPr id="6" name="TextovéPole 5">
            <a:extLst>
              <a:ext uri="{FF2B5EF4-FFF2-40B4-BE49-F238E27FC236}">
                <a16:creationId xmlns:a16="http://schemas.microsoft.com/office/drawing/2014/main" id="{54873616-89E2-E89C-7986-4339B18CF514}"/>
              </a:ext>
            </a:extLst>
          </p:cNvPr>
          <p:cNvSpPr txBox="1"/>
          <p:nvPr/>
        </p:nvSpPr>
        <p:spPr>
          <a:xfrm>
            <a:off x="6220194" y="3115885"/>
            <a:ext cx="5780462" cy="3693319"/>
          </a:xfrm>
          <a:prstGeom prst="rect">
            <a:avLst/>
          </a:prstGeom>
          <a:noFill/>
        </p:spPr>
        <p:txBody>
          <a:bodyPr wrap="square" rtlCol="0">
            <a:spAutoFit/>
          </a:bodyPr>
          <a:lstStyle/>
          <a:p>
            <a:pPr algn="l" rtl="0" fontAlgn="base"/>
            <a:r>
              <a:rPr lang="cs-CZ" sz="2400" b="1" i="0" dirty="0" err="1">
                <a:solidFill>
                  <a:srgbClr val="0070C0"/>
                </a:solidFill>
                <a:effectLst/>
                <a:latin typeface="inherit"/>
              </a:rPr>
              <a:t>Wohlfahrt</a:t>
            </a:r>
            <a:r>
              <a:rPr lang="cs-CZ" sz="2400" b="1" i="0" dirty="0">
                <a:solidFill>
                  <a:srgbClr val="0070C0"/>
                </a:solidFill>
                <a:effectLst/>
                <a:latin typeface="inherit"/>
              </a:rPr>
              <a:t>- das Gesetz der fünf Freiheiten:</a:t>
            </a:r>
          </a:p>
          <a:p>
            <a:pPr algn="l" rtl="0" fontAlgn="base"/>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Freiheit von Hunger, Durst und Unterernährung</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Freiheit von Unbehagen</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Freiheit von Schmerzen, Verletzungen und Krankheiten</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Freiheit, natürliches Verhalten zu zeigen</a:t>
            </a:r>
            <a:endParaRPr lang="cs-CZ" sz="2400" b="0" i="0" dirty="0">
              <a:solidFill>
                <a:srgbClr val="000000"/>
              </a:solidFill>
              <a:effectLst/>
              <a:latin typeface="Source Sans Pro" panose="020B0503030403020204" pitchFamily="34" charset="0"/>
            </a:endParaRPr>
          </a:p>
          <a:p>
            <a:pPr algn="l" rtl="0" fontAlgn="base">
              <a:buFont typeface="Arial" panose="020B0604020202020204" pitchFamily="34" charset="0"/>
              <a:buChar char="•"/>
            </a:pPr>
            <a:r>
              <a:rPr lang="cs-CZ" sz="2400" b="1" i="0" dirty="0">
                <a:solidFill>
                  <a:srgbClr val="000000"/>
                </a:solidFill>
                <a:effectLst/>
                <a:latin typeface="inherit"/>
              </a:rPr>
              <a:t>Freiheit von Stress, Angst und Unruhe</a:t>
            </a:r>
            <a:endParaRPr lang="cs-CZ" sz="2400" b="0" i="0" dirty="0">
              <a:solidFill>
                <a:srgbClr val="000000"/>
              </a:solidFill>
              <a:effectLst/>
              <a:latin typeface="Source Sans Pro" panose="020B0503030403020204" pitchFamily="34" charset="0"/>
            </a:endParaRPr>
          </a:p>
          <a:p>
            <a:pPr algn="l" rtl="0"/>
            <a:endParaRPr lang="cs-CZ" dirty="0"/>
          </a:p>
        </p:txBody>
      </p:sp>
    </p:spTree>
    <p:extLst>
      <p:ext uri="{BB962C8B-B14F-4D97-AF65-F5344CB8AC3E}">
        <p14:creationId xmlns:p14="http://schemas.microsoft.com/office/powerpoint/2010/main" val="2925523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6942DEB-75EE-4417-8C84-FBC2D1AECA86}"/>
              </a:ext>
            </a:extLst>
          </p:cNvPr>
          <p:cNvSpPr>
            <a:spLocks noGrp="1"/>
          </p:cNvSpPr>
          <p:nvPr>
            <p:ph type="sldNum" sz="quarter" idx="12"/>
          </p:nvPr>
        </p:nvSpPr>
        <p:spPr/>
        <p:txBody>
          <a:bodyPr/>
          <a:lstStyle/>
          <a:p>
            <a:pPr algn="l" rtl="0"/>
            <a:fld id="{4FAB73BC-B049-4115-A692-8D63A059BFB8}" type="slidenum">
              <a:rPr lang="en-US" smtClean="0"/>
              <a:pPr algn="l" rtl="0"/>
              <a:t>64</a:t>
            </a:fld>
            <a:endParaRPr lang="en-US" dirty="0"/>
          </a:p>
        </p:txBody>
      </p:sp>
      <p:sp>
        <p:nvSpPr>
          <p:cNvPr id="3" name="TextovéPole 2">
            <a:extLst>
              <a:ext uri="{FF2B5EF4-FFF2-40B4-BE49-F238E27FC236}">
                <a16:creationId xmlns:a16="http://schemas.microsoft.com/office/drawing/2014/main" id="{76A70562-F1AF-4739-B941-ECC72D49A4A2}"/>
              </a:ext>
            </a:extLst>
          </p:cNvPr>
          <p:cNvSpPr txBox="1"/>
          <p:nvPr/>
        </p:nvSpPr>
        <p:spPr>
          <a:xfrm>
            <a:off x="0" y="189428"/>
            <a:ext cx="11856639" cy="1877437"/>
          </a:xfrm>
          <a:prstGeom prst="rect">
            <a:avLst/>
          </a:prstGeom>
          <a:noFill/>
        </p:spPr>
        <p:txBody>
          <a:bodyPr wrap="square" rtlCol="0">
            <a:spAutoFit/>
          </a:bodyPr>
          <a:lstStyle/>
          <a:p>
            <a:pPr algn="ctr" rtl="0"/>
            <a:r>
              <a:rPr lang="cs-CZ" sz="2000" b="1" dirty="0">
                <a:solidFill>
                  <a:srgbClr val="FF0000"/>
                </a:solidFill>
              </a:rPr>
              <a:t>Laut den im Register der ökologischen Unternehmer (REP) erfassten Daten wirtschafteten zum 31.12.2022 5.050 Personen ökologisch</a:t>
            </a:r>
            <a:r>
              <a:rPr lang="cs-CZ" sz="2000" b="1" dirty="0" err="1">
                <a:solidFill>
                  <a:srgbClr val="FF0000"/>
                </a:solidFill>
              </a:rPr>
              <a:t>Ökobauern</a:t>
            </a:r>
            <a:r>
              <a:rPr lang="cs-CZ" sz="2000" b="1" dirty="0">
                <a:solidFill>
                  <a:srgbClr val="FF0000"/>
                </a:solidFill>
              </a:rPr>
              <a:t>, auf einer Fläche von 575464 ha (laut LPIS). Dauergrünland (TTP) dominiert mit 457.015 ha,</a:t>
            </a:r>
            <a:r>
              <a:rPr lang="cs-CZ" sz="2000" b="1" dirty="0">
                <a:solidFill>
                  <a:srgbClr val="FF0000"/>
                </a:solidFill>
                <a:cs typeface="Times New Roman" panose="02020603050405020304" pitchFamily="18" charset="0"/>
              </a:rPr>
              <a:t> </a:t>
            </a:r>
            <a:r>
              <a:rPr lang="cs-CZ" sz="2000" b="1" dirty="0">
                <a:solidFill>
                  <a:srgbClr val="FF0000"/>
                </a:solidFill>
                <a:effectLst/>
                <a:ea typeface="Calibri" panose="020F0502020204030204" pitchFamily="34" charset="0"/>
                <a:cs typeface="Times New Roman" panose="02020603050405020304" pitchFamily="18" charset="0"/>
              </a:rPr>
              <a:t>die untrennbar mit Weidetieren verbunden sind. Im Jahr 2022 betrug die Gesamtzahl der Tiere auf Biobetrieben 438</a:t>
            </a:r>
            <a:r>
              <a:rPr lang="cs-CZ" sz="2000" b="1" dirty="0">
                <a:solidFill>
                  <a:srgbClr val="FF0000"/>
                </a:solidFill>
                <a:ea typeface="Calibri" panose="020F0502020204030204" pitchFamily="34" charset="0"/>
                <a:cs typeface="Times New Roman" panose="02020603050405020304" pitchFamily="18" charset="0"/>
              </a:rPr>
              <a:t>4</a:t>
            </a:r>
            <a:r>
              <a:rPr lang="cs-CZ" sz="2000" b="1" dirty="0">
                <a:solidFill>
                  <a:srgbClr val="FF0000"/>
                </a:solidFill>
                <a:effectLst/>
                <a:ea typeface="Calibri" panose="020F0502020204030204" pitchFamily="34" charset="0"/>
                <a:cs typeface="Times New Roman" panose="02020603050405020304" pitchFamily="18" charset="0"/>
              </a:rPr>
              <a:t>21 Stk.</a:t>
            </a:r>
          </a:p>
          <a:p>
            <a:pPr algn="l" rtl="0"/>
            <a:endParaRPr lang="cs-CZ"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pic>
        <p:nvPicPr>
          <p:cNvPr id="5" name="Obrázek 4">
            <a:extLst>
              <a:ext uri="{FF2B5EF4-FFF2-40B4-BE49-F238E27FC236}">
                <a16:creationId xmlns:a16="http://schemas.microsoft.com/office/drawing/2014/main" id="{2E0FB635-8D57-4E98-B70D-50EEDEC0B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716" y="2124409"/>
            <a:ext cx="4404568" cy="2609182"/>
          </a:xfrm>
          <a:prstGeom prst="rect">
            <a:avLst/>
          </a:prstGeom>
        </p:spPr>
      </p:pic>
      <p:sp>
        <p:nvSpPr>
          <p:cNvPr id="6" name="TextovéPole 5">
            <a:extLst>
              <a:ext uri="{FF2B5EF4-FFF2-40B4-BE49-F238E27FC236}">
                <a16:creationId xmlns:a16="http://schemas.microsoft.com/office/drawing/2014/main" id="{C4A06C83-D97D-4F9A-B7FC-301E482728BE}"/>
              </a:ext>
            </a:extLst>
          </p:cNvPr>
          <p:cNvSpPr txBox="1"/>
          <p:nvPr/>
        </p:nvSpPr>
        <p:spPr>
          <a:xfrm>
            <a:off x="0" y="4941168"/>
            <a:ext cx="12192000" cy="646331"/>
          </a:xfrm>
          <a:prstGeom prst="rect">
            <a:avLst/>
          </a:prstGeom>
          <a:noFill/>
        </p:spPr>
        <p:txBody>
          <a:bodyPr wrap="square" rtlCol="0">
            <a:spAutoFit/>
          </a:bodyPr>
          <a:lstStyle/>
          <a:p>
            <a:pPr algn="ctr" rtl="0"/>
            <a:r>
              <a:rPr lang="cs-CZ" sz="3600" b="1" i="0" dirty="0">
                <a:solidFill>
                  <a:schemeClr val="tx1">
                    <a:lumMod val="95000"/>
                    <a:lumOff val="5000"/>
                  </a:schemeClr>
                </a:solidFill>
                <a:effectLst/>
                <a:latin typeface="Georgia" panose="02040502050405020303" pitchFamily="18" charset="0"/>
              </a:rPr>
              <a:t>Sollten wir das für ein paar Hundert Wölfe opfern?</a:t>
            </a:r>
            <a:endParaRPr lang="cs-CZ" sz="3600" b="1" dirty="0">
              <a:solidFill>
                <a:schemeClr val="tx1">
                  <a:lumMod val="95000"/>
                  <a:lumOff val="5000"/>
                </a:schemeClr>
              </a:solidFill>
            </a:endParaRPr>
          </a:p>
        </p:txBody>
      </p:sp>
      <p:sp>
        <p:nvSpPr>
          <p:cNvPr id="7" name="TextovéPole 6">
            <a:extLst>
              <a:ext uri="{FF2B5EF4-FFF2-40B4-BE49-F238E27FC236}">
                <a16:creationId xmlns:a16="http://schemas.microsoft.com/office/drawing/2014/main" id="{26B097B7-12EE-D944-58ED-82DD080D4B55}"/>
              </a:ext>
            </a:extLst>
          </p:cNvPr>
          <p:cNvSpPr txBox="1"/>
          <p:nvPr/>
        </p:nvSpPr>
        <p:spPr>
          <a:xfrm>
            <a:off x="1487488" y="6283473"/>
            <a:ext cx="9793088" cy="338554"/>
          </a:xfrm>
          <a:prstGeom prst="rect">
            <a:avLst/>
          </a:prstGeom>
          <a:noFill/>
        </p:spPr>
        <p:txBody>
          <a:bodyPr wrap="square" rtlCol="0">
            <a:spAutoFit/>
          </a:bodyPr>
          <a:lstStyle/>
          <a:p>
            <a:pPr algn="l" rtl="0"/>
            <a:r>
              <a:rPr lang="cs-CZ" sz="800" dirty="0">
                <a:hlinkClick r:id="rId3"/>
              </a:rPr>
              <a:t>https://eagri.cz/public/portal/mze/zemedelstvi/ekologicke-zemedelstvi/dokumenty-statistiky-formulare/statistika-a-pruzkumy</a:t>
            </a:r>
            <a:endParaRPr lang="cs-CZ" sz="800" dirty="0"/>
          </a:p>
          <a:p>
            <a:pPr algn="l" rtl="0"/>
            <a:endParaRPr lang="cs-CZ" sz="800" dirty="0"/>
          </a:p>
        </p:txBody>
      </p:sp>
    </p:spTree>
    <p:extLst>
      <p:ext uri="{BB962C8B-B14F-4D97-AF65-F5344CB8AC3E}">
        <p14:creationId xmlns:p14="http://schemas.microsoft.com/office/powerpoint/2010/main" val="4202676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F357EE5-822A-4F1E-8767-1EB333052D62}"/>
              </a:ext>
            </a:extLst>
          </p:cNvPr>
          <p:cNvSpPr>
            <a:spLocks noGrp="1"/>
          </p:cNvSpPr>
          <p:nvPr>
            <p:ph type="sldNum" sz="quarter" idx="12"/>
          </p:nvPr>
        </p:nvSpPr>
        <p:spPr/>
        <p:txBody>
          <a:bodyPr/>
          <a:lstStyle/>
          <a:p>
            <a:pPr algn="l" rtl="0"/>
            <a:fld id="{4FAB73BC-B049-4115-A692-8D63A059BFB8}" type="slidenum">
              <a:rPr lang="en-US" smtClean="0"/>
              <a:pPr algn="l" rtl="0"/>
              <a:t>65</a:t>
            </a:fld>
            <a:endParaRPr lang="en-US" dirty="0"/>
          </a:p>
        </p:txBody>
      </p:sp>
      <p:sp>
        <p:nvSpPr>
          <p:cNvPr id="5" name="TextovéPole 4">
            <a:extLst>
              <a:ext uri="{FF2B5EF4-FFF2-40B4-BE49-F238E27FC236}">
                <a16:creationId xmlns:a16="http://schemas.microsoft.com/office/drawing/2014/main" id="{01ED0C2D-DD8A-4FB7-865A-8962ECE4DE7C}"/>
              </a:ext>
            </a:extLst>
          </p:cNvPr>
          <p:cNvSpPr txBox="1"/>
          <p:nvPr/>
        </p:nvSpPr>
        <p:spPr>
          <a:xfrm>
            <a:off x="7680176" y="578785"/>
            <a:ext cx="4464496" cy="2031325"/>
          </a:xfrm>
          <a:prstGeom prst="rect">
            <a:avLst/>
          </a:prstGeom>
          <a:noFill/>
        </p:spPr>
        <p:txBody>
          <a:bodyPr wrap="square" rtlCol="0">
            <a:spAutoFit/>
          </a:bodyPr>
          <a:lstStyle/>
          <a:p>
            <a:pPr algn="l" rtl="0"/>
            <a:r>
              <a:rPr lang="cs-CZ" sz="1200" b="1" i="0" dirty="0">
                <a:solidFill>
                  <a:srgbClr val="555555"/>
                </a:solidFill>
                <a:effectLst/>
                <a:latin typeface="Ubuntu" panose="020B0504030602030204" pitchFamily="34" charset="0"/>
              </a:rPr>
              <a:t>Jahr 2022 – 691 Opfer (52 Rinder und ein Pferd) und 263 Angriffe</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Jahr 2021 – 500 Opfer (65 Rinder und Pferde) und 190 Angriffe</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Jahr 2020 – 737 Opfer (46 Rinder und ein Pferd) und 238 Meldungen</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Jahr 2019 – 427 Opfer (41 Rinder) und 146 Meldungen</a:t>
            </a:r>
          </a:p>
          <a:p>
            <a:pPr algn="l" rtl="0"/>
            <a:endParaRPr lang="cs-CZ" sz="1200" b="1" i="0" dirty="0">
              <a:solidFill>
                <a:srgbClr val="555555"/>
              </a:solidFill>
              <a:effectLst/>
              <a:latin typeface="Ubuntu" panose="020B0504030602030204" pitchFamily="34" charset="0"/>
            </a:endParaRPr>
          </a:p>
          <a:p>
            <a:pPr algn="l" rtl="0"/>
            <a:r>
              <a:rPr lang="cs-CZ" sz="1200" b="1" i="0" dirty="0">
                <a:solidFill>
                  <a:srgbClr val="555555"/>
                </a:solidFill>
                <a:effectLst/>
                <a:latin typeface="Ubuntu" panose="020B0504030602030204" pitchFamily="34" charset="0"/>
              </a:rPr>
              <a:t>Jahr 2018 – 305 Opfer (19 Rinder)</a:t>
            </a:r>
          </a:p>
          <a:p>
            <a:pPr algn="l" rtl="0"/>
            <a:endParaRPr lang="cs-CZ" dirty="0"/>
          </a:p>
        </p:txBody>
      </p:sp>
      <p:sp>
        <p:nvSpPr>
          <p:cNvPr id="6" name="TextovéPole 5">
            <a:extLst>
              <a:ext uri="{FF2B5EF4-FFF2-40B4-BE49-F238E27FC236}">
                <a16:creationId xmlns:a16="http://schemas.microsoft.com/office/drawing/2014/main" id="{A3D2A0D2-3FCE-4581-836A-401B54E97AFC}"/>
              </a:ext>
            </a:extLst>
          </p:cNvPr>
          <p:cNvSpPr txBox="1"/>
          <p:nvPr/>
        </p:nvSpPr>
        <p:spPr>
          <a:xfrm>
            <a:off x="781819" y="6478541"/>
            <a:ext cx="2558714" cy="184666"/>
          </a:xfrm>
          <a:prstGeom prst="rect">
            <a:avLst/>
          </a:prstGeom>
          <a:noFill/>
        </p:spPr>
        <p:txBody>
          <a:bodyPr wrap="none" rtlCol="0">
            <a:spAutoFit/>
          </a:bodyPr>
          <a:lstStyle/>
          <a:p>
            <a:pPr algn="l" rtl="0"/>
            <a:r>
              <a:rPr lang="cs-CZ" sz="600" dirty="0">
                <a:solidFill>
                  <a:srgbClr val="0070C0"/>
                </a:solidFill>
              </a:rPr>
              <a:t>https://www.navratvlku.cz/skodni-udalosti-prehled-skodnich-udalosti-2021/</a:t>
            </a:r>
          </a:p>
        </p:txBody>
      </p:sp>
      <p:sp>
        <p:nvSpPr>
          <p:cNvPr id="7" name="TextovéPole 6">
            <a:extLst>
              <a:ext uri="{FF2B5EF4-FFF2-40B4-BE49-F238E27FC236}">
                <a16:creationId xmlns:a16="http://schemas.microsoft.com/office/drawing/2014/main" id="{95A4A434-CC1C-4F32-A542-F5C670FB6F11}"/>
              </a:ext>
            </a:extLst>
          </p:cNvPr>
          <p:cNvSpPr txBox="1"/>
          <p:nvPr/>
        </p:nvSpPr>
        <p:spPr>
          <a:xfrm>
            <a:off x="746011" y="5000030"/>
            <a:ext cx="10714781" cy="1200329"/>
          </a:xfrm>
          <a:prstGeom prst="rect">
            <a:avLst/>
          </a:prstGeom>
          <a:noFill/>
        </p:spPr>
        <p:txBody>
          <a:bodyPr wrap="square" rtlCol="0">
            <a:spAutoFit/>
          </a:bodyPr>
          <a:lstStyle/>
          <a:p>
            <a:pPr algn="l" rtl="0"/>
            <a:r>
              <a:rPr lang="cs-CZ" sz="2400" kern="50" dirty="0">
                <a:latin typeface="Times New Roman" panose="02020603050405020304" pitchFamily="18" charset="0"/>
                <a:ea typeface="SimSun" panose="02010600030101010101" pitchFamily="2" charset="-122"/>
                <a:cs typeface="Mangal" panose="02040503050203030202" pitchFamily="18" charset="0"/>
              </a:rPr>
              <a:t>IN</a:t>
            </a:r>
            <a:r>
              <a:rPr lang="cs-CZ" sz="2400" kern="50" dirty="0">
                <a:effectLst/>
                <a:latin typeface="Times New Roman" panose="02020603050405020304" pitchFamily="18" charset="0"/>
                <a:ea typeface="SimSun" panose="02010600030101010101" pitchFamily="2" charset="-122"/>
                <a:cs typeface="Mangal" panose="02040503050203030202" pitchFamily="18" charset="0"/>
              </a:rPr>
              <a:t>Im Jahr 2020 tötete jeder Wolf in der Tschechischen Republik 7 bis 9 Haustiere.</a:t>
            </a:r>
          </a:p>
          <a:p>
            <a:pPr algn="l" rtl="0"/>
            <a:r>
              <a:rPr lang="cs-CZ" sz="2400" kern="50" dirty="0">
                <a:effectLst/>
                <a:latin typeface="Times New Roman" panose="02020603050405020304" pitchFamily="18" charset="0"/>
                <a:ea typeface="SimSun" panose="02010600030101010101" pitchFamily="2" charset="-122"/>
                <a:cs typeface="Mangal" panose="02040503050203030202" pitchFamily="18" charset="0"/>
              </a:rPr>
              <a:t> </a:t>
            </a:r>
          </a:p>
          <a:p>
            <a:pPr algn="l" rtl="0"/>
            <a:r>
              <a:rPr lang="cs-CZ" sz="2400" kern="50" dirty="0">
                <a:effectLst/>
                <a:latin typeface="Times New Roman" panose="02020603050405020304" pitchFamily="18" charset="0"/>
                <a:ea typeface="SimSun" panose="02010600030101010101" pitchFamily="2" charset="-122"/>
                <a:cs typeface="Mangal" panose="02040503050203030202" pitchFamily="18" charset="0"/>
              </a:rPr>
              <a:t>Die Zahl der Angriffe ist zwischen 2019 und 2022 um 80 % gestiegen.</a:t>
            </a:r>
            <a:endParaRPr lang="cs-CZ" sz="2400" dirty="0"/>
          </a:p>
        </p:txBody>
      </p:sp>
      <p:pic>
        <p:nvPicPr>
          <p:cNvPr id="9" name="Obrázek 8">
            <a:extLst>
              <a:ext uri="{FF2B5EF4-FFF2-40B4-BE49-F238E27FC236}">
                <a16:creationId xmlns:a16="http://schemas.microsoft.com/office/drawing/2014/main" id="{9225E5EC-4162-84D6-DB3D-F1E76889AA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63" y="116632"/>
            <a:ext cx="7559077" cy="4555581"/>
          </a:xfrm>
          <a:prstGeom prst="rect">
            <a:avLst/>
          </a:prstGeom>
        </p:spPr>
      </p:pic>
      <p:sp>
        <p:nvSpPr>
          <p:cNvPr id="3" name="TextovéPole 2">
            <a:extLst>
              <a:ext uri="{FF2B5EF4-FFF2-40B4-BE49-F238E27FC236}">
                <a16:creationId xmlns:a16="http://schemas.microsoft.com/office/drawing/2014/main" id="{DD99E03A-1B7C-DDBE-99EA-F865A666A77A}"/>
              </a:ext>
            </a:extLst>
          </p:cNvPr>
          <p:cNvSpPr txBox="1"/>
          <p:nvPr/>
        </p:nvSpPr>
        <p:spPr>
          <a:xfrm>
            <a:off x="7722657" y="3605015"/>
            <a:ext cx="4320480" cy="400110"/>
          </a:xfrm>
          <a:prstGeom prst="rect">
            <a:avLst/>
          </a:prstGeom>
          <a:noFill/>
        </p:spPr>
        <p:txBody>
          <a:bodyPr wrap="square" rtlCol="0">
            <a:spAutoFit/>
          </a:bodyPr>
          <a:lstStyle/>
          <a:p>
            <a:pPr algn="l" rtl="0"/>
            <a:r>
              <a:rPr lang="cs-CZ" sz="2000" b="1" dirty="0">
                <a:solidFill>
                  <a:srgbClr val="FF0000"/>
                </a:solidFill>
              </a:rPr>
              <a:t>Einige Schäden werden nicht gemeldet</a:t>
            </a:r>
          </a:p>
        </p:txBody>
      </p:sp>
    </p:spTree>
    <p:extLst>
      <p:ext uri="{BB962C8B-B14F-4D97-AF65-F5344CB8AC3E}">
        <p14:creationId xmlns:p14="http://schemas.microsoft.com/office/powerpoint/2010/main" val="7568717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D8DC4C4-B7A6-97EA-E319-C42190E53F5A}"/>
              </a:ext>
            </a:extLst>
          </p:cNvPr>
          <p:cNvSpPr>
            <a:spLocks noGrp="1"/>
          </p:cNvSpPr>
          <p:nvPr>
            <p:ph type="sldNum" sz="quarter" idx="12"/>
          </p:nvPr>
        </p:nvSpPr>
        <p:spPr/>
        <p:txBody>
          <a:bodyPr/>
          <a:lstStyle/>
          <a:p>
            <a:pPr algn="l" rtl="0"/>
            <a:fld id="{4FAB73BC-B049-4115-A692-8D63A059BFB8}" type="slidenum">
              <a:rPr lang="en-US" smtClean="0"/>
              <a:pPr algn="l" rtl="0"/>
              <a:t>66</a:t>
            </a:fld>
            <a:endParaRPr lang="en-US" dirty="0"/>
          </a:p>
        </p:txBody>
      </p:sp>
      <p:pic>
        <p:nvPicPr>
          <p:cNvPr id="4" name="Obrázek 3">
            <a:extLst>
              <a:ext uri="{FF2B5EF4-FFF2-40B4-BE49-F238E27FC236}">
                <a16:creationId xmlns:a16="http://schemas.microsoft.com/office/drawing/2014/main" id="{F8ADBD33-2D5E-B873-4C11-5AEE72534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704" y="692696"/>
            <a:ext cx="9044592" cy="5217619"/>
          </a:xfrm>
          <a:prstGeom prst="rect">
            <a:avLst/>
          </a:prstGeom>
        </p:spPr>
      </p:pic>
    </p:spTree>
    <p:extLst>
      <p:ext uri="{BB962C8B-B14F-4D97-AF65-F5344CB8AC3E}">
        <p14:creationId xmlns:p14="http://schemas.microsoft.com/office/powerpoint/2010/main" val="567674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554F2-289D-9A6E-970F-E4F68B982DB1}"/>
              </a:ext>
            </a:extLst>
          </p:cNvPr>
          <p:cNvSpPr>
            <a:spLocks noGrp="1"/>
          </p:cNvSpPr>
          <p:nvPr>
            <p:ph type="sldNum" sz="quarter" idx="12"/>
          </p:nvPr>
        </p:nvSpPr>
        <p:spPr/>
        <p:txBody>
          <a:bodyPr/>
          <a:lstStyle/>
          <a:p>
            <a:pPr algn="l" rtl="0"/>
            <a:fld id="{4FAB73BC-B049-4115-A692-8D63A059BFB8}" type="slidenum">
              <a:rPr lang="en-US" smtClean="0"/>
              <a:pPr algn="l" rtl="0"/>
              <a:t>67</a:t>
            </a:fld>
            <a:endParaRPr lang="en-US" dirty="0"/>
          </a:p>
        </p:txBody>
      </p:sp>
      <p:pic>
        <p:nvPicPr>
          <p:cNvPr id="4" name="Obrázek 3">
            <a:extLst>
              <a:ext uri="{FF2B5EF4-FFF2-40B4-BE49-F238E27FC236}">
                <a16:creationId xmlns:a16="http://schemas.microsoft.com/office/drawing/2014/main" id="{DFC87E37-BE17-77CF-BD26-F9E26DC2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2" y="1268760"/>
            <a:ext cx="8745924" cy="3670090"/>
          </a:xfrm>
          <a:prstGeom prst="rect">
            <a:avLst/>
          </a:prstGeom>
        </p:spPr>
      </p:pic>
      <p:cxnSp>
        <p:nvCxnSpPr>
          <p:cNvPr id="6" name="Přímá spojnice se šipkou 5">
            <a:extLst>
              <a:ext uri="{FF2B5EF4-FFF2-40B4-BE49-F238E27FC236}">
                <a16:creationId xmlns:a16="http://schemas.microsoft.com/office/drawing/2014/main" id="{F7241EC4-BC07-C203-F0FA-6D6FF9876F9D}"/>
              </a:ext>
            </a:extLst>
          </p:cNvPr>
          <p:cNvCxnSpPr/>
          <p:nvPr/>
        </p:nvCxnSpPr>
        <p:spPr>
          <a:xfrm>
            <a:off x="2135560" y="2060848"/>
            <a:ext cx="1296144" cy="936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Přímá spojnice se šipkou 7">
            <a:extLst>
              <a:ext uri="{FF2B5EF4-FFF2-40B4-BE49-F238E27FC236}">
                <a16:creationId xmlns:a16="http://schemas.microsoft.com/office/drawing/2014/main" id="{88A75C24-CF05-4B74-A7E8-65DF63BA4E51}"/>
              </a:ext>
            </a:extLst>
          </p:cNvPr>
          <p:cNvCxnSpPr/>
          <p:nvPr/>
        </p:nvCxnSpPr>
        <p:spPr>
          <a:xfrm>
            <a:off x="2135560" y="3356992"/>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66E52BF2-2F40-583C-31C5-C194A640BAAF}"/>
              </a:ext>
            </a:extLst>
          </p:cNvPr>
          <p:cNvCxnSpPr/>
          <p:nvPr/>
        </p:nvCxnSpPr>
        <p:spPr>
          <a:xfrm>
            <a:off x="2135560" y="4149080"/>
            <a:ext cx="12961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37AB67DE-A104-5552-BCE7-3AFECF993D2F}"/>
              </a:ext>
            </a:extLst>
          </p:cNvPr>
          <p:cNvSpPr txBox="1"/>
          <p:nvPr/>
        </p:nvSpPr>
        <p:spPr>
          <a:xfrm>
            <a:off x="1559496" y="1876182"/>
            <a:ext cx="720080" cy="369332"/>
          </a:xfrm>
          <a:prstGeom prst="rect">
            <a:avLst/>
          </a:prstGeom>
          <a:noFill/>
        </p:spPr>
        <p:txBody>
          <a:bodyPr wrap="square" rtlCol="0">
            <a:spAutoFit/>
          </a:bodyPr>
          <a:lstStyle/>
          <a:p>
            <a:pPr algn="l" rtl="0"/>
            <a:r>
              <a:rPr lang="cs-CZ" dirty="0"/>
              <a:t>46 %</a:t>
            </a:r>
          </a:p>
        </p:txBody>
      </p:sp>
      <p:sp>
        <p:nvSpPr>
          <p:cNvPr id="12" name="TextovéPole 11">
            <a:extLst>
              <a:ext uri="{FF2B5EF4-FFF2-40B4-BE49-F238E27FC236}">
                <a16:creationId xmlns:a16="http://schemas.microsoft.com/office/drawing/2014/main" id="{089EC3D4-9394-B70C-A8F7-C8E769A287EC}"/>
              </a:ext>
            </a:extLst>
          </p:cNvPr>
          <p:cNvSpPr txBox="1"/>
          <p:nvPr/>
        </p:nvSpPr>
        <p:spPr>
          <a:xfrm>
            <a:off x="1559496" y="3186846"/>
            <a:ext cx="720080" cy="369332"/>
          </a:xfrm>
          <a:prstGeom prst="rect">
            <a:avLst/>
          </a:prstGeom>
          <a:noFill/>
        </p:spPr>
        <p:txBody>
          <a:bodyPr wrap="square" rtlCol="0">
            <a:spAutoFit/>
          </a:bodyPr>
          <a:lstStyle/>
          <a:p>
            <a:pPr algn="l" rtl="0"/>
            <a:r>
              <a:rPr lang="cs-CZ" dirty="0"/>
              <a:t>43 %</a:t>
            </a:r>
          </a:p>
        </p:txBody>
      </p:sp>
      <p:sp>
        <p:nvSpPr>
          <p:cNvPr id="13" name="TextovéPole 12">
            <a:extLst>
              <a:ext uri="{FF2B5EF4-FFF2-40B4-BE49-F238E27FC236}">
                <a16:creationId xmlns:a16="http://schemas.microsoft.com/office/drawing/2014/main" id="{A6791BE8-59D7-46B8-A4BC-A6939A360D99}"/>
              </a:ext>
            </a:extLst>
          </p:cNvPr>
          <p:cNvSpPr txBox="1"/>
          <p:nvPr/>
        </p:nvSpPr>
        <p:spPr>
          <a:xfrm>
            <a:off x="1415480" y="3964414"/>
            <a:ext cx="792088" cy="369332"/>
          </a:xfrm>
          <a:prstGeom prst="rect">
            <a:avLst/>
          </a:prstGeom>
          <a:noFill/>
        </p:spPr>
        <p:txBody>
          <a:bodyPr wrap="square" rtlCol="0">
            <a:spAutoFit/>
          </a:bodyPr>
          <a:lstStyle/>
          <a:p>
            <a:pPr algn="l" rtl="0"/>
            <a:r>
              <a:rPr lang="cs-CZ" dirty="0"/>
              <a:t>100%</a:t>
            </a:r>
          </a:p>
        </p:txBody>
      </p:sp>
      <p:cxnSp>
        <p:nvCxnSpPr>
          <p:cNvPr id="15" name="Přímá spojnice se šipkou 14">
            <a:extLst>
              <a:ext uri="{FF2B5EF4-FFF2-40B4-BE49-F238E27FC236}">
                <a16:creationId xmlns:a16="http://schemas.microsoft.com/office/drawing/2014/main" id="{FDA13B72-93D6-2103-C312-3FF3DB61B5DB}"/>
              </a:ext>
            </a:extLst>
          </p:cNvPr>
          <p:cNvCxnSpPr>
            <a:cxnSpLocks/>
          </p:cNvCxnSpPr>
          <p:nvPr/>
        </p:nvCxnSpPr>
        <p:spPr>
          <a:xfrm flipV="1">
            <a:off x="2135560" y="4581128"/>
            <a:ext cx="1296144" cy="105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70F42285-7520-D414-BE91-0E8152569337}"/>
              </a:ext>
            </a:extLst>
          </p:cNvPr>
          <p:cNvSpPr txBox="1"/>
          <p:nvPr/>
        </p:nvSpPr>
        <p:spPr>
          <a:xfrm>
            <a:off x="1487488" y="4497510"/>
            <a:ext cx="648072" cy="369332"/>
          </a:xfrm>
          <a:prstGeom prst="rect">
            <a:avLst/>
          </a:prstGeom>
          <a:noFill/>
        </p:spPr>
        <p:txBody>
          <a:bodyPr wrap="square" rtlCol="0">
            <a:spAutoFit/>
          </a:bodyPr>
          <a:lstStyle/>
          <a:p>
            <a:pPr algn="l" rtl="0"/>
            <a:r>
              <a:rPr lang="cs-CZ" dirty="0"/>
              <a:t>23 %</a:t>
            </a:r>
          </a:p>
        </p:txBody>
      </p:sp>
      <p:sp>
        <p:nvSpPr>
          <p:cNvPr id="18" name="TextovéPole 17">
            <a:extLst>
              <a:ext uri="{FF2B5EF4-FFF2-40B4-BE49-F238E27FC236}">
                <a16:creationId xmlns:a16="http://schemas.microsoft.com/office/drawing/2014/main" id="{83A86600-4EF5-D03E-06CA-2DA7A455647A}"/>
              </a:ext>
            </a:extLst>
          </p:cNvPr>
          <p:cNvSpPr txBox="1"/>
          <p:nvPr/>
        </p:nvSpPr>
        <p:spPr>
          <a:xfrm>
            <a:off x="1995424" y="224934"/>
            <a:ext cx="8997119" cy="584775"/>
          </a:xfrm>
          <a:prstGeom prst="rect">
            <a:avLst/>
          </a:prstGeom>
          <a:noFill/>
        </p:spPr>
        <p:txBody>
          <a:bodyPr wrap="square" rtlCol="0">
            <a:spAutoFit/>
          </a:bodyPr>
          <a:lstStyle/>
          <a:p>
            <a:pPr algn="l" rtl="0"/>
            <a:r>
              <a:rPr lang="cs-CZ" sz="3200" dirty="0"/>
              <a:t>Der Rinderanteil wächst weiter – Stand 30.6.2023</a:t>
            </a:r>
          </a:p>
        </p:txBody>
      </p:sp>
    </p:spTree>
    <p:extLst>
      <p:ext uri="{BB962C8B-B14F-4D97-AF65-F5344CB8AC3E}">
        <p14:creationId xmlns:p14="http://schemas.microsoft.com/office/powerpoint/2010/main" val="28638122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F1AB40C-A691-4999-BF44-AE0336F2AE8F}"/>
              </a:ext>
            </a:extLst>
          </p:cNvPr>
          <p:cNvSpPr>
            <a:spLocks noGrp="1"/>
          </p:cNvSpPr>
          <p:nvPr>
            <p:ph type="sldNum" sz="quarter" idx="12"/>
          </p:nvPr>
        </p:nvSpPr>
        <p:spPr/>
        <p:txBody>
          <a:bodyPr/>
          <a:lstStyle/>
          <a:p>
            <a:pPr algn="l" rtl="0"/>
            <a:fld id="{4FAB73BC-B049-4115-A692-8D63A059BFB8}" type="slidenum">
              <a:rPr lang="en-US" smtClean="0"/>
              <a:pPr algn="l" rtl="0"/>
              <a:t>68</a:t>
            </a:fld>
            <a:endParaRPr lang="en-US" dirty="0"/>
          </a:p>
        </p:txBody>
      </p:sp>
      <p:pic>
        <p:nvPicPr>
          <p:cNvPr id="4" name="Obrázek 3">
            <a:extLst>
              <a:ext uri="{FF2B5EF4-FFF2-40B4-BE49-F238E27FC236}">
                <a16:creationId xmlns:a16="http://schemas.microsoft.com/office/drawing/2014/main" id="{FDD82CE0-F133-4F06-A782-E02DA55B1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 y="1124744"/>
            <a:ext cx="9525000" cy="3924300"/>
          </a:xfrm>
          <a:prstGeom prst="rect">
            <a:avLst/>
          </a:prstGeom>
        </p:spPr>
      </p:pic>
      <p:sp>
        <p:nvSpPr>
          <p:cNvPr id="5" name="TextovéPole 4">
            <a:extLst>
              <a:ext uri="{FF2B5EF4-FFF2-40B4-BE49-F238E27FC236}">
                <a16:creationId xmlns:a16="http://schemas.microsoft.com/office/drawing/2014/main" id="{B1EEE122-BD0F-4C65-B545-87DB843FC30A}"/>
              </a:ext>
            </a:extLst>
          </p:cNvPr>
          <p:cNvSpPr txBox="1"/>
          <p:nvPr/>
        </p:nvSpPr>
        <p:spPr>
          <a:xfrm>
            <a:off x="575976" y="178125"/>
            <a:ext cx="10801200" cy="369332"/>
          </a:xfrm>
          <a:prstGeom prst="rect">
            <a:avLst/>
          </a:prstGeom>
          <a:noFill/>
        </p:spPr>
        <p:txBody>
          <a:bodyPr wrap="square" rtlCol="0">
            <a:spAutoFit/>
          </a:bodyPr>
          <a:lstStyle/>
          <a:p>
            <a:pPr algn="ctr" rtl="0"/>
            <a:r>
              <a:rPr lang="cs-CZ" b="1" i="0" dirty="0">
                <a:solidFill>
                  <a:srgbClr val="000000"/>
                </a:solidFill>
                <a:effectLst/>
                <a:latin typeface="Roboto" panose="02000000000000000000" pitchFamily="2" charset="0"/>
              </a:rPr>
              <a:t>Anzahl der von Wölfen getöteten Tiere gemäß den erhaltenen Protokollen und nach einzelnen Regionen im Jahr 2021</a:t>
            </a:r>
            <a:endParaRPr lang="cs-CZ" dirty="0"/>
          </a:p>
        </p:txBody>
      </p:sp>
      <p:sp>
        <p:nvSpPr>
          <p:cNvPr id="7" name="TextovéPole 6">
            <a:extLst>
              <a:ext uri="{FF2B5EF4-FFF2-40B4-BE49-F238E27FC236}">
                <a16:creationId xmlns:a16="http://schemas.microsoft.com/office/drawing/2014/main" id="{83899606-6523-456F-898A-AC816B34E811}"/>
              </a:ext>
            </a:extLst>
          </p:cNvPr>
          <p:cNvSpPr txBox="1"/>
          <p:nvPr/>
        </p:nvSpPr>
        <p:spPr>
          <a:xfrm>
            <a:off x="48256" y="5629582"/>
            <a:ext cx="11856640" cy="1200329"/>
          </a:xfrm>
          <a:prstGeom prst="rect">
            <a:avLst/>
          </a:prstGeom>
          <a:noFill/>
        </p:spPr>
        <p:txBody>
          <a:bodyPr wrap="square" rtlCol="0">
            <a:spAutoFit/>
          </a:bodyPr>
          <a:lstStyle/>
          <a:p>
            <a:pPr algn="ctr" rtl="0"/>
            <a:r>
              <a:rPr lang="cs-CZ" sz="2400" b="1" dirty="0">
                <a:solidFill>
                  <a:srgbClr val="FF0000"/>
                </a:solidFill>
              </a:rPr>
              <a:t>Es kommt immer häufiger zu Angriffen auf Rinder.</a:t>
            </a:r>
          </a:p>
          <a:p>
            <a:pPr algn="ctr" rtl="0"/>
            <a:r>
              <a:rPr lang="cs-CZ" sz="2400" b="1" dirty="0">
                <a:solidFill>
                  <a:srgbClr val="FF0000"/>
                </a:solidFill>
              </a:rPr>
              <a:t>12,5 % der Opfer im Jahr 2021 in der gesamten Tschechischen Republik sind Rinder.</a:t>
            </a:r>
          </a:p>
          <a:p>
            <a:pPr algn="ctr" rtl="0"/>
            <a:r>
              <a:rPr lang="cs-CZ" sz="2400" b="1" dirty="0">
                <a:solidFill>
                  <a:srgbClr val="0070C0"/>
                </a:solidFill>
              </a:rPr>
              <a:t>In unserer Region waren 35 % der Opfer Rinder!</a:t>
            </a:r>
          </a:p>
        </p:txBody>
      </p:sp>
      <p:grpSp>
        <p:nvGrpSpPr>
          <p:cNvPr id="15" name="Skupina 14">
            <a:extLst>
              <a:ext uri="{FF2B5EF4-FFF2-40B4-BE49-F238E27FC236}">
                <a16:creationId xmlns:a16="http://schemas.microsoft.com/office/drawing/2014/main" id="{943BF7B7-7368-7261-CD18-AC4036182F6A}"/>
              </a:ext>
            </a:extLst>
          </p:cNvPr>
          <p:cNvGrpSpPr/>
          <p:nvPr/>
        </p:nvGrpSpPr>
        <p:grpSpPr>
          <a:xfrm>
            <a:off x="4764760" y="5993840"/>
            <a:ext cx="360" cy="360"/>
            <a:chOff x="4764760" y="5993840"/>
            <a:chExt cx="360" cy="360"/>
          </a:xfrm>
        </p:grpSpPr>
        <mc:AlternateContent xmlns:mc="http://schemas.openxmlformats.org/markup-compatibility/2006" xmlns:p14="http://schemas.microsoft.com/office/powerpoint/2010/main">
          <mc:Choice Requires="p14">
            <p:contentPart p14:bwMode="auto" r:id="rId3">
              <p14:nvContentPartPr>
                <p14:cNvPr id="12" name="Rukopis 11">
                  <a:extLst>
                    <a:ext uri="{FF2B5EF4-FFF2-40B4-BE49-F238E27FC236}">
                      <a16:creationId xmlns:a16="http://schemas.microsoft.com/office/drawing/2014/main" id="{76387403-28F7-9BF2-D6F4-203F41386DD0}"/>
                    </a:ext>
                  </a:extLst>
                </p14:cNvPr>
                <p14:cNvContentPartPr/>
                <p14:nvPr/>
              </p14:nvContentPartPr>
              <p14:xfrm>
                <a:off x="4764760" y="5993840"/>
                <a:ext cx="360" cy="360"/>
              </p14:xfrm>
            </p:contentPart>
          </mc:Choice>
          <mc:Fallback xmlns="">
            <p:pic>
              <p:nvPicPr>
                <p:cNvPr id="12" name="Rukopis 11">
                  <a:extLst>
                    <a:ext uri="{FF2B5EF4-FFF2-40B4-BE49-F238E27FC236}">
                      <a16:creationId xmlns:a16="http://schemas.microsoft.com/office/drawing/2014/main" id="{76387403-28F7-9BF2-D6F4-203F41386DD0}"/>
                    </a:ext>
                  </a:extLst>
                </p:cNvPr>
                <p:cNvPicPr/>
                <p:nvPr/>
              </p:nvPicPr>
              <p:blipFill>
                <a:blip r:embed="rId4"/>
                <a:stretch>
                  <a:fillRect/>
                </a:stretch>
              </p:blipFill>
              <p:spPr>
                <a:xfrm>
                  <a:off x="4756120" y="59848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Rukopis 12">
                  <a:extLst>
                    <a:ext uri="{FF2B5EF4-FFF2-40B4-BE49-F238E27FC236}">
                      <a16:creationId xmlns:a16="http://schemas.microsoft.com/office/drawing/2014/main" id="{8E0D7C17-867A-8C26-ED9E-467BF393021E}"/>
                    </a:ext>
                  </a:extLst>
                </p14:cNvPr>
                <p14:cNvContentPartPr/>
                <p14:nvPr/>
              </p14:nvContentPartPr>
              <p14:xfrm>
                <a:off x="4764760" y="5993840"/>
                <a:ext cx="360" cy="360"/>
              </p14:xfrm>
            </p:contentPart>
          </mc:Choice>
          <mc:Fallback xmlns="">
            <p:pic>
              <p:nvPicPr>
                <p:cNvPr id="13" name="Rukopis 12">
                  <a:extLst>
                    <a:ext uri="{FF2B5EF4-FFF2-40B4-BE49-F238E27FC236}">
                      <a16:creationId xmlns:a16="http://schemas.microsoft.com/office/drawing/2014/main" id="{8E0D7C17-867A-8C26-ED9E-467BF393021E}"/>
                    </a:ext>
                  </a:extLst>
                </p:cNvPr>
                <p:cNvPicPr/>
                <p:nvPr/>
              </p:nvPicPr>
              <p:blipFill>
                <a:blip r:embed="rId4"/>
                <a:stretch>
                  <a:fillRect/>
                </a:stretch>
              </p:blipFill>
              <p:spPr>
                <a:xfrm>
                  <a:off x="4756120" y="5984840"/>
                  <a:ext cx="18000" cy="18000"/>
                </a:xfrm>
                <a:prstGeom prst="rect">
                  <a:avLst/>
                </a:prstGeom>
              </p:spPr>
            </p:pic>
          </mc:Fallback>
        </mc:AlternateContent>
      </p:grpSp>
      <p:sp>
        <p:nvSpPr>
          <p:cNvPr id="16" name="Šipka: doprava 15">
            <a:extLst>
              <a:ext uri="{FF2B5EF4-FFF2-40B4-BE49-F238E27FC236}">
                <a16:creationId xmlns:a16="http://schemas.microsoft.com/office/drawing/2014/main" id="{F35FC38F-A078-01B2-1491-A4F3A7F1A646}"/>
              </a:ext>
            </a:extLst>
          </p:cNvPr>
          <p:cNvSpPr/>
          <p:nvPr/>
        </p:nvSpPr>
        <p:spPr>
          <a:xfrm rot="19674351">
            <a:off x="8121395" y="508391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mc:AlternateContent xmlns:mc="http://schemas.openxmlformats.org/markup-compatibility/2006" xmlns:p14="http://schemas.microsoft.com/office/powerpoint/2010/main">
        <mc:Choice Requires="p14">
          <p:contentPart p14:bwMode="auto" r:id="rId6">
            <p14:nvContentPartPr>
              <p14:cNvPr id="3" name="Rukopis 2">
                <a:extLst>
                  <a:ext uri="{FF2B5EF4-FFF2-40B4-BE49-F238E27FC236}">
                    <a16:creationId xmlns:a16="http://schemas.microsoft.com/office/drawing/2014/main" id="{2BC33ECC-BD9F-2F92-4CE7-E278FAFC1139}"/>
                  </a:ext>
                </a:extLst>
              </p14:cNvPr>
              <p14:cNvContentPartPr/>
              <p14:nvPr/>
            </p14:nvContentPartPr>
            <p14:xfrm>
              <a:off x="1463985" y="2449901"/>
              <a:ext cx="1463760" cy="43560"/>
            </p14:xfrm>
          </p:contentPart>
        </mc:Choice>
        <mc:Fallback xmlns="">
          <p:pic>
            <p:nvPicPr>
              <p:cNvPr id="3" name="Rukopis 2">
                <a:extLst>
                  <a:ext uri="{FF2B5EF4-FFF2-40B4-BE49-F238E27FC236}">
                    <a16:creationId xmlns:a16="http://schemas.microsoft.com/office/drawing/2014/main" id="{2BC33ECC-BD9F-2F92-4CE7-E278FAFC1139}"/>
                  </a:ext>
                </a:extLst>
              </p:cNvPr>
              <p:cNvPicPr/>
              <p:nvPr/>
            </p:nvPicPr>
            <p:blipFill>
              <a:blip r:embed="rId7"/>
              <a:stretch>
                <a:fillRect/>
              </a:stretch>
            </p:blipFill>
            <p:spPr>
              <a:xfrm>
                <a:off x="1374345" y="2270261"/>
                <a:ext cx="1643400" cy="403200"/>
              </a:xfrm>
              <a:prstGeom prst="rect">
                <a:avLst/>
              </a:prstGeom>
            </p:spPr>
          </p:pic>
        </mc:Fallback>
      </mc:AlternateContent>
    </p:spTree>
    <p:extLst>
      <p:ext uri="{BB962C8B-B14F-4D97-AF65-F5344CB8AC3E}">
        <p14:creationId xmlns:p14="http://schemas.microsoft.com/office/powerpoint/2010/main" val="33666480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AA937D-C126-AF3C-EEC1-B66827A5E84D}"/>
              </a:ext>
            </a:extLst>
          </p:cNvPr>
          <p:cNvSpPr>
            <a:spLocks noGrp="1"/>
          </p:cNvSpPr>
          <p:nvPr>
            <p:ph type="sldNum" sz="quarter" idx="12"/>
          </p:nvPr>
        </p:nvSpPr>
        <p:spPr/>
        <p:txBody>
          <a:bodyPr/>
          <a:lstStyle/>
          <a:p>
            <a:pPr algn="l" rtl="0"/>
            <a:fld id="{4FAB73BC-B049-4115-A692-8D63A059BFB8}" type="slidenum">
              <a:rPr lang="en-US" smtClean="0"/>
              <a:pPr algn="l" rtl="0"/>
              <a:t>69</a:t>
            </a:fld>
            <a:endParaRPr lang="en-US" dirty="0"/>
          </a:p>
        </p:txBody>
      </p:sp>
      <p:pic>
        <p:nvPicPr>
          <p:cNvPr id="4" name="Obrázek 3">
            <a:extLst>
              <a:ext uri="{FF2B5EF4-FFF2-40B4-BE49-F238E27FC236}">
                <a16:creationId xmlns:a16="http://schemas.microsoft.com/office/drawing/2014/main" id="{187F5992-E147-DE21-F07C-E7A511518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412776"/>
            <a:ext cx="10297144" cy="3168352"/>
          </a:xfrm>
          <a:prstGeom prst="rect">
            <a:avLst/>
          </a:prstGeom>
        </p:spPr>
      </p:pic>
      <p:sp>
        <p:nvSpPr>
          <p:cNvPr id="5" name="TextovéPole 4">
            <a:extLst>
              <a:ext uri="{FF2B5EF4-FFF2-40B4-BE49-F238E27FC236}">
                <a16:creationId xmlns:a16="http://schemas.microsoft.com/office/drawing/2014/main" id="{08628E22-19C4-03A5-7FF9-11BEFA074D4A}"/>
              </a:ext>
            </a:extLst>
          </p:cNvPr>
          <p:cNvSpPr txBox="1"/>
          <p:nvPr/>
        </p:nvSpPr>
        <p:spPr>
          <a:xfrm>
            <a:off x="623392" y="404664"/>
            <a:ext cx="11089232" cy="646331"/>
          </a:xfrm>
          <a:prstGeom prst="rect">
            <a:avLst/>
          </a:prstGeom>
          <a:noFill/>
        </p:spPr>
        <p:txBody>
          <a:bodyPr wrap="square" rtlCol="0">
            <a:spAutoFit/>
          </a:bodyPr>
          <a:lstStyle/>
          <a:p>
            <a:pPr algn="l" rtl="0"/>
            <a:r>
              <a:rPr lang="cs-CZ" b="0" i="0" dirty="0">
                <a:solidFill>
                  <a:srgbClr val="000000"/>
                </a:solidFill>
                <a:effectLst/>
                <a:latin typeface="Roboto" panose="02000000000000000000" pitchFamily="2" charset="0"/>
              </a:rPr>
              <a:t>Anzahl der vom Wolfsbefall betroffenen Nutztiere im Jahr 2023 (Anzahl der vom Wolfsbefall betroffenen Nutztiere im Jahr 2023 (Stand 30.09.2023);</a:t>
            </a:r>
            <a:r>
              <a:rPr lang="cs-CZ" b="1" i="0" dirty="0">
                <a:solidFill>
                  <a:srgbClr val="000000"/>
                </a:solidFill>
                <a:effectLst/>
                <a:latin typeface="Roboto" panose="02000000000000000000" pitchFamily="2" charset="0"/>
              </a:rPr>
              <a:t>Quelle</a:t>
            </a:r>
            <a:r>
              <a:rPr lang="cs-CZ" b="0" i="0" dirty="0">
                <a:solidFill>
                  <a:srgbClr val="000000"/>
                </a:solidFill>
                <a:effectLst/>
                <a:latin typeface="Roboto" panose="02000000000000000000" pitchFamily="2" charset="0"/>
              </a:rPr>
              <a:t>: AOPK CR);</a:t>
            </a:r>
            <a:r>
              <a:rPr lang="cs-CZ" b="1" i="0" dirty="0">
                <a:solidFill>
                  <a:srgbClr val="000000"/>
                </a:solidFill>
                <a:effectLst/>
                <a:latin typeface="Roboto" panose="02000000000000000000" pitchFamily="2" charset="0"/>
              </a:rPr>
              <a:t>Quelle</a:t>
            </a:r>
            <a:r>
              <a:rPr lang="cs-CZ" b="0" i="0" dirty="0">
                <a:solidFill>
                  <a:srgbClr val="000000"/>
                </a:solidFill>
                <a:effectLst/>
                <a:latin typeface="Roboto" panose="02000000000000000000" pitchFamily="2" charset="0"/>
              </a:rPr>
              <a:t>: AOPK CR</a:t>
            </a:r>
            <a:endParaRPr lang="cs-CZ" dirty="0"/>
          </a:p>
        </p:txBody>
      </p:sp>
      <p:sp>
        <p:nvSpPr>
          <p:cNvPr id="6" name="TextovéPole 5">
            <a:extLst>
              <a:ext uri="{FF2B5EF4-FFF2-40B4-BE49-F238E27FC236}">
                <a16:creationId xmlns:a16="http://schemas.microsoft.com/office/drawing/2014/main" id="{5D3084EE-1DCC-E365-D527-5841CB51244F}"/>
              </a:ext>
            </a:extLst>
          </p:cNvPr>
          <p:cNvSpPr txBox="1"/>
          <p:nvPr/>
        </p:nvSpPr>
        <p:spPr>
          <a:xfrm>
            <a:off x="587388" y="5260558"/>
            <a:ext cx="10657184" cy="923330"/>
          </a:xfrm>
          <a:prstGeom prst="rect">
            <a:avLst/>
          </a:prstGeom>
          <a:noFill/>
        </p:spPr>
        <p:txBody>
          <a:bodyPr wrap="square" rtlCol="0">
            <a:spAutoFit/>
          </a:bodyPr>
          <a:lstStyle/>
          <a:p>
            <a:pPr algn="ctr" rtl="0"/>
            <a:r>
              <a:rPr lang="cs-CZ" b="0" i="0" dirty="0">
                <a:solidFill>
                  <a:srgbClr val="000000"/>
                </a:solidFill>
                <a:effectLst/>
                <a:latin typeface="Roboto" panose="02000000000000000000" pitchFamily="2" charset="0"/>
              </a:rPr>
              <a:t>Per 30.09.2023 waren 482 Schafe und Ziegen (85 %), 77 Rinder und Pferde (14 %), 3 Hunde – insgesamt 568 betroffen</a:t>
            </a:r>
          </a:p>
          <a:p>
            <a:pPr algn="ctr" rtl="0"/>
            <a:endParaRPr lang="cs-CZ" dirty="0">
              <a:solidFill>
                <a:srgbClr val="000000"/>
              </a:solidFill>
              <a:latin typeface="Roboto" panose="02000000000000000000" pitchFamily="2" charset="0"/>
            </a:endParaRPr>
          </a:p>
          <a:p>
            <a:pPr algn="ctr" rtl="0"/>
            <a:r>
              <a:rPr lang="cs-CZ" dirty="0">
                <a:solidFill>
                  <a:srgbClr val="000000"/>
                </a:solidFill>
                <a:latin typeface="Roboto" panose="02000000000000000000" pitchFamily="2" charset="0"/>
              </a:rPr>
              <a:t>Das sind bereits 14 % mehr als im gesamten Jahr 2021 (500.000).</a:t>
            </a:r>
            <a:endParaRPr lang="cs-CZ" dirty="0"/>
          </a:p>
        </p:txBody>
      </p:sp>
      <p:pic>
        <p:nvPicPr>
          <p:cNvPr id="8" name="Obrázek 7">
            <a:extLst>
              <a:ext uri="{FF2B5EF4-FFF2-40B4-BE49-F238E27FC236}">
                <a16:creationId xmlns:a16="http://schemas.microsoft.com/office/drawing/2014/main" id="{13C4965A-97D0-A20A-49E5-E8313BE7FA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4651601"/>
            <a:ext cx="517599" cy="344439"/>
          </a:xfrm>
          <a:prstGeom prst="rect">
            <a:avLst/>
          </a:prstGeom>
        </p:spPr>
      </p:pic>
      <p:pic>
        <p:nvPicPr>
          <p:cNvPr id="9" name="Obrázek 8">
            <a:extLst>
              <a:ext uri="{FF2B5EF4-FFF2-40B4-BE49-F238E27FC236}">
                <a16:creationId xmlns:a16="http://schemas.microsoft.com/office/drawing/2014/main" id="{B76A9293-3DB8-BCEB-FF73-BD1E63542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12" y="4626270"/>
            <a:ext cx="517599" cy="344439"/>
          </a:xfrm>
          <a:prstGeom prst="rect">
            <a:avLst/>
          </a:prstGeom>
        </p:spPr>
      </p:pic>
      <p:sp>
        <p:nvSpPr>
          <p:cNvPr id="10" name="TextovéPole 9">
            <a:extLst>
              <a:ext uri="{FF2B5EF4-FFF2-40B4-BE49-F238E27FC236}">
                <a16:creationId xmlns:a16="http://schemas.microsoft.com/office/drawing/2014/main" id="{7DC0FCDF-2ABF-B4AD-B58D-E7287B036510}"/>
              </a:ext>
            </a:extLst>
          </p:cNvPr>
          <p:cNvSpPr txBox="1"/>
          <p:nvPr/>
        </p:nvSpPr>
        <p:spPr>
          <a:xfrm>
            <a:off x="1446352" y="6481158"/>
            <a:ext cx="8352928" cy="338554"/>
          </a:xfrm>
          <a:prstGeom prst="rect">
            <a:avLst/>
          </a:prstGeom>
          <a:noFill/>
        </p:spPr>
        <p:txBody>
          <a:bodyPr wrap="square" rtlCol="0">
            <a:spAutoFit/>
          </a:bodyPr>
          <a:lstStyle/>
          <a:p>
            <a:pPr algn="l" rtl="0"/>
            <a:r>
              <a:rPr lang="cs-CZ" sz="800" dirty="0">
                <a:hlinkClick r:id="rId4"/>
              </a:rPr>
              <a:t>https://www.navratvlku.cz/skodni-udalost-prehled-skodnich-udalosti-2023/</a:t>
            </a:r>
            <a:endParaRPr lang="cs-CZ" sz="800" dirty="0"/>
          </a:p>
          <a:p>
            <a:pPr algn="l" rtl="0"/>
            <a:endParaRPr lang="cs-CZ" sz="800" dirty="0"/>
          </a:p>
        </p:txBody>
      </p:sp>
    </p:spTree>
    <p:extLst>
      <p:ext uri="{BB962C8B-B14F-4D97-AF65-F5344CB8AC3E}">
        <p14:creationId xmlns:p14="http://schemas.microsoft.com/office/powerpoint/2010/main" val="272951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672C541-5F52-2D18-71E2-AC6D7C4198F8}"/>
              </a:ext>
            </a:extLst>
          </p:cNvPr>
          <p:cNvSpPr>
            <a:spLocks noGrp="1"/>
          </p:cNvSpPr>
          <p:nvPr>
            <p:ph type="sldNum" sz="quarter" idx="12"/>
          </p:nvPr>
        </p:nvSpPr>
        <p:spPr/>
        <p:txBody>
          <a:bodyPr/>
          <a:lstStyle/>
          <a:p>
            <a:fld id="{4FAB73BC-B049-4115-A692-8D63A059BFB8}" type="slidenum">
              <a:rPr lang="en-US" smtClean="0"/>
              <a:pPr algn="l" rtl="0"/>
              <a:t>7</a:t>
            </a:fld>
            <a:endParaRPr lang="en-US" dirty="0"/>
          </a:p>
        </p:txBody>
      </p:sp>
      <p:pic>
        <p:nvPicPr>
          <p:cNvPr id="4" name="Obrázek 3">
            <a:extLst>
              <a:ext uri="{FF2B5EF4-FFF2-40B4-BE49-F238E27FC236}">
                <a16:creationId xmlns:a16="http://schemas.microsoft.com/office/drawing/2014/main" id="{3418B3FC-5D18-7C02-4041-836536087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404665"/>
            <a:ext cx="6253019" cy="3672408"/>
          </a:xfrm>
          <a:prstGeom prst="rect">
            <a:avLst/>
          </a:prstGeom>
        </p:spPr>
      </p:pic>
      <p:pic>
        <p:nvPicPr>
          <p:cNvPr id="6" name="Obrázek 5">
            <a:extLst>
              <a:ext uri="{FF2B5EF4-FFF2-40B4-BE49-F238E27FC236}">
                <a16:creationId xmlns:a16="http://schemas.microsoft.com/office/drawing/2014/main" id="{0AB0C798-FA1C-6F2B-C47C-AFC2A10988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136525"/>
            <a:ext cx="1113509" cy="787083"/>
          </a:xfrm>
          <a:prstGeom prst="rect">
            <a:avLst/>
          </a:prstGeom>
        </p:spPr>
      </p:pic>
      <p:pic>
        <p:nvPicPr>
          <p:cNvPr id="8" name="Obrázek 7">
            <a:extLst>
              <a:ext uri="{FF2B5EF4-FFF2-40B4-BE49-F238E27FC236}">
                <a16:creationId xmlns:a16="http://schemas.microsoft.com/office/drawing/2014/main" id="{DC1D9949-2BCA-DBB6-AF56-7ECC673A1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693338"/>
            <a:ext cx="5967341" cy="1792109"/>
          </a:xfrm>
          <a:prstGeom prst="rect">
            <a:avLst/>
          </a:prstGeom>
        </p:spPr>
      </p:pic>
      <p:sp>
        <p:nvSpPr>
          <p:cNvPr id="9" name="TextovéPole 8">
            <a:extLst>
              <a:ext uri="{FF2B5EF4-FFF2-40B4-BE49-F238E27FC236}">
                <a16:creationId xmlns:a16="http://schemas.microsoft.com/office/drawing/2014/main" id="{5B93DE53-B901-B25A-E8A3-329A09C8475E}"/>
              </a:ext>
            </a:extLst>
          </p:cNvPr>
          <p:cNvSpPr txBox="1"/>
          <p:nvPr/>
        </p:nvSpPr>
        <p:spPr>
          <a:xfrm>
            <a:off x="6744072" y="873720"/>
            <a:ext cx="5256584" cy="6247864"/>
          </a:xfrm>
          <a:prstGeom prst="rect">
            <a:avLst/>
          </a:prstGeom>
          <a:noFill/>
        </p:spPr>
        <p:txBody>
          <a:bodyPr wrap="square" rtlCol="0">
            <a:spAutoFit/>
          </a:bodyPr>
          <a:lstStyle/>
          <a:p>
            <a:pPr algn="l" rtl="0"/>
            <a:r>
              <a:rPr lang="cs-CZ" b="1" i="0" dirty="0">
                <a:solidFill>
                  <a:srgbClr val="555555"/>
                </a:solidFill>
                <a:effectLst/>
                <a:latin typeface="Ubuntu" panose="020B0504030602030204" pitchFamily="34" charset="0"/>
              </a:rPr>
              <a:t>Die Zahl der Opfer ist zwischen 2021 und 2022 in Sachsen um das rekordverdächtige 2,1-fache gestiegen!</a:t>
            </a:r>
          </a:p>
          <a:p>
            <a:pPr algn="l" rtl="0"/>
            <a:r>
              <a:rPr lang="cs-CZ" b="1" i="0" dirty="0">
                <a:solidFill>
                  <a:srgbClr val="555555"/>
                </a:solidFill>
                <a:effectLst/>
                <a:latin typeface="Ubuntu" panose="020B0504030602030204" pitchFamily="34" charset="0"/>
              </a:rPr>
              <a:t>Von 383 Opfern im Jahr 2021 auf 803 Opfer im Jahr 2022 bedeutet das einen Anstieg gegenüber dem Vorjahr um 210 Prozent.</a:t>
            </a:r>
          </a:p>
          <a:p>
            <a:pPr algn="l" rtl="0"/>
            <a:endParaRPr lang="cs-CZ" b="1" dirty="0">
              <a:solidFill>
                <a:srgbClr val="555555"/>
              </a:solidFill>
              <a:latin typeface="Ubuntu" panose="020B0504030602030204" pitchFamily="34" charset="0"/>
            </a:endParaRPr>
          </a:p>
          <a:p>
            <a:pPr algn="l" rtl="0"/>
            <a:r>
              <a:rPr lang="cs-CZ" b="1" i="0" dirty="0">
                <a:solidFill>
                  <a:srgbClr val="555555"/>
                </a:solidFill>
                <a:effectLst/>
                <a:latin typeface="Ubuntu" panose="020B0504030602030204" pitchFamily="34" charset="0"/>
              </a:rPr>
              <a:t>Trotz 20 Jahren Erfahrung im Herdenschutz, Millionenkosten, Reduzierung der Zahl der „verfügbaren Opfer“ und unermüdlicher Förderung der Wölfe durch ihre Unterstützer.</a:t>
            </a:r>
          </a:p>
          <a:p>
            <a:pPr algn="l" rtl="0"/>
            <a:endParaRPr lang="cs-CZ" b="1" i="0" dirty="0">
              <a:solidFill>
                <a:srgbClr val="555555"/>
              </a:solidFill>
              <a:effectLst/>
              <a:latin typeface="Ubuntu" panose="020B0504030602030204" pitchFamily="34" charset="0"/>
            </a:endParaRPr>
          </a:p>
          <a:p>
            <a:pPr algn="ctr" rtl="0"/>
            <a:r>
              <a:rPr lang="cs-CZ" sz="2000" b="1" i="0" dirty="0">
                <a:solidFill>
                  <a:srgbClr val="FF0000"/>
                </a:solidFill>
                <a:effectLst/>
                <a:latin typeface="Ubuntu" panose="020B0504030602030204" pitchFamily="34" charset="0"/>
              </a:rPr>
              <a:t>Es ist ein katastrophales Ergebnis</a:t>
            </a:r>
            <a:r>
              <a:rPr lang="cs-CZ" sz="2000" b="1" i="0" dirty="0" err="1">
                <a:solidFill>
                  <a:srgbClr val="FF0000"/>
                </a:solidFill>
                <a:effectLst/>
                <a:latin typeface="Ubuntu" panose="020B0504030602030204" pitchFamily="34" charset="0"/>
              </a:rPr>
              <a:t>wird vorbeigehen</a:t>
            </a:r>
            <a:r>
              <a:rPr lang="cs-CZ" sz="2000" b="1" i="0" dirty="0">
                <a:solidFill>
                  <a:srgbClr val="FF0000"/>
                </a:solidFill>
                <a:effectLst/>
                <a:latin typeface="Ubuntu" panose="020B0504030602030204" pitchFamily="34" charset="0"/>
              </a:rPr>
              <a:t>Politik in Sachsen, die sie uns als Beispiel guter Praxis für das Zusammenleben von Landbevölkerung und Wolf geben.</a:t>
            </a:r>
          </a:p>
          <a:p>
            <a:pPr algn="l" rtl="0"/>
            <a:endParaRPr lang="cs-CZ" b="1" i="0" dirty="0">
              <a:solidFill>
                <a:srgbClr val="555555"/>
              </a:solidFill>
              <a:effectLst/>
              <a:latin typeface="Ubuntu" panose="020B0504030602030204" pitchFamily="34" charset="0"/>
            </a:endParaRPr>
          </a:p>
          <a:p>
            <a:pPr algn="ctr" rtl="0"/>
            <a:r>
              <a:rPr lang="cs-CZ" sz="1600" b="1" i="0" dirty="0">
                <a:solidFill>
                  <a:srgbClr val="0070C0"/>
                </a:solidFill>
                <a:effectLst/>
                <a:latin typeface="Ubuntu" panose="020B0504030602030204" pitchFamily="34" charset="0"/>
              </a:rPr>
              <a:t>Im Jahr 2023, Stand 31. August, wurden bereits 436 Opfer gemeldet, die schlimmsten Monate sind darin noch nicht eingerechnet.</a:t>
            </a:r>
          </a:p>
          <a:p>
            <a:pPr algn="l" rtl="0"/>
            <a:endParaRPr lang="cs-CZ" dirty="0"/>
          </a:p>
        </p:txBody>
      </p:sp>
      <p:sp>
        <p:nvSpPr>
          <p:cNvPr id="10" name="TextovéPole 9">
            <a:extLst>
              <a:ext uri="{FF2B5EF4-FFF2-40B4-BE49-F238E27FC236}">
                <a16:creationId xmlns:a16="http://schemas.microsoft.com/office/drawing/2014/main" id="{6E0ADEBF-8717-1D5A-8043-4668B2990BE4}"/>
              </a:ext>
            </a:extLst>
          </p:cNvPr>
          <p:cNvSpPr txBox="1"/>
          <p:nvPr/>
        </p:nvSpPr>
        <p:spPr>
          <a:xfrm>
            <a:off x="4691844" y="6445210"/>
            <a:ext cx="2808312" cy="338554"/>
          </a:xfrm>
          <a:prstGeom prst="rect">
            <a:avLst/>
          </a:prstGeom>
          <a:noFill/>
        </p:spPr>
        <p:txBody>
          <a:bodyPr wrap="square" rtlCol="0">
            <a:spAutoFit/>
          </a:bodyPr>
          <a:lstStyle/>
          <a:p>
            <a:pPr algn="l" rtl="0"/>
            <a:r>
              <a:rPr lang="cs-CZ" sz="800" b="1" i="0" u="sng" dirty="0">
                <a:solidFill>
                  <a:srgbClr val="485D22"/>
                </a:solidFill>
                <a:effectLst/>
                <a:latin typeface="Ubuntu" panose="020B0504030602030204" pitchFamily="34" charset="0"/>
                <a:hlinkClick r:id="rId5"/>
              </a:rPr>
              <a:t>https://www.wolf.sachsen.de/schadensstatistik-4169.html</a:t>
            </a:r>
            <a:endParaRPr lang="cs-CZ" sz="800" dirty="0"/>
          </a:p>
        </p:txBody>
      </p:sp>
      <p:pic>
        <p:nvPicPr>
          <p:cNvPr id="5" name="Obrázek 4">
            <a:extLst>
              <a:ext uri="{FF2B5EF4-FFF2-40B4-BE49-F238E27FC236}">
                <a16:creationId xmlns:a16="http://schemas.microsoft.com/office/drawing/2014/main" id="{38CCFDCE-9EBD-3ABD-300A-A864F5DBF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0612" y="131637"/>
            <a:ext cx="1236805" cy="742083"/>
          </a:xfrm>
          <a:prstGeom prst="rect">
            <a:avLst/>
          </a:prstGeom>
        </p:spPr>
      </p:pic>
    </p:spTree>
    <p:extLst>
      <p:ext uri="{BB962C8B-B14F-4D97-AF65-F5344CB8AC3E}">
        <p14:creationId xmlns:p14="http://schemas.microsoft.com/office/powerpoint/2010/main" val="839583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39DEBFD-55BD-FA79-70BB-3F44945C94C8}"/>
              </a:ext>
            </a:extLst>
          </p:cNvPr>
          <p:cNvSpPr>
            <a:spLocks noGrp="1"/>
          </p:cNvSpPr>
          <p:nvPr>
            <p:ph type="sldNum" sz="quarter" idx="12"/>
          </p:nvPr>
        </p:nvSpPr>
        <p:spPr/>
        <p:txBody>
          <a:bodyPr/>
          <a:lstStyle/>
          <a:p>
            <a:pPr algn="l" rtl="0"/>
            <a:fld id="{4FAB73BC-B049-4115-A692-8D63A059BFB8}" type="slidenum">
              <a:rPr lang="en-US" smtClean="0"/>
              <a:pPr algn="l" rtl="0"/>
              <a:t>70</a:t>
            </a:fld>
            <a:endParaRPr lang="en-US" dirty="0"/>
          </a:p>
        </p:txBody>
      </p:sp>
      <p:sp>
        <p:nvSpPr>
          <p:cNvPr id="5" name="TextovéPole 4">
            <a:extLst>
              <a:ext uri="{FF2B5EF4-FFF2-40B4-BE49-F238E27FC236}">
                <a16:creationId xmlns:a16="http://schemas.microsoft.com/office/drawing/2014/main" id="{DACC8AD0-FD04-83B2-5BFF-F8B22A22ECF8}"/>
              </a:ext>
            </a:extLst>
          </p:cNvPr>
          <p:cNvSpPr txBox="1"/>
          <p:nvPr/>
        </p:nvSpPr>
        <p:spPr>
          <a:xfrm>
            <a:off x="9552384" y="36000"/>
            <a:ext cx="2519064" cy="461665"/>
          </a:xfrm>
          <a:prstGeom prst="rect">
            <a:avLst/>
          </a:prstGeom>
          <a:noFill/>
        </p:spPr>
        <p:txBody>
          <a:bodyPr wrap="square" rtlCol="0">
            <a:spAutoFit/>
          </a:bodyPr>
          <a:lstStyle/>
          <a:p>
            <a:pPr algn="ctr" rtl="0"/>
            <a:r>
              <a:rPr lang="cs-CZ" sz="2400" b="1" dirty="0">
                <a:solidFill>
                  <a:schemeClr val="accent6">
                    <a:lumMod val="75000"/>
                  </a:schemeClr>
                </a:solidFill>
              </a:rPr>
              <a:t>Orte von Wolfsangriffen</a:t>
            </a:r>
          </a:p>
        </p:txBody>
      </p:sp>
      <p:sp>
        <p:nvSpPr>
          <p:cNvPr id="6" name="TextovéPole 5">
            <a:extLst>
              <a:ext uri="{FF2B5EF4-FFF2-40B4-BE49-F238E27FC236}">
                <a16:creationId xmlns:a16="http://schemas.microsoft.com/office/drawing/2014/main" id="{C230D661-D786-C89D-07C3-B0CCF147E2A3}"/>
              </a:ext>
            </a:extLst>
          </p:cNvPr>
          <p:cNvSpPr txBox="1"/>
          <p:nvPr/>
        </p:nvSpPr>
        <p:spPr>
          <a:xfrm>
            <a:off x="9448800" y="836712"/>
            <a:ext cx="2743200" cy="5755422"/>
          </a:xfrm>
          <a:prstGeom prst="rect">
            <a:avLst/>
          </a:prstGeom>
          <a:noFill/>
        </p:spPr>
        <p:txBody>
          <a:bodyPr wrap="square" rtlCol="0">
            <a:spAutoFit/>
          </a:bodyPr>
          <a:lstStyle/>
          <a:p>
            <a:pPr algn="ctr" rtl="0"/>
            <a:r>
              <a:rPr lang="cs-CZ" sz="3200" b="1" dirty="0">
                <a:solidFill>
                  <a:srgbClr val="FF0000"/>
                </a:solidFill>
              </a:rPr>
              <a:t>Lassen Sie sich nicht sagen, dass dies eine normale Situation sei und dass die Besitzer angegriffener Tiere schuld seien</a:t>
            </a:r>
          </a:p>
          <a:p>
            <a:pPr algn="ctr" rtl="0"/>
            <a:r>
              <a:rPr lang="cs-CZ" sz="1200" b="1" dirty="0" err="1"/>
              <a:t>Wölfe</a:t>
            </a:r>
            <a:r>
              <a:rPr lang="cs-CZ" sz="1200" b="1" dirty="0"/>
              <a:t> greifen immer häufiger in der Innenstadt von Dörfern, zwischen Häusern, über das Bellen von Hunden hinweg an</a:t>
            </a:r>
          </a:p>
        </p:txBody>
      </p:sp>
      <p:pic>
        <p:nvPicPr>
          <p:cNvPr id="7" name="Obrázek 6">
            <a:extLst>
              <a:ext uri="{FF2B5EF4-FFF2-40B4-BE49-F238E27FC236}">
                <a16:creationId xmlns:a16="http://schemas.microsoft.com/office/drawing/2014/main" id="{F8175B1C-5904-C535-DCBB-8C937C588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552384" cy="68580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3"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16117698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22377A2-7049-0ED0-EC71-049AB8395DC5}"/>
              </a:ext>
            </a:extLst>
          </p:cNvPr>
          <p:cNvSpPr>
            <a:spLocks noGrp="1"/>
          </p:cNvSpPr>
          <p:nvPr>
            <p:ph type="sldNum" sz="quarter" idx="12"/>
          </p:nvPr>
        </p:nvSpPr>
        <p:spPr/>
        <p:txBody>
          <a:bodyPr/>
          <a:lstStyle/>
          <a:p>
            <a:pPr algn="l" rtl="0"/>
            <a:fld id="{4FAB73BC-B049-4115-A692-8D63A059BFB8}" type="slidenum">
              <a:rPr lang="en-US" smtClean="0"/>
              <a:pPr algn="l" rtl="0"/>
              <a:t>71</a:t>
            </a:fld>
            <a:endParaRPr lang="en-US" dirty="0"/>
          </a:p>
        </p:txBody>
      </p:sp>
      <p:sp>
        <p:nvSpPr>
          <p:cNvPr id="5" name="TextovéPole 4">
            <a:extLst>
              <a:ext uri="{FF2B5EF4-FFF2-40B4-BE49-F238E27FC236}">
                <a16:creationId xmlns:a16="http://schemas.microsoft.com/office/drawing/2014/main" id="{25757401-A266-4167-12B3-C118B13E9DE8}"/>
              </a:ext>
            </a:extLst>
          </p:cNvPr>
          <p:cNvSpPr txBox="1"/>
          <p:nvPr/>
        </p:nvSpPr>
        <p:spPr>
          <a:xfrm>
            <a:off x="1199456" y="6536809"/>
            <a:ext cx="7704856" cy="369332"/>
          </a:xfrm>
          <a:prstGeom prst="rect">
            <a:avLst/>
          </a:prstGeom>
          <a:noFill/>
        </p:spPr>
        <p:txBody>
          <a:bodyPr wrap="square" rtlCol="0">
            <a:spAutoFit/>
          </a:bodyPr>
          <a:lstStyle/>
          <a:p>
            <a:pPr algn="l" rtl="0"/>
            <a:r>
              <a:rPr lang="cs-CZ" dirty="0">
                <a:hlinkClick r:id="rId2"/>
              </a:rPr>
              <a:t>Wolf Damage – Bearbeitung (arcgis.com)</a:t>
            </a:r>
            <a:endParaRPr lang="cs-CZ" dirty="0"/>
          </a:p>
        </p:txBody>
      </p:sp>
      <p:sp>
        <p:nvSpPr>
          <p:cNvPr id="6" name="TextovéPole 5">
            <a:extLst>
              <a:ext uri="{FF2B5EF4-FFF2-40B4-BE49-F238E27FC236}">
                <a16:creationId xmlns:a16="http://schemas.microsoft.com/office/drawing/2014/main" id="{6324CF2C-9DC4-EF58-2A86-EBE0BB2F70FB}"/>
              </a:ext>
            </a:extLst>
          </p:cNvPr>
          <p:cNvSpPr txBox="1"/>
          <p:nvPr/>
        </p:nvSpPr>
        <p:spPr>
          <a:xfrm>
            <a:off x="9493904" y="157540"/>
            <a:ext cx="2485075" cy="369332"/>
          </a:xfrm>
          <a:prstGeom prst="rect">
            <a:avLst/>
          </a:prstGeom>
          <a:noFill/>
        </p:spPr>
        <p:txBody>
          <a:bodyPr wrap="square" rtlCol="0">
            <a:spAutoFit/>
          </a:bodyPr>
          <a:lstStyle/>
          <a:p>
            <a:pPr algn="l" rtl="0"/>
            <a:r>
              <a:rPr lang="cs-CZ" b="1" dirty="0">
                <a:solidFill>
                  <a:srgbClr val="FF0000"/>
                </a:solidFill>
              </a:rPr>
              <a:t>Orte von Wolfsangriffen</a:t>
            </a:r>
          </a:p>
        </p:txBody>
      </p:sp>
      <p:sp>
        <p:nvSpPr>
          <p:cNvPr id="3" name="TextovéPole 2">
            <a:extLst>
              <a:ext uri="{FF2B5EF4-FFF2-40B4-BE49-F238E27FC236}">
                <a16:creationId xmlns:a16="http://schemas.microsoft.com/office/drawing/2014/main" id="{D1060EA7-AB1C-A284-B55B-2F64028D71D4}"/>
              </a:ext>
            </a:extLst>
          </p:cNvPr>
          <p:cNvSpPr txBox="1"/>
          <p:nvPr/>
        </p:nvSpPr>
        <p:spPr>
          <a:xfrm>
            <a:off x="9440297" y="557888"/>
            <a:ext cx="2592288" cy="4985980"/>
          </a:xfrm>
          <a:prstGeom prst="rect">
            <a:avLst/>
          </a:prstGeom>
          <a:noFill/>
        </p:spPr>
        <p:txBody>
          <a:bodyPr wrap="square" rtlCol="0">
            <a:spAutoFit/>
          </a:bodyPr>
          <a:lstStyle/>
          <a:p>
            <a:pPr algn="ctr" rtl="0"/>
            <a:r>
              <a:rPr lang="cs-CZ" b="1" dirty="0"/>
              <a:t>Laut Wolfsbefürwortern besteht kein Grund zur Sorge über die weitere Entwicklung.</a:t>
            </a:r>
          </a:p>
          <a:p>
            <a:pPr algn="ctr" rtl="0"/>
            <a:r>
              <a:rPr lang="cs-CZ" b="1" dirty="0"/>
              <a:t> </a:t>
            </a:r>
          </a:p>
          <a:p>
            <a:pPr algn="ctr" rtl="0"/>
            <a:r>
              <a:rPr lang="cs-CZ" b="1" dirty="0"/>
              <a:t>Aus ihrer Sicht sind eine stärkere Überwachung der Wölfe, höhere Zäune und die Verhinderung von Störungen der Struktur von Wolfsrudeln durch Wilderei wichtig.</a:t>
            </a:r>
          </a:p>
          <a:p>
            <a:pPr algn="ctr" rtl="0"/>
            <a:endParaRPr lang="cs-CZ" b="1" dirty="0"/>
          </a:p>
          <a:p>
            <a:pPr algn="ctr" rtl="0"/>
            <a:r>
              <a:rPr lang="cs-CZ" sz="2400" b="1" dirty="0">
                <a:solidFill>
                  <a:srgbClr val="FF0000"/>
                </a:solidFill>
              </a:rPr>
              <a:t>Schließlich erfahren wir, dass die Hauptursache für Wolfsangriffe die Schafhaltung selbst ist</a:t>
            </a:r>
          </a:p>
        </p:txBody>
      </p:sp>
      <p:pic>
        <p:nvPicPr>
          <p:cNvPr id="8" name="Obrázek 7">
            <a:extLst>
              <a:ext uri="{FF2B5EF4-FFF2-40B4-BE49-F238E27FC236}">
                <a16:creationId xmlns:a16="http://schemas.microsoft.com/office/drawing/2014/main" id="{B9CE2813-AFD6-8F11-366D-27BE6C020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0"/>
            <a:ext cx="9371565" cy="6858000"/>
          </a:xfrm>
          <a:prstGeom prst="rect">
            <a:avLst/>
          </a:prstGeom>
        </p:spPr>
      </p:pic>
    </p:spTree>
    <p:extLst>
      <p:ext uri="{BB962C8B-B14F-4D97-AF65-F5344CB8AC3E}">
        <p14:creationId xmlns:p14="http://schemas.microsoft.com/office/powerpoint/2010/main" val="13297698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00208" y="276999"/>
            <a:ext cx="10515600" cy="1325563"/>
          </a:xfrm>
        </p:spPr>
        <p:txBody>
          <a:bodyPr>
            <a:normAutofit/>
          </a:bodyPr>
          <a:lstStyle/>
          <a:p>
            <a:pPr algn="ctr" rtl="0"/>
            <a:r>
              <a:rPr lang="cs-CZ" sz="2400" b="1" dirty="0"/>
              <a:t>Der Himmel auf Erden, wie er sich LCIE vorgestellt hat</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72</a:t>
            </a:fld>
            <a:endParaRPr lang="en-US" dirty="0"/>
          </a:p>
        </p:txBody>
      </p:sp>
      <p:sp>
        <p:nvSpPr>
          <p:cNvPr id="3" name="TextovéPole 2"/>
          <p:cNvSpPr txBox="1"/>
          <p:nvPr/>
        </p:nvSpPr>
        <p:spPr>
          <a:xfrm>
            <a:off x="0" y="1763296"/>
            <a:ext cx="14090055" cy="338554"/>
          </a:xfrm>
          <a:prstGeom prst="rect">
            <a:avLst/>
          </a:prstGeom>
          <a:noFill/>
        </p:spPr>
        <p:txBody>
          <a:bodyPr wrap="square" rtlCol="0">
            <a:spAutoFit/>
          </a:bodyPr>
          <a:lstStyle/>
          <a:p>
            <a:pPr algn="l" rtl="0"/>
            <a:r>
              <a:rPr lang="cs-CZ" sz="1600" b="1" dirty="0"/>
              <a:t>"</a:t>
            </a:r>
            <a:r>
              <a:rPr lang="cs-CZ" sz="1600" b="1" dirty="0" err="1"/>
              <a:t>Groß</a:t>
            </a:r>
            <a:r>
              <a:rPr lang="cs-CZ" sz="1600" b="1" dirty="0"/>
              <a:t> </a:t>
            </a:r>
            <a:r>
              <a:rPr lang="cs-CZ" sz="1600" b="1" dirty="0" err="1"/>
              <a:t>Fleischfresser</a:t>
            </a:r>
            <a:r>
              <a:rPr lang="cs-CZ" sz="1600" b="1" dirty="0"/>
              <a:t> </a:t>
            </a:r>
            <a:r>
              <a:rPr lang="cs-CZ" sz="1600" b="1" dirty="0" err="1"/>
              <a:t>Initiative</a:t>
            </a:r>
            <a:r>
              <a:rPr lang="cs-CZ" sz="1600" b="1" dirty="0"/>
              <a:t> </a:t>
            </a:r>
            <a:r>
              <a:rPr lang="cs-CZ" sz="1600" b="1" dirty="0" err="1"/>
              <a:t>für</a:t>
            </a:r>
            <a:r>
              <a:rPr lang="cs-CZ" sz="1600" b="1" dirty="0"/>
              <a:t> </a:t>
            </a:r>
            <a:r>
              <a:rPr lang="cs-CZ" sz="1600" b="1" dirty="0" err="1"/>
              <a:t>Europa</a:t>
            </a:r>
            <a:r>
              <a:rPr lang="cs-CZ" sz="1600" b="1" dirty="0"/>
              <a:t>"</a:t>
            </a:r>
          </a:p>
        </p:txBody>
      </p:sp>
      <p:sp>
        <p:nvSpPr>
          <p:cNvPr id="7" name="TextovéPole 6"/>
          <p:cNvSpPr txBox="1"/>
          <p:nvPr/>
        </p:nvSpPr>
        <p:spPr>
          <a:xfrm>
            <a:off x="11300917" y="6669360"/>
            <a:ext cx="987771" cy="200055"/>
          </a:xfrm>
          <a:prstGeom prst="rect">
            <a:avLst/>
          </a:prstGeom>
          <a:noFill/>
        </p:spPr>
        <p:txBody>
          <a:bodyPr wrap="none" rtlCol="0">
            <a:spAutoFit/>
          </a:bodyPr>
          <a:lstStyle/>
          <a:p>
            <a:pPr algn="l" rtl="0"/>
            <a:r>
              <a:rPr lang="cs-CZ" sz="700" dirty="0"/>
              <a:t>https://www.lcie.org/</a:t>
            </a:r>
          </a:p>
        </p:txBody>
      </p:sp>
      <p:pic>
        <p:nvPicPr>
          <p:cNvPr id="5" name="Zástupný symbol pro obsah 4" descr="LCIE Evropská iniciativa pro velké šelmy.png"/>
          <p:cNvPicPr>
            <a:picLocks noGrp="1" noChangeAspect="1"/>
          </p:cNvPicPr>
          <p:nvPr>
            <p:ph idx="1"/>
          </p:nvPr>
        </p:nvPicPr>
        <p:blipFill>
          <a:blip r:embed="rId3" cstate="print"/>
          <a:stretch>
            <a:fillRect/>
          </a:stretch>
        </p:blipFill>
        <p:spPr>
          <a:xfrm>
            <a:off x="1559496" y="2105472"/>
            <a:ext cx="9258681" cy="4752528"/>
          </a:xfrm>
        </p:spPr>
      </p:pic>
      <p:pic>
        <p:nvPicPr>
          <p:cNvPr id="11" name="Obrázek 10" descr="th (18).jpg"/>
          <p:cNvPicPr>
            <a:picLocks noChangeAspect="1"/>
          </p:cNvPicPr>
          <p:nvPr/>
        </p:nvPicPr>
        <p:blipFill>
          <a:blip r:embed="rId4" cstate="print"/>
          <a:stretch>
            <a:fillRect/>
          </a:stretch>
        </p:blipFill>
        <p:spPr>
          <a:xfrm>
            <a:off x="9734827" y="23247"/>
            <a:ext cx="2743200" cy="1600200"/>
          </a:xfrm>
          <a:prstGeom prst="rect">
            <a:avLst/>
          </a:prstGeom>
        </p:spPr>
      </p:pic>
      <p:pic>
        <p:nvPicPr>
          <p:cNvPr id="12" name="Obrázek 11" descr="th (19).jpg"/>
          <p:cNvPicPr>
            <a:picLocks noChangeAspect="1"/>
          </p:cNvPicPr>
          <p:nvPr/>
        </p:nvPicPr>
        <p:blipFill>
          <a:blip r:embed="rId5" cstate="print"/>
          <a:stretch>
            <a:fillRect/>
          </a:stretch>
        </p:blipFill>
        <p:spPr>
          <a:xfrm>
            <a:off x="119336" y="188640"/>
            <a:ext cx="2743200" cy="1600200"/>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6"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73</a:t>
            </a:fld>
            <a:endParaRPr lang="en-US" dirty="0"/>
          </a:p>
        </p:txBody>
      </p:sp>
      <p:pic>
        <p:nvPicPr>
          <p:cNvPr id="3" name="Obrázek 2" descr="EU 3.png"/>
          <p:cNvPicPr>
            <a:picLocks noChangeAspect="1"/>
          </p:cNvPicPr>
          <p:nvPr/>
        </p:nvPicPr>
        <p:blipFill>
          <a:blip r:embed="rId2" cstate="print"/>
          <a:stretch>
            <a:fillRect/>
          </a:stretch>
        </p:blipFill>
        <p:spPr>
          <a:xfrm>
            <a:off x="188113" y="260648"/>
            <a:ext cx="11815774" cy="4680519"/>
          </a:xfrm>
          <a:prstGeom prst="rect">
            <a:avLst/>
          </a:prstGeom>
        </p:spPr>
      </p:pic>
      <p:sp>
        <p:nvSpPr>
          <p:cNvPr id="6" name="TextovéPole 5"/>
          <p:cNvSpPr txBox="1"/>
          <p:nvPr/>
        </p:nvSpPr>
        <p:spPr>
          <a:xfrm>
            <a:off x="2207568" y="6381328"/>
            <a:ext cx="6912768" cy="215444"/>
          </a:xfrm>
          <a:prstGeom prst="rect">
            <a:avLst/>
          </a:prstGeom>
          <a:noFill/>
        </p:spPr>
        <p:txBody>
          <a:bodyPr wrap="square" rtlCol="0">
            <a:spAutoFit/>
          </a:bodyPr>
          <a:lstStyle/>
          <a:p>
            <a:pPr algn="l" rtl="0"/>
            <a:r>
              <a:rPr lang="cs-CZ" sz="800" dirty="0">
                <a:hlinkClick r:id="rId3"/>
              </a:rPr>
              <a:t>https://ec.europa.eu/environment/nature/conservation/species/carnivores/promoting_management.htm</a:t>
            </a:r>
            <a:endParaRPr lang="cs-CZ" sz="800" dirty="0"/>
          </a:p>
        </p:txBody>
      </p:sp>
      <p:sp>
        <p:nvSpPr>
          <p:cNvPr id="7" name="TextovéPole 6"/>
          <p:cNvSpPr txBox="1"/>
          <p:nvPr/>
        </p:nvSpPr>
        <p:spPr>
          <a:xfrm>
            <a:off x="335360" y="5229200"/>
            <a:ext cx="11377264" cy="830997"/>
          </a:xfrm>
          <a:prstGeom prst="rect">
            <a:avLst/>
          </a:prstGeom>
          <a:noFill/>
        </p:spPr>
        <p:txBody>
          <a:bodyPr wrap="square" rtlCol="0">
            <a:spAutoFit/>
          </a:bodyPr>
          <a:lstStyle/>
          <a:p>
            <a:pPr algn="ctr" rtl="0"/>
            <a:r>
              <a:rPr lang="cs-CZ" sz="2400" b="1" dirty="0">
                <a:solidFill>
                  <a:srgbClr val="FF0000"/>
                </a:solidFill>
              </a:rPr>
              <a:t>Die NGO LCIE erzielte ein hervorragendes Lobbying-Ergebnis. Mit dem Geld der Europäischen Kommission – ohne Beteiligung der Mehrheit der betroffenen Akteure – konnte sie ihre Interessen durchsetzen.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74</a:t>
            </a:fld>
            <a:endParaRPr lang="en-US" dirty="0"/>
          </a:p>
        </p:txBody>
      </p:sp>
      <p:pic>
        <p:nvPicPr>
          <p:cNvPr id="3" name="Obrázek 2" descr="EU1.png"/>
          <p:cNvPicPr>
            <a:picLocks noChangeAspect="1"/>
          </p:cNvPicPr>
          <p:nvPr/>
        </p:nvPicPr>
        <p:blipFill>
          <a:blip r:embed="rId2" cstate="print"/>
          <a:stretch>
            <a:fillRect/>
          </a:stretch>
        </p:blipFill>
        <p:spPr>
          <a:xfrm>
            <a:off x="335360" y="18667"/>
            <a:ext cx="4968552" cy="6839333"/>
          </a:xfrm>
          <a:prstGeom prst="rect">
            <a:avLst/>
          </a:prstGeom>
        </p:spPr>
      </p:pic>
      <p:pic>
        <p:nvPicPr>
          <p:cNvPr id="4" name="Obrázek 3" descr="EU2.png"/>
          <p:cNvPicPr>
            <a:picLocks noChangeAspect="1"/>
          </p:cNvPicPr>
          <p:nvPr/>
        </p:nvPicPr>
        <p:blipFill>
          <a:blip r:embed="rId3" cstate="print"/>
          <a:stretch>
            <a:fillRect/>
          </a:stretch>
        </p:blipFill>
        <p:spPr>
          <a:xfrm>
            <a:off x="6744072" y="0"/>
            <a:ext cx="5077707" cy="6858000"/>
          </a:xfrm>
          <a:prstGeom prst="rect">
            <a:avLst/>
          </a:prstGeom>
        </p:spPr>
      </p:pic>
      <p:sp>
        <p:nvSpPr>
          <p:cNvPr id="5" name="TextovéPole 4"/>
          <p:cNvSpPr txBox="1"/>
          <p:nvPr/>
        </p:nvSpPr>
        <p:spPr>
          <a:xfrm>
            <a:off x="983432" y="1844824"/>
            <a:ext cx="3528392" cy="646331"/>
          </a:xfrm>
          <a:prstGeom prst="rect">
            <a:avLst/>
          </a:prstGeom>
          <a:noFill/>
        </p:spPr>
        <p:txBody>
          <a:bodyPr wrap="square" rtlCol="0">
            <a:spAutoFit/>
          </a:bodyPr>
          <a:lstStyle/>
          <a:p>
            <a:pPr algn="ctr" rtl="0"/>
            <a:r>
              <a:rPr lang="cs-CZ" b="1" i="1" dirty="0">
                <a:solidFill>
                  <a:srgbClr val="FF0000"/>
                </a:solidFill>
              </a:rPr>
              <a:t>Anweisungen für</a:t>
            </a:r>
            <a:r>
              <a:rPr lang="cs-CZ" b="1" i="1" dirty="0" err="1">
                <a:solidFill>
                  <a:srgbClr val="FF0000"/>
                </a:solidFill>
              </a:rPr>
              <a:t>leitend</a:t>
            </a:r>
            <a:r>
              <a:rPr lang="cs-CZ" b="1" i="1" dirty="0">
                <a:solidFill>
                  <a:srgbClr val="FF0000"/>
                </a:solidFill>
              </a:rPr>
              <a:t>Pläne von Großraubtieren auf Bevölkerungsebene</a:t>
            </a:r>
            <a:endParaRPr lang="cs-CZ" i="1" dirty="0">
              <a:solidFill>
                <a:srgbClr val="FF0000"/>
              </a:solidFill>
            </a:endParaRPr>
          </a:p>
        </p:txBody>
      </p:sp>
      <p:sp>
        <p:nvSpPr>
          <p:cNvPr id="6" name="TextovéPole 5"/>
          <p:cNvSpPr txBox="1"/>
          <p:nvPr/>
        </p:nvSpPr>
        <p:spPr>
          <a:xfrm>
            <a:off x="7680176" y="4221088"/>
            <a:ext cx="3528392" cy="369332"/>
          </a:xfrm>
          <a:prstGeom prst="rect">
            <a:avLst/>
          </a:prstGeom>
          <a:noFill/>
        </p:spPr>
        <p:txBody>
          <a:bodyPr wrap="square" rtlCol="0">
            <a:spAutoFit/>
          </a:bodyPr>
          <a:lstStyle/>
          <a:p>
            <a:pPr algn="ctr" rtl="0"/>
            <a:r>
              <a:rPr lang="cs-CZ" i="1" dirty="0">
                <a:solidFill>
                  <a:srgbClr val="FF0000"/>
                </a:solidFill>
              </a:rPr>
              <a:t>Finanziert von der Europäischen Kommission</a:t>
            </a:r>
          </a:p>
        </p:txBody>
      </p:sp>
      <p:sp>
        <p:nvSpPr>
          <p:cNvPr id="7" name="TextovéPole 6"/>
          <p:cNvSpPr txBox="1"/>
          <p:nvPr/>
        </p:nvSpPr>
        <p:spPr>
          <a:xfrm>
            <a:off x="263352" y="6597352"/>
            <a:ext cx="6048672" cy="215444"/>
          </a:xfrm>
          <a:prstGeom prst="rect">
            <a:avLst/>
          </a:prstGeom>
          <a:noFill/>
        </p:spPr>
        <p:txBody>
          <a:bodyPr wrap="square" rtlCol="0">
            <a:spAutoFit/>
          </a:bodyPr>
          <a:lstStyle/>
          <a:p>
            <a:pPr algn="l" rtl="0"/>
            <a:r>
              <a:rPr lang="cs-CZ" sz="800" dirty="0">
                <a:hlinkClick r:id="rId4"/>
              </a:rPr>
              <a:t>https://ec.europa.eu/environment/nature/conservation/species/carnivores/pdf/guidelines_for_population_level_management.pdf</a:t>
            </a:r>
            <a:endParaRPr lang="cs-CZ" sz="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75</a:t>
            </a:fld>
            <a:endParaRPr lang="en-US" dirty="0"/>
          </a:p>
        </p:txBody>
      </p:sp>
      <p:pic>
        <p:nvPicPr>
          <p:cNvPr id="3" name="Zástupný symbol pro obsah 3" descr="Finsko p.png">
            <a:extLst>
              <a:ext uri="{FF2B5EF4-FFF2-40B4-BE49-F238E27FC236}">
                <a16:creationId xmlns:a16="http://schemas.microsoft.com/office/drawing/2014/main" id="{486EA3A7-A829-4C91-9FEB-A06085988241}"/>
              </a:ext>
            </a:extLst>
          </p:cNvPr>
          <p:cNvPicPr>
            <a:picLocks noChangeAspect="1"/>
          </p:cNvPicPr>
          <p:nvPr/>
        </p:nvPicPr>
        <p:blipFill>
          <a:blip r:embed="rId2" cstate="print"/>
          <a:stretch>
            <a:fillRect/>
          </a:stretch>
        </p:blipFill>
        <p:spPr>
          <a:xfrm>
            <a:off x="0" y="0"/>
            <a:ext cx="2291602" cy="3171768"/>
          </a:xfrm>
          <a:prstGeom prst="rect">
            <a:avLst/>
          </a:prstGeom>
        </p:spPr>
      </p:pic>
      <p:pic>
        <p:nvPicPr>
          <p:cNvPr id="4" name="Obrázek 3" descr="Švédsko Plán.png"/>
          <p:cNvPicPr>
            <a:picLocks noChangeAspect="1"/>
          </p:cNvPicPr>
          <p:nvPr/>
        </p:nvPicPr>
        <p:blipFill>
          <a:blip r:embed="rId3" cstate="print"/>
          <a:stretch>
            <a:fillRect/>
          </a:stretch>
        </p:blipFill>
        <p:spPr>
          <a:xfrm>
            <a:off x="9834959" y="188640"/>
            <a:ext cx="2357041" cy="3240360"/>
          </a:xfrm>
          <a:prstGeom prst="rect">
            <a:avLst/>
          </a:prstGeom>
        </p:spPr>
      </p:pic>
      <p:pic>
        <p:nvPicPr>
          <p:cNvPr id="5" name="Obrázek 4" descr="Švýcarsko curych plán.png"/>
          <p:cNvPicPr>
            <a:picLocks noChangeAspect="1"/>
          </p:cNvPicPr>
          <p:nvPr/>
        </p:nvPicPr>
        <p:blipFill>
          <a:blip r:embed="rId4" cstate="print"/>
          <a:stretch>
            <a:fillRect/>
          </a:stretch>
        </p:blipFill>
        <p:spPr>
          <a:xfrm>
            <a:off x="4763852" y="332656"/>
            <a:ext cx="2664296" cy="2886612"/>
          </a:xfrm>
          <a:prstGeom prst="rect">
            <a:avLst/>
          </a:prstGeom>
        </p:spPr>
      </p:pic>
      <p:pic>
        <p:nvPicPr>
          <p:cNvPr id="6" name="Zástupný symbol pro obsah 3" descr="Francie plán.png"/>
          <p:cNvPicPr>
            <a:picLocks noChangeAspect="1"/>
          </p:cNvPicPr>
          <p:nvPr/>
        </p:nvPicPr>
        <p:blipFill>
          <a:blip r:embed="rId5" cstate="print"/>
          <a:stretch>
            <a:fillRect/>
          </a:stretch>
        </p:blipFill>
        <p:spPr>
          <a:xfrm>
            <a:off x="0" y="3212976"/>
            <a:ext cx="2372466" cy="3558080"/>
          </a:xfrm>
          <a:prstGeom prst="rect">
            <a:avLst/>
          </a:prstGeom>
        </p:spPr>
      </p:pic>
      <p:pic>
        <p:nvPicPr>
          <p:cNvPr id="7" name="Obrázek 6" descr="itálie.png"/>
          <p:cNvPicPr>
            <a:picLocks noChangeAspect="1"/>
          </p:cNvPicPr>
          <p:nvPr/>
        </p:nvPicPr>
        <p:blipFill>
          <a:blip r:embed="rId6" cstate="print"/>
          <a:stretch>
            <a:fillRect/>
          </a:stretch>
        </p:blipFill>
        <p:spPr>
          <a:xfrm>
            <a:off x="9527299" y="3907403"/>
            <a:ext cx="2664701" cy="2950597"/>
          </a:xfrm>
          <a:prstGeom prst="rect">
            <a:avLst/>
          </a:prstGeom>
        </p:spPr>
      </p:pic>
      <p:pic>
        <p:nvPicPr>
          <p:cNvPr id="8" name="Obrázek 7" descr="švýcar.png"/>
          <p:cNvPicPr>
            <a:picLocks noChangeAspect="1"/>
          </p:cNvPicPr>
          <p:nvPr/>
        </p:nvPicPr>
        <p:blipFill>
          <a:blip r:embed="rId7" cstate="print"/>
          <a:stretch>
            <a:fillRect/>
          </a:stretch>
        </p:blipFill>
        <p:spPr>
          <a:xfrm>
            <a:off x="4759419" y="3334075"/>
            <a:ext cx="2673162" cy="35239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255" y="532325"/>
            <a:ext cx="9649072" cy="785603"/>
          </a:xfrm>
        </p:spPr>
        <p:txBody>
          <a:bodyPr>
            <a:normAutofit fontScale="90000"/>
          </a:bodyPr>
          <a:lstStyle/>
          <a:p>
            <a:pPr algn="ctr" rtl="0"/>
            <a:r>
              <a:rPr lang="cs-CZ" b="1" dirty="0"/>
              <a:t>Realität nach Meinung</a:t>
            </a:r>
            <a:r>
              <a:rPr lang="cs-CZ" b="1" dirty="0" err="1"/>
              <a:t>Wow</a:t>
            </a:r>
            <a:r>
              <a:rPr lang="cs-CZ" b="1" dirty="0"/>
              <a:t>-</a:t>
            </a:r>
            <a:r>
              <a:rPr lang="cs-CZ" b="1" dirty="0" err="1"/>
              <a:t>Cogeca</a:t>
            </a:r>
            <a:br>
              <a:rPr lang="cs-CZ" b="1" dirty="0"/>
            </a:br>
            <a:endParaRPr lang="cs-CZ" dirty="0"/>
          </a:p>
        </p:txBody>
      </p:sp>
      <p:sp>
        <p:nvSpPr>
          <p:cNvPr id="3" name="Zástupný symbol pro obsah 2"/>
          <p:cNvSpPr>
            <a:spLocks noGrp="1"/>
          </p:cNvSpPr>
          <p:nvPr>
            <p:ph idx="1"/>
          </p:nvPr>
        </p:nvSpPr>
        <p:spPr>
          <a:xfrm>
            <a:off x="479376" y="1381006"/>
            <a:ext cx="11089232" cy="4351338"/>
          </a:xfrm>
        </p:spPr>
        <p:txBody>
          <a:bodyPr>
            <a:normAutofit fontScale="92500" lnSpcReduction="20000"/>
          </a:bodyPr>
          <a:lstStyle/>
          <a:p>
            <a:pPr algn="l" rtl="0"/>
            <a:endParaRPr lang="cs-CZ" dirty="0"/>
          </a:p>
          <a:p>
            <a:pPr algn="l" rtl="0"/>
            <a:r>
              <a:rPr lang="cs-CZ" dirty="0"/>
              <a:t>Zahlreiche Treffen der EU-Plattform wurden einberufen</a:t>
            </a:r>
            <a:r>
              <a:rPr lang="cs-CZ" i="1" dirty="0"/>
              <a:t>„Menschen und große Tiere“</a:t>
            </a:r>
          </a:p>
          <a:p>
            <a:pPr algn="l" rtl="0"/>
            <a:r>
              <a:rPr lang="cs-CZ" b="1" dirty="0">
                <a:solidFill>
                  <a:srgbClr val="FF0000"/>
                </a:solidFill>
              </a:rPr>
              <a:t>In vielen Regionen Europas führt der Druck großer Raubtiere zum Ende der Weide- und Bruttätigkeit und zur Aufforstung verlassener Weideflächen</a:t>
            </a:r>
          </a:p>
          <a:p>
            <a:pPr algn="l" rtl="0"/>
            <a:r>
              <a:rPr lang="cs-CZ" dirty="0"/>
              <a:t>Der Trend in der Landwirtschaft geht zur freien Unterbringung, die im ökologischen Landbau sogar Pflicht ist. Ständige Angriffe großer Tiere stellen eine ständige Gefahr dar, daher ist eine ganzjährige Freilandhaltung von Tieren,</a:t>
            </a:r>
            <a:br>
              <a:rPr lang="cs-CZ" dirty="0"/>
            </a:br>
            <a:r>
              <a:rPr lang="cs-CZ" dirty="0"/>
              <a:t>Obwohl es angemessen und wünschenswert wäre, ist es nicht möglich.</a:t>
            </a:r>
          </a:p>
          <a:p>
            <a:pPr algn="l" rtl="0"/>
            <a:r>
              <a:rPr lang="cs-CZ" b="1" dirty="0">
                <a:solidFill>
                  <a:srgbClr val="FF0000"/>
                </a:solidFill>
              </a:rPr>
              <a:t>Der Dialog mit den Naturschützern findet nicht konstruktiv statt, nur deren Interessen haben Vorrang, deshalb</a:t>
            </a:r>
            <a:r>
              <a:rPr lang="cs-CZ" b="1" dirty="0" err="1">
                <a:solidFill>
                  <a:srgbClr val="FF0000"/>
                </a:solidFill>
              </a:rPr>
              <a:t>Wow</a:t>
            </a:r>
            <a:r>
              <a:rPr lang="cs-CZ" b="1" dirty="0">
                <a:solidFill>
                  <a:srgbClr val="FF0000"/>
                </a:solidFill>
              </a:rPr>
              <a:t>-</a:t>
            </a:r>
            <a:r>
              <a:rPr lang="cs-CZ" b="1" dirty="0" err="1">
                <a:solidFill>
                  <a:srgbClr val="FF0000"/>
                </a:solidFill>
              </a:rPr>
              <a:t>Cogeca</a:t>
            </a:r>
            <a:r>
              <a:rPr lang="cs-CZ" b="1" dirty="0">
                <a:solidFill>
                  <a:srgbClr val="FF0000"/>
                </a:solidFill>
              </a:rPr>
              <a:t>hat die Teilnahme an dieser Plattform ausgesetzt</a:t>
            </a:r>
          </a:p>
        </p:txBody>
      </p:sp>
      <p:sp>
        <p:nvSpPr>
          <p:cNvPr id="4" name="Zástupný symbol pro číslo snímku 3"/>
          <p:cNvSpPr>
            <a:spLocks noGrp="1"/>
          </p:cNvSpPr>
          <p:nvPr>
            <p:ph type="sldNum" sz="quarter" idx="12"/>
          </p:nvPr>
        </p:nvSpPr>
        <p:spPr/>
        <p:txBody>
          <a:bodyPr/>
          <a:lstStyle/>
          <a:p>
            <a:pPr algn="l" rtl="0"/>
            <a:fld id="{4FAB73BC-B049-4115-A692-8D63A059BFB8}" type="slidenum">
              <a:rPr lang="en-US" smtClean="0"/>
              <a:pPr algn="l" rtl="0"/>
              <a:t>76</a:t>
            </a:fld>
            <a:endParaRPr lang="en-US" dirty="0"/>
          </a:p>
        </p:txBody>
      </p:sp>
      <p:sp>
        <p:nvSpPr>
          <p:cNvPr id="8" name="Obdélník 7">
            <a:extLst>
              <a:ext uri="{FF2B5EF4-FFF2-40B4-BE49-F238E27FC236}">
                <a16:creationId xmlns:a16="http://schemas.microsoft.com/office/drawing/2014/main" id="{77D6D555-85F7-485B-AE45-D55DE8160D0D}"/>
              </a:ext>
            </a:extLst>
          </p:cNvPr>
          <p:cNvSpPr/>
          <p:nvPr/>
        </p:nvSpPr>
        <p:spPr>
          <a:xfrm>
            <a:off x="5584526" y="6630218"/>
            <a:ext cx="1303562" cy="200055"/>
          </a:xfrm>
          <a:prstGeom prst="rect">
            <a:avLst/>
          </a:prstGeom>
        </p:spPr>
        <p:txBody>
          <a:bodyPr wrap="none">
            <a:spAutoFit/>
          </a:bodyPr>
          <a:lstStyle/>
          <a:p>
            <a:pPr lvl="0" algn="l" defTabSz="457200" rtl="0">
              <a:defRPr/>
            </a:pPr>
            <a:r>
              <a:rPr kumimoji="0" lang="cs-CZ" sz="700" b="0" i="0" u="none" strike="noStrike" kern="1200" cap="none" spc="0" normalizeH="0" baseline="0" noProof="0" dirty="0">
                <a:ln>
                  <a:noFill/>
                </a:ln>
                <a:solidFill>
                  <a:prstClr val="black"/>
                </a:solidFill>
                <a:effectLst/>
                <a:uLnTx/>
                <a:uFillTx/>
                <a:latin typeface="Calibri" panose="020F0502020204030204"/>
                <a:ea typeface="+mn-ea"/>
                <a:cs typeface="+mn-cs"/>
              </a:rPr>
              <a:t>Bildquelle:</a:t>
            </a:r>
            <a:r>
              <a:rPr lang="cs-CZ" sz="700" dirty="0">
                <a:solidFill>
                  <a:prstClr val="black"/>
                </a:solidFill>
              </a:rPr>
              <a:t>copa-cogeca.eu</a:t>
            </a:r>
            <a:endParaRPr kumimoji="0" lang="cs-CZ" sz="7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0011216" y="6385023"/>
            <a:ext cx="1956481" cy="307777"/>
          </a:xfrm>
          <a:prstGeom prst="rect">
            <a:avLst/>
          </a:prstGeom>
          <a:noFill/>
        </p:spPr>
        <p:txBody>
          <a:bodyPr wrap="square" rtlCol="0">
            <a:spAutoFit/>
          </a:bodyPr>
          <a:lstStyle/>
          <a:p>
            <a:pPr algn="l" rtl="0"/>
            <a:r>
              <a:rPr lang="cs-CZ" sz="600" dirty="0"/>
              <a:t>http://www.</a:t>
            </a:r>
            <a:r>
              <a:rPr lang="cs-CZ" sz="600" dirty="0" err="1"/>
              <a:t>agris.cz</a:t>
            </a:r>
            <a:r>
              <a:rPr lang="cs-CZ" sz="600" dirty="0"/>
              <a:t>/</a:t>
            </a:r>
            <a:r>
              <a:rPr lang="cs-CZ" sz="600" dirty="0" err="1"/>
              <a:t>Landwirtschaft</a:t>
            </a:r>
            <a:r>
              <a:rPr lang="cs-CZ" sz="600" dirty="0"/>
              <a:t>/</a:t>
            </a:r>
            <a:r>
              <a:rPr lang="cs-CZ" sz="700" dirty="0"/>
              <a:t>Position-</a:t>
            </a:r>
            <a:r>
              <a:rPr lang="cs-CZ" sz="700" dirty="0" err="1"/>
              <a:t>Polizist</a:t>
            </a:r>
            <a:r>
              <a:rPr lang="cs-CZ" sz="700" dirty="0"/>
              <a:t>-</a:t>
            </a:r>
            <a:r>
              <a:rPr lang="cs-CZ" sz="700" dirty="0" err="1"/>
              <a:t>cogeca</a:t>
            </a:r>
            <a:r>
              <a:rPr lang="cs-CZ" sz="700" dirty="0"/>
              <a:t>-zur-situation-</a:t>
            </a:r>
            <a:r>
              <a:rPr lang="cs-CZ" sz="700" dirty="0" err="1"/>
              <a:t>grosse</a:t>
            </a:r>
            <a:r>
              <a:rPr lang="cs-CZ" sz="700" dirty="0"/>
              <a:t>-</a:t>
            </a:r>
            <a:r>
              <a:rPr lang="cs-CZ" sz="700" dirty="0" err="1"/>
              <a:t>Raubtier</a:t>
            </a:r>
            <a:r>
              <a:rPr lang="cs-CZ" sz="600" dirty="0"/>
              <a:t>?id_a=200008</a:t>
            </a:r>
          </a:p>
        </p:txBody>
      </p:sp>
      <p:pic>
        <p:nvPicPr>
          <p:cNvPr id="14" name="Obrázek 13" descr="th (16).jpg"/>
          <p:cNvPicPr>
            <a:picLocks noChangeAspect="1"/>
          </p:cNvPicPr>
          <p:nvPr/>
        </p:nvPicPr>
        <p:blipFill>
          <a:blip r:embed="rId2" cstate="print"/>
          <a:stretch>
            <a:fillRect/>
          </a:stretch>
        </p:blipFill>
        <p:spPr>
          <a:xfrm>
            <a:off x="9300455" y="58641"/>
            <a:ext cx="2695290" cy="1453926"/>
          </a:xfrm>
          <a:prstGeom prst="rect">
            <a:avLst/>
          </a:prstGeom>
        </p:spPr>
      </p:pic>
      <p:pic>
        <p:nvPicPr>
          <p:cNvPr id="15" name="Obrázek 14" descr="th (21).jpg"/>
          <p:cNvPicPr>
            <a:picLocks noChangeAspect="1"/>
          </p:cNvPicPr>
          <p:nvPr/>
        </p:nvPicPr>
        <p:blipFill>
          <a:blip r:embed="rId3" cstate="print"/>
          <a:stretch>
            <a:fillRect/>
          </a:stretch>
        </p:blipFill>
        <p:spPr>
          <a:xfrm>
            <a:off x="4816538" y="5465568"/>
            <a:ext cx="2414907" cy="1157559"/>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77</a:t>
            </a:fld>
            <a:endParaRPr lang="en-US" dirty="0"/>
          </a:p>
        </p:txBody>
      </p:sp>
      <p:pic>
        <p:nvPicPr>
          <p:cNvPr id="3" name="Obrázek 2" descr="life.png"/>
          <p:cNvPicPr>
            <a:picLocks noChangeAspect="1"/>
          </p:cNvPicPr>
          <p:nvPr/>
        </p:nvPicPr>
        <p:blipFill>
          <a:blip r:embed="rId2" cstate="print"/>
          <a:stretch>
            <a:fillRect/>
          </a:stretch>
        </p:blipFill>
        <p:spPr>
          <a:xfrm>
            <a:off x="0" y="260648"/>
            <a:ext cx="12192000" cy="3312368"/>
          </a:xfrm>
          <a:prstGeom prst="rect">
            <a:avLst/>
          </a:prstGeom>
        </p:spPr>
      </p:pic>
      <p:sp>
        <p:nvSpPr>
          <p:cNvPr id="4" name="TextovéPole 3"/>
          <p:cNvSpPr txBox="1"/>
          <p:nvPr/>
        </p:nvSpPr>
        <p:spPr>
          <a:xfrm>
            <a:off x="947428" y="4005064"/>
            <a:ext cx="10621180" cy="954107"/>
          </a:xfrm>
          <a:prstGeom prst="rect">
            <a:avLst/>
          </a:prstGeom>
          <a:noFill/>
        </p:spPr>
        <p:txBody>
          <a:bodyPr wrap="square" rtlCol="0">
            <a:spAutoFit/>
          </a:bodyPr>
          <a:lstStyle/>
          <a:p>
            <a:pPr algn="ctr" rtl="0"/>
            <a:r>
              <a:rPr lang="cs-CZ" sz="2800" b="1" dirty="0">
                <a:solidFill>
                  <a:srgbClr val="FF0000"/>
                </a:solidFill>
              </a:rPr>
              <a:t>Von den 87 Milliarden Kronen in der Vergangenheit und 135 Milliarden Kronen im aktuellen Planungszeitraum ist ein großer Teil für Projekte im Zusammenhang mit Wölfen bestimmt</a:t>
            </a:r>
          </a:p>
        </p:txBody>
      </p:sp>
      <p:pic>
        <p:nvPicPr>
          <p:cNvPr id="5" name="Obrázek 4" descr="life.jpg"/>
          <p:cNvPicPr>
            <a:picLocks noChangeAspect="1"/>
          </p:cNvPicPr>
          <p:nvPr/>
        </p:nvPicPr>
        <p:blipFill>
          <a:blip r:embed="rId3" cstate="print"/>
          <a:stretch>
            <a:fillRect/>
          </a:stretch>
        </p:blipFill>
        <p:spPr>
          <a:xfrm>
            <a:off x="4433038" y="5421659"/>
            <a:ext cx="3649960" cy="1360869"/>
          </a:xfrm>
          <a:prstGeom prst="rect">
            <a:avLst/>
          </a:prstGeom>
        </p:spPr>
      </p:pic>
      <p:sp>
        <p:nvSpPr>
          <p:cNvPr id="6" name="TextovéPole 5">
            <a:extLst>
              <a:ext uri="{FF2B5EF4-FFF2-40B4-BE49-F238E27FC236}">
                <a16:creationId xmlns:a16="http://schemas.microsoft.com/office/drawing/2014/main" id="{04F60C82-4BF1-7256-0B01-DC7FC09EF8BB}"/>
              </a:ext>
            </a:extLst>
          </p:cNvPr>
          <p:cNvSpPr txBox="1"/>
          <p:nvPr/>
        </p:nvSpPr>
        <p:spPr>
          <a:xfrm>
            <a:off x="7176120" y="2260306"/>
            <a:ext cx="2520280" cy="1477328"/>
          </a:xfrm>
          <a:prstGeom prst="rect">
            <a:avLst/>
          </a:prstGeom>
          <a:noFill/>
        </p:spPr>
        <p:txBody>
          <a:bodyPr wrap="square" rtlCol="0">
            <a:spAutoFit/>
          </a:bodyPr>
          <a:lstStyle/>
          <a:p>
            <a:pPr algn="l" rtl="0"/>
            <a:r>
              <a:rPr lang="cs-CZ" dirty="0">
                <a:solidFill>
                  <a:schemeClr val="bg1"/>
                </a:solidFill>
                <a:latin typeface="Noto Sans" panose="020B0502040504020204" pitchFamily="34" charset="0"/>
              </a:rPr>
              <a:t>IN</a:t>
            </a:r>
            <a:r>
              <a:rPr lang="cs-CZ" b="0" i="0" dirty="0">
                <a:solidFill>
                  <a:schemeClr val="bg1"/>
                </a:solidFill>
                <a:effectLst/>
                <a:latin typeface="Noto Sans" panose="020B0502040504020204" pitchFamily="34" charset="0"/>
              </a:rPr>
              <a:t>Der Programmzeitraum 2021–2027 ist mit 5,4 Milliarden Euro ausgestattet.</a:t>
            </a:r>
          </a:p>
          <a:p>
            <a:pPr algn="l" rtl="0"/>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20F67BF-AE54-4C09-BF7F-4F3536C4BF2B}"/>
              </a:ext>
            </a:extLst>
          </p:cNvPr>
          <p:cNvSpPr>
            <a:spLocks noGrp="1"/>
          </p:cNvSpPr>
          <p:nvPr>
            <p:ph type="sldNum" sz="quarter" idx="12"/>
          </p:nvPr>
        </p:nvSpPr>
        <p:spPr/>
        <p:txBody>
          <a:bodyPr/>
          <a:lstStyle/>
          <a:p>
            <a:pPr algn="l" rtl="0"/>
            <a:fld id="{4FAB73BC-B049-4115-A692-8D63A059BFB8}" type="slidenum">
              <a:rPr lang="en-US" smtClean="0"/>
              <a:pPr algn="l" rtl="0"/>
              <a:t>78</a:t>
            </a:fld>
            <a:endParaRPr lang="en-US" dirty="0"/>
          </a:p>
        </p:txBody>
      </p:sp>
      <p:sp>
        <p:nvSpPr>
          <p:cNvPr id="3" name="TextovéPole 2">
            <a:extLst>
              <a:ext uri="{FF2B5EF4-FFF2-40B4-BE49-F238E27FC236}">
                <a16:creationId xmlns:a16="http://schemas.microsoft.com/office/drawing/2014/main" id="{F138A864-A8AC-42F7-A0B8-158443B71C8E}"/>
              </a:ext>
            </a:extLst>
          </p:cNvPr>
          <p:cNvSpPr txBox="1"/>
          <p:nvPr/>
        </p:nvSpPr>
        <p:spPr>
          <a:xfrm>
            <a:off x="0" y="242435"/>
            <a:ext cx="12072664" cy="461665"/>
          </a:xfrm>
          <a:prstGeom prst="rect">
            <a:avLst/>
          </a:prstGeom>
          <a:noFill/>
        </p:spPr>
        <p:txBody>
          <a:bodyPr wrap="square" rtlCol="0">
            <a:spAutoFit/>
          </a:bodyPr>
          <a:lstStyle/>
          <a:p>
            <a:pPr algn="ctr" rtl="0"/>
            <a:r>
              <a:rPr lang="cs-CZ" sz="2400" b="1" dirty="0">
                <a:solidFill>
                  <a:srgbClr val="00B0F0"/>
                </a:solidFill>
              </a:rPr>
              <a:t>Wölfe sind für bestimmte Aktivistengruppen ein hervorragender Handelsgegenstand</a:t>
            </a:r>
          </a:p>
        </p:txBody>
      </p:sp>
      <p:sp>
        <p:nvSpPr>
          <p:cNvPr id="4" name="TextovéPole 3">
            <a:extLst>
              <a:ext uri="{FF2B5EF4-FFF2-40B4-BE49-F238E27FC236}">
                <a16:creationId xmlns:a16="http://schemas.microsoft.com/office/drawing/2014/main" id="{5AF87152-D40D-465B-89E0-7B9D3A8DA139}"/>
              </a:ext>
            </a:extLst>
          </p:cNvPr>
          <p:cNvSpPr txBox="1"/>
          <p:nvPr/>
        </p:nvSpPr>
        <p:spPr>
          <a:xfrm>
            <a:off x="1" y="719628"/>
            <a:ext cx="12191999" cy="6236003"/>
          </a:xfrm>
          <a:prstGeom prst="rect">
            <a:avLst/>
          </a:prstGeom>
          <a:noFill/>
        </p:spPr>
        <p:txBody>
          <a:bodyPr wrap="square" rtlCol="0">
            <a:spAutoFit/>
          </a:bodyPr>
          <a:lstStyle/>
          <a:p>
            <a:pPr algn="ctr" rtl="0">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Buchstäblich über Zehntausende Leichen, unermessliches Tier- und Menschenleid und die Zerstörung unersetzlicher Lebensräume propagieren sie ihre ideologische Sicht auf das Zusammenleben mit Wölfen.</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gn="ctr" rtl="0">
              <a:lnSpc>
                <a:spcPct val="107000"/>
              </a:lnSpc>
              <a:spcAft>
                <a:spcPts val="800"/>
              </a:spcAft>
            </a:pPr>
            <a:r>
              <a:rPr lang="cs-CZ"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 ist absurd, dass Deutschland zu den Ländern mit der höchsten Wolfsdichte gehört</a:t>
            </a:r>
            <a:r>
              <a:rPr lang="cs-CZ"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a:t>
            </a:r>
            <a:r>
              <a:rPr lang="cs-CZ"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 gibt zwar kein einziges Exemplar auf der Welt, und dennoch erreicht es laut Naturschützern keinen günstigen Bevölkerungsstatus.</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In ganz Deutschland ohne besiedelte Gebiete liegt die Dichte bei 0,33 Wölfen pro 100 km,</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in der Nordhälfte Deutschlands kommen 0,87 Wölfe auf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in Brandenburg sogar 1,33 Wölfe pro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In Alaska gibt es 0,40 bis 0,46 Wölfe pro 100 km².</a:t>
            </a:r>
          </a:p>
          <a:p>
            <a:pPr algn="ctr" rtl="0">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In Europa gibt es aufgrund des Schutzes in Rumänien die meisten Wölfe – sogar 1,17 Wölfe pro 100 km².</a:t>
            </a:r>
          </a:p>
          <a:p>
            <a:pPr algn="ctr" rtl="0">
              <a:lnSpc>
                <a:spcPct val="107000"/>
              </a:lnSpc>
              <a:spcAft>
                <a:spcPts val="800"/>
              </a:spcAft>
            </a:pPr>
            <a:r>
              <a:rPr lang="cs-CZ"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Alaska -</a:t>
            </a:r>
            <a:r>
              <a:rPr lang="cs-CZ" sz="2000" b="1" i="0" dirty="0">
                <a:solidFill>
                  <a:srgbClr val="FF0000"/>
                </a:solidFill>
                <a:effectLst/>
                <a:latin typeface="Arial" panose="020B0604020202020204" pitchFamily="34" charset="0"/>
              </a:rPr>
              <a:t>0,49 Einwohner/km²</a:t>
            </a:r>
            <a:r>
              <a:rPr lang="cs-CZ" sz="2000" b="1" i="0" dirty="0">
                <a:solidFill>
                  <a:srgbClr val="FF0000"/>
                </a:solidFill>
                <a:latin typeface="Calibri" panose="020F0502020204030204" pitchFamily="34" charset="0"/>
                <a:cs typeface="Times New Roman" panose="02020603050405020304" pitchFamily="18" charset="0"/>
              </a:rPr>
              <a:t> </a:t>
            </a:r>
          </a:p>
          <a:p>
            <a:pPr algn="ctr" rtl="0">
              <a:lnSpc>
                <a:spcPct val="107000"/>
              </a:lnSpc>
              <a:spcAft>
                <a:spcPts val="800"/>
              </a:spcAft>
            </a:pPr>
            <a:r>
              <a:rPr lang="cs-CZ" sz="2800" b="1" i="0" dirty="0">
                <a:solidFill>
                  <a:srgbClr val="92D050"/>
                </a:solidFill>
                <a:effectLst/>
                <a:latin typeface="Arial" panose="020B0604020202020204" pitchFamily="34" charset="0"/>
              </a:rPr>
              <a:t>Rumänien – 82 Einwohner/km²</a:t>
            </a:r>
            <a:r>
              <a:rPr lang="cs-CZ" b="0" i="0" dirty="0">
                <a:solidFill>
                  <a:srgbClr val="202122"/>
                </a:solidFill>
                <a:effectLst/>
                <a:latin typeface="Arial" panose="020B0604020202020204" pitchFamily="34" charset="0"/>
              </a:rPr>
              <a:t> </a:t>
            </a:r>
          </a:p>
          <a:p>
            <a:pPr algn="ctr" rtl="0">
              <a:lnSpc>
                <a:spcPct val="107000"/>
              </a:lnSpc>
              <a:spcAft>
                <a:spcPts val="800"/>
              </a:spcAft>
            </a:pPr>
            <a:r>
              <a:rPr lang="cs-CZ" sz="3600" b="1" i="0" dirty="0">
                <a:solidFill>
                  <a:srgbClr val="00B0F0"/>
                </a:solidFill>
                <a:latin typeface="Calibri" panose="020F0502020204030204" pitchFamily="34" charset="0"/>
                <a:cs typeface="Times New Roman" panose="02020603050405020304" pitchFamily="18" charset="0"/>
              </a:rPr>
              <a:t>Deutschland -</a:t>
            </a:r>
            <a:r>
              <a:rPr lang="cs-CZ" sz="3600" b="1" i="0" dirty="0">
                <a:solidFill>
                  <a:srgbClr val="00B0F0"/>
                </a:solidFill>
                <a:effectLst/>
                <a:latin typeface="Arial" panose="020B0604020202020204" pitchFamily="34" charset="0"/>
              </a:rPr>
              <a:t>227 Einwohner/km²</a:t>
            </a:r>
            <a:endParaRPr lang="cs-CZ" sz="36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cs-CZ" dirty="0"/>
          </a:p>
        </p:txBody>
      </p:sp>
    </p:spTree>
    <p:extLst>
      <p:ext uri="{BB962C8B-B14F-4D97-AF65-F5344CB8AC3E}">
        <p14:creationId xmlns:p14="http://schemas.microsoft.com/office/powerpoint/2010/main" val="1246965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5CFC11E-A1F3-4E58-8924-BAE60B8B2F27}"/>
              </a:ext>
            </a:extLst>
          </p:cNvPr>
          <p:cNvSpPr>
            <a:spLocks noGrp="1"/>
          </p:cNvSpPr>
          <p:nvPr>
            <p:ph type="sldNum" sz="quarter" idx="12"/>
          </p:nvPr>
        </p:nvSpPr>
        <p:spPr/>
        <p:txBody>
          <a:bodyPr/>
          <a:lstStyle/>
          <a:p>
            <a:pPr algn="l" rtl="0"/>
            <a:r>
              <a:rPr lang="en-US" sz="600" dirty="0">
                <a:solidFill>
                  <a:schemeClr val="accent1"/>
                </a:solidFill>
              </a:rPr>
              <a:t>https://multimedia.europarl.europa.eu/webstreaming/committee-on-agriculture-and-rural-development_20220110-1545-COMMITTEE-AGRI</a:t>
            </a:r>
            <a:fld id="{4FAB73BC-B049-4115-A692-8D63A059BFB8}" type="slidenum">
              <a:rPr lang="en-US" sz="600" smtClean="0">
                <a:solidFill>
                  <a:schemeClr val="accent1"/>
                </a:solidFill>
              </a:rPr>
              <a:pPr algn="l" rtl="0"/>
              <a:t>79</a:t>
            </a:fld>
            <a:endParaRPr lang="en-US" sz="600" dirty="0">
              <a:solidFill>
                <a:schemeClr val="accent1"/>
              </a:solidFill>
            </a:endParaRPr>
          </a:p>
        </p:txBody>
      </p:sp>
      <p:pic>
        <p:nvPicPr>
          <p:cNvPr id="4" name="Obrázek 3">
            <a:extLst>
              <a:ext uri="{FF2B5EF4-FFF2-40B4-BE49-F238E27FC236}">
                <a16:creationId xmlns:a16="http://schemas.microsoft.com/office/drawing/2014/main" id="{33D5B498-B2C7-4ECC-8F33-6094A5385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3961" cy="6858000"/>
          </a:xfrm>
          <a:prstGeom prst="rect">
            <a:avLst/>
          </a:prstGeom>
        </p:spPr>
      </p:pic>
      <p:sp>
        <p:nvSpPr>
          <p:cNvPr id="5" name="TextovéPole 4">
            <a:extLst>
              <a:ext uri="{FF2B5EF4-FFF2-40B4-BE49-F238E27FC236}">
                <a16:creationId xmlns:a16="http://schemas.microsoft.com/office/drawing/2014/main" id="{A0470D2E-E0E7-4444-A865-02953388D457}"/>
              </a:ext>
            </a:extLst>
          </p:cNvPr>
          <p:cNvSpPr txBox="1"/>
          <p:nvPr/>
        </p:nvSpPr>
        <p:spPr>
          <a:xfrm>
            <a:off x="6963961" y="249228"/>
            <a:ext cx="5108703" cy="6032421"/>
          </a:xfrm>
          <a:prstGeom prst="rect">
            <a:avLst/>
          </a:prstGeom>
          <a:noFill/>
        </p:spPr>
        <p:txBody>
          <a:bodyPr wrap="square" rtlCol="0">
            <a:spAutoFit/>
          </a:bodyPr>
          <a:lstStyle/>
          <a:p>
            <a:pPr algn="l" rtl="0"/>
            <a:r>
              <a:rPr lang="cs-CZ" dirty="0"/>
              <a:t>Am 10. Januar 2022 traf sich der EP-Ausschuss für Landwirtschaft und ländliche Entwicklung unter dem Vorsitz des deutschen Abgeordneten Norbert LINS in Brüssel. In Punkt 9 wurde auf die Situation rund um den Wolf und den Schutz der Weidetiere eingegangen.</a:t>
            </a:r>
          </a:p>
          <a:p>
            <a:pPr algn="l" rtl="0"/>
            <a:r>
              <a:rPr lang="cs-CZ" sz="2000" b="1" dirty="0" err="1">
                <a:solidFill>
                  <a:srgbClr val="FF0000"/>
                </a:solidFill>
              </a:rPr>
              <a:t>Aufgrund</a:t>
            </a:r>
            <a:r>
              <a:rPr lang="cs-CZ" sz="2000" b="1" dirty="0">
                <a:solidFill>
                  <a:srgbClr val="FF0000"/>
                </a:solidFill>
              </a:rPr>
              <a:t> des unterschiedlichen Status im Vergleich zum Zeitpunkt der Verabschiedung wird eine Überarbeitung der Habitat-Richtlinie von 1992 vorgeschlagen. Es betrifft hauptsächlich Wölfe. Vorgeschlagen werden Gebiete ohne Wölfe, eine Reduzierung ihres Schutzes und einfachere Abschussgenehmigungen.</a:t>
            </a:r>
          </a:p>
          <a:p>
            <a:pPr algn="l" rtl="0"/>
            <a:r>
              <a:rPr lang="cs-CZ" sz="2000" b="1" dirty="0">
                <a:solidFill>
                  <a:srgbClr val="00B050"/>
                </a:solidFill>
              </a:rPr>
              <a:t>„Wölfe sind keine vom Aussterben bedrohte Tierart mehr, im Gegenteil, sie bedrohen andere Tiere.“</a:t>
            </a:r>
          </a:p>
          <a:p>
            <a:pPr algn="l" rtl="0"/>
            <a:endParaRPr lang="cs-CZ" dirty="0"/>
          </a:p>
          <a:p>
            <a:pPr algn="l" rtl="0"/>
            <a:r>
              <a:rPr lang="cs-CZ" sz="2000" b="1" dirty="0">
                <a:solidFill>
                  <a:srgbClr val="FF0000"/>
                </a:solidFill>
              </a:rPr>
              <a:t>„Naturschützer behandeln Wolfsprobleme, als lebten sie auf einem anderen Planeten.“</a:t>
            </a:r>
          </a:p>
        </p:txBody>
      </p:sp>
    </p:spTree>
    <p:extLst>
      <p:ext uri="{BB962C8B-B14F-4D97-AF65-F5344CB8AC3E}">
        <p14:creationId xmlns:p14="http://schemas.microsoft.com/office/powerpoint/2010/main" val="72345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C02A014-7717-4FAE-BFF5-78B5E63017D4}"/>
              </a:ext>
            </a:extLst>
          </p:cNvPr>
          <p:cNvSpPr>
            <a:spLocks noGrp="1"/>
          </p:cNvSpPr>
          <p:nvPr>
            <p:ph type="sldNum" sz="quarter" idx="12"/>
          </p:nvPr>
        </p:nvSpPr>
        <p:spPr/>
        <p:txBody>
          <a:bodyPr/>
          <a:lstStyle/>
          <a:p>
            <a:fld id="{4FAB73BC-B049-4115-A692-8D63A059BFB8}" type="slidenum">
              <a:rPr lang="en-US" smtClean="0"/>
              <a:pPr algn="l" rtl="0"/>
              <a:t>8</a:t>
            </a:fld>
            <a:endParaRPr lang="en-US" dirty="0"/>
          </a:p>
        </p:txBody>
      </p:sp>
      <p:pic>
        <p:nvPicPr>
          <p:cNvPr id="4" name="Obrázek 3">
            <a:extLst>
              <a:ext uri="{FF2B5EF4-FFF2-40B4-BE49-F238E27FC236}">
                <a16:creationId xmlns:a16="http://schemas.microsoft.com/office/drawing/2014/main" id="{097ED3DF-ACC6-4603-8939-A50C23805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612417"/>
            <a:ext cx="7362676" cy="6048514"/>
          </a:xfrm>
          <a:prstGeom prst="rect">
            <a:avLst/>
          </a:prstGeom>
        </p:spPr>
      </p:pic>
      <p:sp>
        <p:nvSpPr>
          <p:cNvPr id="5" name="TextovéPole 4">
            <a:extLst>
              <a:ext uri="{FF2B5EF4-FFF2-40B4-BE49-F238E27FC236}">
                <a16:creationId xmlns:a16="http://schemas.microsoft.com/office/drawing/2014/main" id="{6EEC1BC7-A7BC-4C75-A827-CD548914A0F8}"/>
              </a:ext>
            </a:extLst>
          </p:cNvPr>
          <p:cNvSpPr txBox="1"/>
          <p:nvPr/>
        </p:nvSpPr>
        <p:spPr>
          <a:xfrm>
            <a:off x="8110118" y="534151"/>
            <a:ext cx="3962546" cy="4124206"/>
          </a:xfrm>
          <a:prstGeom prst="rect">
            <a:avLst/>
          </a:prstGeom>
          <a:noFill/>
        </p:spPr>
        <p:txBody>
          <a:bodyPr wrap="square" rtlCol="0">
            <a:spAutoFit/>
          </a:bodyPr>
          <a:lstStyle/>
          <a:p>
            <a:pPr algn="ctr" rtl="0"/>
            <a:r>
              <a:rPr lang="cs-CZ" sz="4400" dirty="0"/>
              <a:t>OWAD</a:t>
            </a:r>
            <a:r>
              <a:rPr lang="cs-CZ" dirty="0"/>
              <a:t> </a:t>
            </a:r>
          </a:p>
          <a:p>
            <a:pPr algn="ctr" rtl="0"/>
            <a:r>
              <a:rPr lang="cs-CZ" b="1" i="0" dirty="0">
                <a:solidFill>
                  <a:srgbClr val="212529"/>
                </a:solidFill>
                <a:effectLst/>
                <a:latin typeface="etelka_textregular"/>
              </a:rPr>
              <a:t>Name des Projekts:</a:t>
            </a:r>
          </a:p>
          <a:p>
            <a:pPr algn="l" rtl="0"/>
            <a:endParaRPr lang="cs-CZ" sz="2400" b="1" i="0" dirty="0">
              <a:solidFill>
                <a:srgbClr val="FF0000"/>
              </a:solidFill>
              <a:effectLst/>
              <a:latin typeface="etelka_textregular"/>
            </a:endParaRPr>
          </a:p>
          <a:p>
            <a:pPr algn="ctr" rtl="0"/>
            <a:r>
              <a:rPr lang="cs-CZ" sz="2400" b="1" i="0" dirty="0">
                <a:solidFill>
                  <a:srgbClr val="FF0000"/>
                </a:solidFill>
                <a:effectLst/>
                <a:latin typeface="etelka_textregular"/>
              </a:rPr>
              <a:t>Objektive Akzeptanz des Wolfes in einer vom Menschen veränderten grenzüberschreitenden Landschaft</a:t>
            </a:r>
          </a:p>
          <a:p>
            <a:pPr algn="l" rtl="0"/>
            <a:endParaRPr lang="cs-CZ" sz="2400" b="1" dirty="0">
              <a:solidFill>
                <a:srgbClr val="FF0000"/>
              </a:solidFill>
              <a:latin typeface="etelka_textregular"/>
            </a:endParaRPr>
          </a:p>
          <a:p>
            <a:pPr algn="ctr" rtl="0"/>
            <a:r>
              <a:rPr lang="cs-CZ" sz="3200" b="1" dirty="0">
                <a:solidFill>
                  <a:srgbClr val="FF0000"/>
                </a:solidFill>
              </a:rPr>
              <a:t>22 Millionen Kronen</a:t>
            </a:r>
          </a:p>
        </p:txBody>
      </p:sp>
      <p:sp>
        <p:nvSpPr>
          <p:cNvPr id="6" name="TextovéPole 5">
            <a:extLst>
              <a:ext uri="{FF2B5EF4-FFF2-40B4-BE49-F238E27FC236}">
                <a16:creationId xmlns:a16="http://schemas.microsoft.com/office/drawing/2014/main" id="{620A3DD9-8475-4B56-A950-11C693E3F7C8}"/>
              </a:ext>
            </a:extLst>
          </p:cNvPr>
          <p:cNvSpPr txBox="1"/>
          <p:nvPr/>
        </p:nvSpPr>
        <p:spPr>
          <a:xfrm>
            <a:off x="7822086" y="5159590"/>
            <a:ext cx="4250578" cy="1323439"/>
          </a:xfrm>
          <a:prstGeom prst="rect">
            <a:avLst/>
          </a:prstGeom>
          <a:noFill/>
        </p:spPr>
        <p:txBody>
          <a:bodyPr wrap="square" rtlCol="0">
            <a:spAutoFit/>
          </a:bodyPr>
          <a:lstStyle/>
          <a:p>
            <a:pPr algn="ctr" rtl="0"/>
            <a:r>
              <a:rPr lang="cs-CZ"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SCHUTZ VON ST</a:t>
            </a:r>
            <a:r>
              <a:rPr lang="cs-CZ"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Die Anzeige schlägt fehl</a:t>
            </a:r>
            <a:endParaRPr lang="cs-CZ" sz="4000" dirty="0"/>
          </a:p>
        </p:txBody>
      </p:sp>
      <p:sp>
        <p:nvSpPr>
          <p:cNvPr id="3" name="TextovéPole 2">
            <a:extLst>
              <a:ext uri="{FF2B5EF4-FFF2-40B4-BE49-F238E27FC236}">
                <a16:creationId xmlns:a16="http://schemas.microsoft.com/office/drawing/2014/main" id="{3A6803DF-7431-22D4-2E06-778066107A30}"/>
              </a:ext>
            </a:extLst>
          </p:cNvPr>
          <p:cNvSpPr txBox="1"/>
          <p:nvPr/>
        </p:nvSpPr>
        <p:spPr>
          <a:xfrm>
            <a:off x="551384" y="164819"/>
            <a:ext cx="11305256" cy="738664"/>
          </a:xfrm>
          <a:prstGeom prst="rect">
            <a:avLst/>
          </a:prstGeom>
          <a:noFill/>
        </p:spPr>
        <p:txBody>
          <a:bodyPr wrap="square" rtlCol="0">
            <a:spAutoFit/>
          </a:bodyPr>
          <a:lstStyle/>
          <a:p>
            <a:pPr algn="ctr" rtl="0"/>
            <a:r>
              <a:rPr lang="cs-CZ"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Unsere Wolfsschützer geben uns Sachsen als Beispiel für das Zusammenleben mit Wölfen.</a:t>
            </a:r>
          </a:p>
          <a:p>
            <a:pPr algn="l" rtl="0"/>
            <a:endParaRPr lang="cs-CZ" dirty="0"/>
          </a:p>
        </p:txBody>
      </p:sp>
    </p:spTree>
    <p:extLst>
      <p:ext uri="{BB962C8B-B14F-4D97-AF65-F5344CB8AC3E}">
        <p14:creationId xmlns:p14="http://schemas.microsoft.com/office/powerpoint/2010/main" val="4274843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59A0028-A5A8-A14B-25D4-D61E063497D4}"/>
              </a:ext>
            </a:extLst>
          </p:cNvPr>
          <p:cNvSpPr>
            <a:spLocks noGrp="1"/>
          </p:cNvSpPr>
          <p:nvPr>
            <p:ph type="sldNum" sz="quarter" idx="12"/>
          </p:nvPr>
        </p:nvSpPr>
        <p:spPr/>
        <p:txBody>
          <a:bodyPr/>
          <a:lstStyle/>
          <a:p>
            <a:pPr algn="l" rtl="0"/>
            <a:fld id="{4FAB73BC-B049-4115-A692-8D63A059BFB8}" type="slidenum">
              <a:rPr lang="en-US" smtClean="0"/>
              <a:pPr algn="l" rtl="0"/>
              <a:t>80</a:t>
            </a:fld>
            <a:endParaRPr lang="en-US" dirty="0"/>
          </a:p>
        </p:txBody>
      </p:sp>
      <p:pic>
        <p:nvPicPr>
          <p:cNvPr id="4" name="Obrázek 3">
            <a:extLst>
              <a:ext uri="{FF2B5EF4-FFF2-40B4-BE49-F238E27FC236}">
                <a16:creationId xmlns:a16="http://schemas.microsoft.com/office/drawing/2014/main" id="{898846FF-4C98-58DE-DBD1-C60C00B0C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88640"/>
            <a:ext cx="5600963" cy="3526532"/>
          </a:xfrm>
          <a:prstGeom prst="rect">
            <a:avLst/>
          </a:prstGeom>
        </p:spPr>
      </p:pic>
      <p:pic>
        <p:nvPicPr>
          <p:cNvPr id="8" name="Obrázek 7">
            <a:extLst>
              <a:ext uri="{FF2B5EF4-FFF2-40B4-BE49-F238E27FC236}">
                <a16:creationId xmlns:a16="http://schemas.microsoft.com/office/drawing/2014/main" id="{01B54445-93DF-5797-D0A8-B02378FF7E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4751073"/>
            <a:ext cx="584836" cy="572122"/>
          </a:xfrm>
          <a:prstGeom prst="rect">
            <a:avLst/>
          </a:prstGeom>
        </p:spPr>
      </p:pic>
      <p:sp>
        <p:nvSpPr>
          <p:cNvPr id="9" name="TextovéPole 8">
            <a:extLst>
              <a:ext uri="{FF2B5EF4-FFF2-40B4-BE49-F238E27FC236}">
                <a16:creationId xmlns:a16="http://schemas.microsoft.com/office/drawing/2014/main" id="{2AAD6643-F227-F03B-CBAD-541E24F36CAA}"/>
              </a:ext>
            </a:extLst>
          </p:cNvPr>
          <p:cNvSpPr txBox="1"/>
          <p:nvPr/>
        </p:nvSpPr>
        <p:spPr>
          <a:xfrm>
            <a:off x="281607" y="3892034"/>
            <a:ext cx="12072664" cy="2862322"/>
          </a:xfrm>
          <a:prstGeom prst="rect">
            <a:avLst/>
          </a:prstGeom>
          <a:noFill/>
        </p:spPr>
        <p:txBody>
          <a:bodyPr wrap="square" rtlCol="0">
            <a:spAutoFit/>
          </a:bodyPr>
          <a:lstStyle/>
          <a:p>
            <a:pPr algn="ctr" rtl="0"/>
            <a:r>
              <a:rPr lang="cs-CZ" sz="1400" b="1" i="0" dirty="0">
                <a:solidFill>
                  <a:srgbClr val="485D22"/>
                </a:solidFill>
                <a:effectLst/>
                <a:latin typeface="Ubuntu" panose="020B0504030602030204" pitchFamily="34" charset="0"/>
              </a:rPr>
              <a:t>Das Pferd von Ursula von der wurde im September 2022 von einem Wolf getötet</a:t>
            </a:r>
            <a:r>
              <a:rPr lang="cs-CZ" sz="1400" b="1" i="0" dirty="0" err="1">
                <a:solidFill>
                  <a:srgbClr val="485D22"/>
                </a:solidFill>
                <a:effectLst/>
                <a:latin typeface="Ubuntu" panose="020B0504030602030204" pitchFamily="34" charset="0"/>
              </a:rPr>
              <a:t>Die Leyens</a:t>
            </a:r>
            <a:r>
              <a:rPr lang="cs-CZ" sz="1400" b="1" i="0" dirty="0">
                <a:solidFill>
                  <a:srgbClr val="485D22"/>
                </a:solidFill>
                <a:effectLst/>
                <a:latin typeface="Ubuntu" panose="020B0504030602030204" pitchFamily="34" charset="0"/>
              </a:rPr>
              <a:t>.</a:t>
            </a:r>
          </a:p>
          <a:p>
            <a:pPr algn="ctr" rtl="0"/>
            <a:endParaRPr lang="cs-CZ" sz="1400" b="1" i="0" dirty="0">
              <a:solidFill>
                <a:srgbClr val="485D22"/>
              </a:solidFill>
              <a:effectLst/>
              <a:latin typeface="Ubuntu" panose="020B0504030602030204" pitchFamily="34" charset="0"/>
            </a:endParaRPr>
          </a:p>
          <a:p>
            <a:pPr algn="ctr" rtl="0"/>
            <a:r>
              <a:rPr lang="cs-CZ" b="1" i="0" dirty="0">
                <a:solidFill>
                  <a:srgbClr val="485D22"/>
                </a:solidFill>
                <a:effectLst/>
                <a:latin typeface="Ubuntu" panose="020B0504030602030204" pitchFamily="34" charset="0"/>
              </a:rPr>
              <a:t>„Die ganze Familie war von der Nachricht furchtbar bestürzt“, sagt Sprecherin Ursula von der</a:t>
            </a:r>
            <a:r>
              <a:rPr lang="cs-CZ" b="1" i="0" dirty="0" err="1">
                <a:solidFill>
                  <a:srgbClr val="485D22"/>
                </a:solidFill>
                <a:effectLst/>
                <a:latin typeface="Ubuntu" panose="020B0504030602030204" pitchFamily="34" charset="0"/>
              </a:rPr>
              <a:t>Die Leyens</a:t>
            </a:r>
            <a:r>
              <a:rPr lang="cs-CZ" b="1" i="0" dirty="0">
                <a:solidFill>
                  <a:srgbClr val="485D22"/>
                </a:solidFill>
                <a:effectLst/>
                <a:latin typeface="Ubuntu" panose="020B0504030602030204" pitchFamily="34" charset="0"/>
              </a:rPr>
              <a:t>.</a:t>
            </a:r>
          </a:p>
          <a:p>
            <a:pPr algn="ctr" rtl="0"/>
            <a:endParaRPr lang="cs-CZ" b="1" i="0" dirty="0">
              <a:solidFill>
                <a:srgbClr val="FF0000"/>
              </a:solidFill>
              <a:effectLst/>
              <a:latin typeface="Ubuntu" panose="020B0504030602030204" pitchFamily="34" charset="0"/>
            </a:endParaRPr>
          </a:p>
          <a:p>
            <a:pPr algn="ctr" rtl="0"/>
            <a:r>
              <a:rPr lang="cs-CZ" b="1" i="0" dirty="0">
                <a:solidFill>
                  <a:srgbClr val="FF0000"/>
                </a:solidFill>
                <a:effectLst/>
                <a:latin typeface="Ubuntu" panose="020B0504030602030204" pitchFamily="34" charset="0"/>
              </a:rPr>
              <a:t>Der Präsident der Europäischen Kommission will den Schutzstatus von Wölfen „neu bewerten“.</a:t>
            </a:r>
          </a:p>
          <a:p>
            <a:pPr algn="ctr" rtl="0"/>
            <a:r>
              <a:rPr lang="cs-CZ" b="1" i="0" dirty="0">
                <a:solidFill>
                  <a:srgbClr val="555555"/>
                </a:solidFill>
                <a:effectLst/>
                <a:latin typeface="Ubuntu" panose="020B0504030602030204" pitchFamily="34" charset="0"/>
              </a:rPr>
              <a:t>„Es muss ein Gleichgewicht zwischen dem Interesse am Wolfsschutz und der Artenvielfalt und der Landwirtschaft andererseits bestehen.“</a:t>
            </a:r>
          </a:p>
          <a:p>
            <a:pPr algn="ctr" rtl="0"/>
            <a:r>
              <a:rPr lang="cs-CZ" b="1" i="0" dirty="0">
                <a:solidFill>
                  <a:srgbClr val="555555"/>
                </a:solidFill>
                <a:effectLst/>
                <a:latin typeface="Ubuntu" panose="020B0504030602030204" pitchFamily="34" charset="0"/>
              </a:rPr>
              <a:t>„Die Kommission wird den Forderungen der Mitgliedsstaaten, Wölfe zu eliminieren, nicht länger im Weg stehen.“</a:t>
            </a:r>
            <a:endParaRPr lang="cs-CZ" b="1" i="0" dirty="0">
              <a:solidFill>
                <a:srgbClr val="485D22"/>
              </a:solidFill>
              <a:effectLst/>
              <a:latin typeface="Ubuntu" panose="020B0504030602030204" pitchFamily="34" charset="0"/>
            </a:endParaRPr>
          </a:p>
          <a:p>
            <a:pPr algn="ctr" rtl="0"/>
            <a:endParaRPr lang="cs-CZ" b="1" i="0" dirty="0">
              <a:solidFill>
                <a:srgbClr val="485D22"/>
              </a:solidFill>
              <a:effectLst/>
              <a:latin typeface="Ubuntu" panose="020B0504030602030204" pitchFamily="34" charset="0"/>
            </a:endParaRPr>
          </a:p>
          <a:p>
            <a:pPr algn="l" rtl="0"/>
            <a:r>
              <a:rPr lang="cs-CZ" sz="800" b="1" i="0" u="sng" dirty="0">
                <a:solidFill>
                  <a:srgbClr val="485D22"/>
                </a:solidFill>
                <a:effectLst/>
                <a:latin typeface="Ubuntu" panose="020B0504030602030204" pitchFamily="34" charset="0"/>
                <a:hlinkClick r:id="rId4"/>
              </a:rPr>
              <a:t>https://www.natuerlich-jagd.de/news/umdenken-der-eu-kommission-bei-wolfsentnahmen-schwedisches-wolfsmanagement-beispielhaft/</a:t>
            </a:r>
            <a:endParaRPr lang="cs-CZ" sz="800" dirty="0"/>
          </a:p>
        </p:txBody>
      </p:sp>
      <p:pic>
        <p:nvPicPr>
          <p:cNvPr id="11" name="Obrázek 10">
            <a:extLst>
              <a:ext uri="{FF2B5EF4-FFF2-40B4-BE49-F238E27FC236}">
                <a16:creationId xmlns:a16="http://schemas.microsoft.com/office/drawing/2014/main" id="{E851AE71-76B2-E2A1-C474-CA691FF39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056" y="-173109"/>
            <a:ext cx="4576994" cy="4065143"/>
          </a:xfrm>
          <a:prstGeom prst="rect">
            <a:avLst/>
          </a:prstGeom>
        </p:spPr>
      </p:pic>
    </p:spTree>
    <p:extLst>
      <p:ext uri="{BB962C8B-B14F-4D97-AF65-F5344CB8AC3E}">
        <p14:creationId xmlns:p14="http://schemas.microsoft.com/office/powerpoint/2010/main" val="2141903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9A5BA7A1-A4CA-74B5-DB5C-E386778159C0}"/>
              </a:ext>
            </a:extLst>
          </p:cNvPr>
          <p:cNvSpPr>
            <a:spLocks noGrp="1"/>
          </p:cNvSpPr>
          <p:nvPr>
            <p:ph type="sldNum" sz="quarter" idx="12"/>
          </p:nvPr>
        </p:nvSpPr>
        <p:spPr/>
        <p:txBody>
          <a:bodyPr/>
          <a:lstStyle/>
          <a:p>
            <a:pPr algn="l" rtl="0"/>
            <a:fld id="{4FAB73BC-B049-4115-A692-8D63A059BFB8}" type="slidenum">
              <a:rPr lang="en-US" smtClean="0"/>
              <a:pPr algn="l" rtl="0"/>
              <a:t>81</a:t>
            </a:fld>
            <a:endParaRPr lang="en-US" dirty="0"/>
          </a:p>
        </p:txBody>
      </p:sp>
      <p:pic>
        <p:nvPicPr>
          <p:cNvPr id="4" name="Obrázek 3">
            <a:extLst>
              <a:ext uri="{FF2B5EF4-FFF2-40B4-BE49-F238E27FC236}">
                <a16:creationId xmlns:a16="http://schemas.microsoft.com/office/drawing/2014/main" id="{91450761-7148-ECF1-D0B3-19737B88B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116632"/>
            <a:ext cx="3960440" cy="3365348"/>
          </a:xfrm>
          <a:prstGeom prst="rect">
            <a:avLst/>
          </a:prstGeom>
        </p:spPr>
      </p:pic>
      <p:pic>
        <p:nvPicPr>
          <p:cNvPr id="6" name="Obrázek 5">
            <a:extLst>
              <a:ext uri="{FF2B5EF4-FFF2-40B4-BE49-F238E27FC236}">
                <a16:creationId xmlns:a16="http://schemas.microsoft.com/office/drawing/2014/main" id="{17A1FE09-D5EE-1F2D-DDA6-82E7FC689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398" y="3312368"/>
            <a:ext cx="3914348" cy="3429000"/>
          </a:xfrm>
          <a:prstGeom prst="rect">
            <a:avLst/>
          </a:prstGeom>
        </p:spPr>
      </p:pic>
      <p:sp>
        <p:nvSpPr>
          <p:cNvPr id="12" name="TextovéPole 11">
            <a:extLst>
              <a:ext uri="{FF2B5EF4-FFF2-40B4-BE49-F238E27FC236}">
                <a16:creationId xmlns:a16="http://schemas.microsoft.com/office/drawing/2014/main" id="{399DB401-713E-A478-9889-0E9E70E95CA5}"/>
              </a:ext>
            </a:extLst>
          </p:cNvPr>
          <p:cNvSpPr txBox="1"/>
          <p:nvPr/>
        </p:nvSpPr>
        <p:spPr>
          <a:xfrm>
            <a:off x="5015880" y="1628800"/>
            <a:ext cx="6984776" cy="4924425"/>
          </a:xfrm>
          <a:prstGeom prst="rect">
            <a:avLst/>
          </a:prstGeom>
          <a:noFill/>
        </p:spPr>
        <p:txBody>
          <a:bodyPr wrap="square" rtlCol="0">
            <a:spAutoFit/>
          </a:bodyPr>
          <a:lstStyle/>
          <a:p>
            <a:pPr algn="l" rtl="0"/>
            <a:r>
              <a:rPr lang="cs-CZ" dirty="0"/>
              <a:t>Die Erholung der Population großer Raubtiere hat zu sehr schwerwiegenden Problemen in der Land- und Forstwirtschaft geführt, die in einigen Fällen zu Verletzungen oder sogar zum Tod von Menschen geführt haben.</a:t>
            </a:r>
          </a:p>
          <a:p>
            <a:pPr algn="l" rtl="0"/>
            <a:endParaRPr lang="cs-CZ" dirty="0"/>
          </a:p>
          <a:p>
            <a:pPr algn="l" rtl="0"/>
            <a:r>
              <a:rPr lang="cs-CZ" dirty="0"/>
              <a:t>Die durch Wölfe und Bären verursachten Schäden nehmen von Jahr zu Jahr zu, was zur Einstellung landwirtschaftlicher Aktivitäten führt, die zum Erhalt der Artenvielfalt, der ländlichen Landwirtschaft und der Erhaltung der Bevölkerung in ländlichen Gebieten beitragen.</a:t>
            </a:r>
          </a:p>
          <a:p>
            <a:pPr algn="l" rtl="0"/>
            <a:endParaRPr lang="cs-CZ" dirty="0"/>
          </a:p>
          <a:p>
            <a:pPr algn="l" rtl="0"/>
            <a:r>
              <a:rPr lang="cs-CZ" dirty="0"/>
              <a:t>Dies verstößt gegen die EU-Gesetzgebung, die die Mitgliedstaaten dazu verpflichtet, Dauerweiden in gutem Zustand zu halten.</a:t>
            </a:r>
          </a:p>
          <a:p>
            <a:pPr algn="l" rtl="0"/>
            <a:endParaRPr lang="cs-CZ" dirty="0"/>
          </a:p>
          <a:p>
            <a:pPr algn="ctr" rtl="0"/>
            <a:r>
              <a:rPr lang="cs-CZ" sz="2000" b="1" dirty="0">
                <a:solidFill>
                  <a:srgbClr val="FF0000"/>
                </a:solidFill>
              </a:rPr>
              <a:t>Es wird vorgeschlagen, Wölfe und Bären von Anhang IV in Anhang V der Habitat-Richtlinie 92/43 umzuklassifizieren, was das Erreichen nachhaltiger Bestände dieser Problemtiere erleichtern wird.</a:t>
            </a:r>
          </a:p>
        </p:txBody>
      </p:sp>
      <p:sp>
        <p:nvSpPr>
          <p:cNvPr id="13" name="TextovéPole 12">
            <a:extLst>
              <a:ext uri="{FF2B5EF4-FFF2-40B4-BE49-F238E27FC236}">
                <a16:creationId xmlns:a16="http://schemas.microsoft.com/office/drawing/2014/main" id="{CCF325A3-6C5B-A570-A5F9-FBC713763B34}"/>
              </a:ext>
            </a:extLst>
          </p:cNvPr>
          <p:cNvSpPr txBox="1"/>
          <p:nvPr/>
        </p:nvSpPr>
        <p:spPr>
          <a:xfrm>
            <a:off x="5663952" y="332656"/>
            <a:ext cx="5616624" cy="830997"/>
          </a:xfrm>
          <a:prstGeom prst="rect">
            <a:avLst/>
          </a:prstGeom>
          <a:noFill/>
        </p:spPr>
        <p:txBody>
          <a:bodyPr wrap="square" rtlCol="0">
            <a:spAutoFit/>
          </a:bodyPr>
          <a:lstStyle/>
          <a:p>
            <a:pPr algn="ctr" rtl="0"/>
            <a:r>
              <a:rPr lang="cs-CZ" sz="2400" b="1" dirty="0">
                <a:solidFill>
                  <a:srgbClr val="FF0000"/>
                </a:solidFill>
              </a:rPr>
              <a:t>Sitzung des Rates für Landwirtschaft und Fischerei am 26. und 27. Juni 2023</a:t>
            </a:r>
          </a:p>
        </p:txBody>
      </p:sp>
    </p:spTree>
    <p:extLst>
      <p:ext uri="{BB962C8B-B14F-4D97-AF65-F5344CB8AC3E}">
        <p14:creationId xmlns:p14="http://schemas.microsoft.com/office/powerpoint/2010/main" val="9597727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4D8FFF5-3F1E-4756-3FA7-41242B7666E0}"/>
              </a:ext>
            </a:extLst>
          </p:cNvPr>
          <p:cNvSpPr>
            <a:spLocks noGrp="1"/>
          </p:cNvSpPr>
          <p:nvPr>
            <p:ph type="sldNum" sz="quarter" idx="12"/>
          </p:nvPr>
        </p:nvSpPr>
        <p:spPr/>
        <p:txBody>
          <a:bodyPr/>
          <a:lstStyle/>
          <a:p>
            <a:pPr algn="l" rtl="0"/>
            <a:fld id="{4FAB73BC-B049-4115-A692-8D63A059BFB8}" type="slidenum">
              <a:rPr lang="en-US" smtClean="0"/>
              <a:pPr algn="l" rtl="0"/>
              <a:t>82</a:t>
            </a:fld>
            <a:endParaRPr lang="en-US" dirty="0"/>
          </a:p>
        </p:txBody>
      </p:sp>
      <p:pic>
        <p:nvPicPr>
          <p:cNvPr id="4" name="Obrázek 3">
            <a:extLst>
              <a:ext uri="{FF2B5EF4-FFF2-40B4-BE49-F238E27FC236}">
                <a16:creationId xmlns:a16="http://schemas.microsoft.com/office/drawing/2014/main" id="{D972CA97-DE37-4ADD-6CB7-3856F2593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371" y="476672"/>
            <a:ext cx="2162175" cy="2114550"/>
          </a:xfrm>
          <a:prstGeom prst="rect">
            <a:avLst/>
          </a:prstGeom>
        </p:spPr>
      </p:pic>
      <p:pic>
        <p:nvPicPr>
          <p:cNvPr id="6" name="Obrázek 5">
            <a:extLst>
              <a:ext uri="{FF2B5EF4-FFF2-40B4-BE49-F238E27FC236}">
                <a16:creationId xmlns:a16="http://schemas.microsoft.com/office/drawing/2014/main" id="{D4F76F7F-3690-AB73-7F63-6D1E1B14E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213" y="476672"/>
            <a:ext cx="2143125" cy="2143125"/>
          </a:xfrm>
          <a:prstGeom prst="rect">
            <a:avLst/>
          </a:prstGeom>
        </p:spPr>
      </p:pic>
      <p:pic>
        <p:nvPicPr>
          <p:cNvPr id="8" name="Obrázek 7">
            <a:extLst>
              <a:ext uri="{FF2B5EF4-FFF2-40B4-BE49-F238E27FC236}">
                <a16:creationId xmlns:a16="http://schemas.microsoft.com/office/drawing/2014/main" id="{B206D08A-A583-03AE-2197-5521F1446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20" y="4293096"/>
            <a:ext cx="2581275" cy="1771650"/>
          </a:xfrm>
          <a:prstGeom prst="rect">
            <a:avLst/>
          </a:prstGeom>
        </p:spPr>
      </p:pic>
      <p:pic>
        <p:nvPicPr>
          <p:cNvPr id="10" name="Obrázek 9">
            <a:extLst>
              <a:ext uri="{FF2B5EF4-FFF2-40B4-BE49-F238E27FC236}">
                <a16:creationId xmlns:a16="http://schemas.microsoft.com/office/drawing/2014/main" id="{B965DAB5-B5E1-B97B-F6EF-A8C2099E5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213" y="4293096"/>
            <a:ext cx="2619375" cy="1743075"/>
          </a:xfrm>
          <a:prstGeom prst="rect">
            <a:avLst/>
          </a:prstGeom>
        </p:spPr>
      </p:pic>
      <p:pic>
        <p:nvPicPr>
          <p:cNvPr id="12" name="Obrázek 11">
            <a:extLst>
              <a:ext uri="{FF2B5EF4-FFF2-40B4-BE49-F238E27FC236}">
                <a16:creationId xmlns:a16="http://schemas.microsoft.com/office/drawing/2014/main" id="{107E421F-0C28-0533-6C0F-FA5EDDAAE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875" y="705272"/>
            <a:ext cx="2762250" cy="1657350"/>
          </a:xfrm>
          <a:prstGeom prst="rect">
            <a:avLst/>
          </a:prstGeom>
        </p:spPr>
      </p:pic>
      <p:sp>
        <p:nvSpPr>
          <p:cNvPr id="13" name="TextovéPole 12">
            <a:extLst>
              <a:ext uri="{FF2B5EF4-FFF2-40B4-BE49-F238E27FC236}">
                <a16:creationId xmlns:a16="http://schemas.microsoft.com/office/drawing/2014/main" id="{7339C620-13AE-0216-6365-AB6C4C05CE0B}"/>
              </a:ext>
            </a:extLst>
          </p:cNvPr>
          <p:cNvSpPr txBox="1"/>
          <p:nvPr/>
        </p:nvSpPr>
        <p:spPr>
          <a:xfrm>
            <a:off x="191344" y="2564904"/>
            <a:ext cx="11737304" cy="1569660"/>
          </a:xfrm>
          <a:prstGeom prst="rect">
            <a:avLst/>
          </a:prstGeom>
          <a:noFill/>
        </p:spPr>
        <p:txBody>
          <a:bodyPr wrap="square" rtlCol="0">
            <a:spAutoFit/>
          </a:bodyPr>
          <a:lstStyle/>
          <a:p>
            <a:pPr algn="ctr" rtl="0"/>
            <a:r>
              <a:rPr lang="cs-CZ" sz="2400" b="1" dirty="0">
                <a:solidFill>
                  <a:srgbClr val="FF0000"/>
                </a:solidFill>
              </a:rPr>
              <a:t>Es ist kein Streit zwischen einem dummen Bauern und einer aufgeklärten Öffentlichkeit.</a:t>
            </a:r>
          </a:p>
          <a:p>
            <a:pPr algn="ctr" rtl="0"/>
            <a:r>
              <a:rPr lang="cs-CZ" sz="2400" b="1" dirty="0">
                <a:solidFill>
                  <a:srgbClr val="FF0000"/>
                </a:solidFill>
              </a:rPr>
              <a:t>Das Hauptproblem ist das Vorgehen der Medien und der politischen Vertretung, die teilweise unter dem Einfluss verschiedener gemeinnütziger Organisationen und Aktivisten stehen.</a:t>
            </a:r>
          </a:p>
        </p:txBody>
      </p:sp>
      <p:pic>
        <p:nvPicPr>
          <p:cNvPr id="16" name="Obrázek 15">
            <a:extLst>
              <a:ext uri="{FF2B5EF4-FFF2-40B4-BE49-F238E27FC236}">
                <a16:creationId xmlns:a16="http://schemas.microsoft.com/office/drawing/2014/main" id="{18938439-A842-C31E-2BA8-A7C55F071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6825" y="4225161"/>
            <a:ext cx="2038350" cy="2247900"/>
          </a:xfrm>
          <a:prstGeom prst="rect">
            <a:avLst/>
          </a:prstGeom>
        </p:spPr>
      </p:pic>
    </p:spTree>
    <p:extLst>
      <p:ext uri="{BB962C8B-B14F-4D97-AF65-F5344CB8AC3E}">
        <p14:creationId xmlns:p14="http://schemas.microsoft.com/office/powerpoint/2010/main" val="34404690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AA11E4-91BE-AF3E-5BA5-76364E1B2DCD}"/>
              </a:ext>
            </a:extLst>
          </p:cNvPr>
          <p:cNvSpPr>
            <a:spLocks noGrp="1"/>
          </p:cNvSpPr>
          <p:nvPr>
            <p:ph type="sldNum" sz="quarter" idx="12"/>
          </p:nvPr>
        </p:nvSpPr>
        <p:spPr/>
        <p:txBody>
          <a:bodyPr/>
          <a:lstStyle/>
          <a:p>
            <a:pPr algn="l" rtl="0"/>
            <a:fld id="{4FAB73BC-B049-4115-A692-8D63A059BFB8}" type="slidenum">
              <a:rPr lang="en-US" smtClean="0"/>
              <a:pPr algn="l" rtl="0"/>
              <a:t>83</a:t>
            </a:fld>
            <a:endParaRPr lang="en-US" dirty="0"/>
          </a:p>
        </p:txBody>
      </p:sp>
      <p:pic>
        <p:nvPicPr>
          <p:cNvPr id="4" name="Obrázek 3">
            <a:extLst>
              <a:ext uri="{FF2B5EF4-FFF2-40B4-BE49-F238E27FC236}">
                <a16:creationId xmlns:a16="http://schemas.microsoft.com/office/drawing/2014/main" id="{54080185-7B3B-A027-79DA-282926686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16632"/>
            <a:ext cx="4068957" cy="2653470"/>
          </a:xfrm>
          <a:prstGeom prst="rect">
            <a:avLst/>
          </a:prstGeom>
        </p:spPr>
      </p:pic>
      <p:pic>
        <p:nvPicPr>
          <p:cNvPr id="6" name="Obrázek 5">
            <a:extLst>
              <a:ext uri="{FF2B5EF4-FFF2-40B4-BE49-F238E27FC236}">
                <a16:creationId xmlns:a16="http://schemas.microsoft.com/office/drawing/2014/main" id="{0380D66B-0DAC-BEF3-BAB0-132F70B02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5189"/>
            <a:ext cx="5112568" cy="4032448"/>
          </a:xfrm>
          <a:prstGeom prst="rect">
            <a:avLst/>
          </a:prstGeom>
        </p:spPr>
      </p:pic>
      <p:pic>
        <p:nvPicPr>
          <p:cNvPr id="8" name="Obrázek 7">
            <a:extLst>
              <a:ext uri="{FF2B5EF4-FFF2-40B4-BE49-F238E27FC236}">
                <a16:creationId xmlns:a16="http://schemas.microsoft.com/office/drawing/2014/main" id="{20C437D7-4EA4-AB93-6EF0-68A217C01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76" y="3418696"/>
            <a:ext cx="4136567" cy="2808312"/>
          </a:xfrm>
          <a:prstGeom prst="rect">
            <a:avLst/>
          </a:prstGeom>
        </p:spPr>
      </p:pic>
      <p:pic>
        <p:nvPicPr>
          <p:cNvPr id="10" name="Obrázek 9">
            <a:extLst>
              <a:ext uri="{FF2B5EF4-FFF2-40B4-BE49-F238E27FC236}">
                <a16:creationId xmlns:a16="http://schemas.microsoft.com/office/drawing/2014/main" id="{50AD2796-3313-D572-E93A-3FA75184E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970" y="4061535"/>
            <a:ext cx="4353582" cy="2761897"/>
          </a:xfrm>
          <a:prstGeom prst="rect">
            <a:avLst/>
          </a:prstGeom>
        </p:spPr>
      </p:pic>
      <p:pic>
        <p:nvPicPr>
          <p:cNvPr id="12" name="Obrázek 11">
            <a:extLst>
              <a:ext uri="{FF2B5EF4-FFF2-40B4-BE49-F238E27FC236}">
                <a16:creationId xmlns:a16="http://schemas.microsoft.com/office/drawing/2014/main" id="{730F8ECD-E294-958C-BD7D-DA2D34DCDF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8953" y="188640"/>
            <a:ext cx="1361306" cy="907537"/>
          </a:xfrm>
          <a:prstGeom prst="rect">
            <a:avLst/>
          </a:prstGeom>
        </p:spPr>
      </p:pic>
      <p:pic>
        <p:nvPicPr>
          <p:cNvPr id="14" name="Obrázek 13">
            <a:extLst>
              <a:ext uri="{FF2B5EF4-FFF2-40B4-BE49-F238E27FC236}">
                <a16:creationId xmlns:a16="http://schemas.microsoft.com/office/drawing/2014/main" id="{9347A89F-3026-E1CB-5156-643BC3213C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190" y="5307269"/>
            <a:ext cx="1382266" cy="919739"/>
          </a:xfrm>
          <a:prstGeom prst="rect">
            <a:avLst/>
          </a:prstGeom>
        </p:spPr>
      </p:pic>
      <p:pic>
        <p:nvPicPr>
          <p:cNvPr id="16" name="Obrázek 15">
            <a:extLst>
              <a:ext uri="{FF2B5EF4-FFF2-40B4-BE49-F238E27FC236}">
                <a16:creationId xmlns:a16="http://schemas.microsoft.com/office/drawing/2014/main" id="{2F014AC9-E2C4-6609-239A-0BD4B3501E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0456" y="3173068"/>
            <a:ext cx="1285875" cy="781050"/>
          </a:xfrm>
          <a:prstGeom prst="rect">
            <a:avLst/>
          </a:prstGeom>
        </p:spPr>
      </p:pic>
    </p:spTree>
    <p:extLst>
      <p:ext uri="{BB962C8B-B14F-4D97-AF65-F5344CB8AC3E}">
        <p14:creationId xmlns:p14="http://schemas.microsoft.com/office/powerpoint/2010/main" val="25547340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0DF9E6D-0473-7642-2F14-1F9E97574DB6}"/>
              </a:ext>
            </a:extLst>
          </p:cNvPr>
          <p:cNvSpPr>
            <a:spLocks noGrp="1"/>
          </p:cNvSpPr>
          <p:nvPr>
            <p:ph type="sldNum" sz="quarter" idx="12"/>
          </p:nvPr>
        </p:nvSpPr>
        <p:spPr/>
        <p:txBody>
          <a:bodyPr/>
          <a:lstStyle/>
          <a:p>
            <a:pPr algn="l" rtl="0"/>
            <a:fld id="{4FAB73BC-B049-4115-A692-8D63A059BFB8}" type="slidenum">
              <a:rPr lang="en-US" smtClean="0"/>
              <a:pPr algn="l" rtl="0"/>
              <a:t>84</a:t>
            </a:fld>
            <a:endParaRPr lang="en-US" dirty="0"/>
          </a:p>
        </p:txBody>
      </p:sp>
      <p:pic>
        <p:nvPicPr>
          <p:cNvPr id="4" name="Obrázek 3">
            <a:extLst>
              <a:ext uri="{FF2B5EF4-FFF2-40B4-BE49-F238E27FC236}">
                <a16:creationId xmlns:a16="http://schemas.microsoft.com/office/drawing/2014/main" id="{F2CD9ADB-A403-2B57-8DDF-7A962A63B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836712"/>
            <a:ext cx="3764606" cy="4511431"/>
          </a:xfrm>
          <a:prstGeom prst="rect">
            <a:avLst/>
          </a:prstGeom>
        </p:spPr>
      </p:pic>
      <p:pic>
        <p:nvPicPr>
          <p:cNvPr id="6" name="Obrázek 5">
            <a:extLst>
              <a:ext uri="{FF2B5EF4-FFF2-40B4-BE49-F238E27FC236}">
                <a16:creationId xmlns:a16="http://schemas.microsoft.com/office/drawing/2014/main" id="{7147A4C7-0398-906C-356B-E1AD0C20A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223" y="151269"/>
            <a:ext cx="7681626" cy="5951736"/>
          </a:xfrm>
          <a:prstGeom prst="rect">
            <a:avLst/>
          </a:prstGeom>
        </p:spPr>
      </p:pic>
      <p:sp>
        <p:nvSpPr>
          <p:cNvPr id="7" name="TextovéPole 6">
            <a:extLst>
              <a:ext uri="{FF2B5EF4-FFF2-40B4-BE49-F238E27FC236}">
                <a16:creationId xmlns:a16="http://schemas.microsoft.com/office/drawing/2014/main" id="{2F1EC09A-08C7-A6E3-7AB1-17B392BEC5A0}"/>
              </a:ext>
            </a:extLst>
          </p:cNvPr>
          <p:cNvSpPr txBox="1"/>
          <p:nvPr/>
        </p:nvSpPr>
        <p:spPr>
          <a:xfrm>
            <a:off x="4251223" y="6403022"/>
            <a:ext cx="3960440" cy="338554"/>
          </a:xfrm>
          <a:prstGeom prst="rect">
            <a:avLst/>
          </a:prstGeom>
          <a:noFill/>
        </p:spPr>
        <p:txBody>
          <a:bodyPr wrap="square" rtlCol="0">
            <a:spAutoFit/>
          </a:bodyPr>
          <a:lstStyle/>
          <a:p>
            <a:pPr algn="l" rtl="0"/>
            <a:r>
              <a:rPr lang="cs-CZ" sz="800" dirty="0">
                <a:hlinkClick r:id="rId4"/>
              </a:rPr>
              <a:t>https://ec.europa.eu/commission/presscorner/detail/en/ip_23_4330</a:t>
            </a:r>
            <a:endParaRPr lang="cs-CZ" sz="800" dirty="0"/>
          </a:p>
          <a:p>
            <a:pPr algn="l" rtl="0"/>
            <a:endParaRPr lang="cs-CZ" sz="800" dirty="0"/>
          </a:p>
        </p:txBody>
      </p:sp>
    </p:spTree>
    <p:extLst>
      <p:ext uri="{BB962C8B-B14F-4D97-AF65-F5344CB8AC3E}">
        <p14:creationId xmlns:p14="http://schemas.microsoft.com/office/powerpoint/2010/main" val="3509114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A410AB5-9830-79E6-9F93-28DC57B56916}"/>
              </a:ext>
            </a:extLst>
          </p:cNvPr>
          <p:cNvSpPr>
            <a:spLocks noGrp="1"/>
          </p:cNvSpPr>
          <p:nvPr>
            <p:ph type="sldNum" sz="quarter" idx="12"/>
          </p:nvPr>
        </p:nvSpPr>
        <p:spPr/>
        <p:txBody>
          <a:bodyPr/>
          <a:lstStyle/>
          <a:p>
            <a:pPr algn="l" rtl="0"/>
            <a:fld id="{4FAB73BC-B049-4115-A692-8D63A059BFB8}" type="slidenum">
              <a:rPr lang="en-US" smtClean="0"/>
              <a:pPr algn="l" rtl="0"/>
              <a:t>85</a:t>
            </a:fld>
            <a:endParaRPr lang="en-US" dirty="0"/>
          </a:p>
        </p:txBody>
      </p:sp>
      <p:pic>
        <p:nvPicPr>
          <p:cNvPr id="4" name="Obrázek 3">
            <a:extLst>
              <a:ext uri="{FF2B5EF4-FFF2-40B4-BE49-F238E27FC236}">
                <a16:creationId xmlns:a16="http://schemas.microsoft.com/office/drawing/2014/main" id="{0E515812-68C8-043B-180B-97C691C2B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260648"/>
            <a:ext cx="6749310" cy="5472608"/>
          </a:xfrm>
          <a:prstGeom prst="rect">
            <a:avLst/>
          </a:prstGeom>
        </p:spPr>
      </p:pic>
      <p:pic>
        <p:nvPicPr>
          <p:cNvPr id="6" name="Obrázek 5">
            <a:extLst>
              <a:ext uri="{FF2B5EF4-FFF2-40B4-BE49-F238E27FC236}">
                <a16:creationId xmlns:a16="http://schemas.microsoft.com/office/drawing/2014/main" id="{7597668A-4615-E907-8A5D-8FD3FEA3D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4" y="692696"/>
            <a:ext cx="4803175" cy="2604010"/>
          </a:xfrm>
          <a:prstGeom prst="rect">
            <a:avLst/>
          </a:prstGeom>
        </p:spPr>
      </p:pic>
      <p:sp>
        <p:nvSpPr>
          <p:cNvPr id="7" name="TextovéPole 6">
            <a:extLst>
              <a:ext uri="{FF2B5EF4-FFF2-40B4-BE49-F238E27FC236}">
                <a16:creationId xmlns:a16="http://schemas.microsoft.com/office/drawing/2014/main" id="{B0BCA155-AFA9-E870-5FAB-80DD1E609D3B}"/>
              </a:ext>
            </a:extLst>
          </p:cNvPr>
          <p:cNvSpPr txBox="1"/>
          <p:nvPr/>
        </p:nvSpPr>
        <p:spPr>
          <a:xfrm>
            <a:off x="7392144" y="4149080"/>
            <a:ext cx="3961656" cy="1200329"/>
          </a:xfrm>
          <a:prstGeom prst="rect">
            <a:avLst/>
          </a:prstGeom>
          <a:noFill/>
        </p:spPr>
        <p:txBody>
          <a:bodyPr wrap="square" rtlCol="0">
            <a:spAutoFit/>
          </a:bodyPr>
          <a:lstStyle/>
          <a:p>
            <a:pPr algn="ctr" rtl="0"/>
            <a:r>
              <a:rPr lang="cs-CZ" dirty="0">
                <a:solidFill>
                  <a:srgbClr val="FF0000"/>
                </a:solidFill>
              </a:rPr>
              <a:t>Es ist wichtig, alle Ebenen der Kommunal- und Landesverwaltung zu aktivieren und das Ausmaß des Problems zu erklären, in das uns eine kleine Gruppe von Umweltaktivisten hineingeführt hat</a:t>
            </a:r>
          </a:p>
        </p:txBody>
      </p:sp>
    </p:spTree>
    <p:extLst>
      <p:ext uri="{BB962C8B-B14F-4D97-AF65-F5344CB8AC3E}">
        <p14:creationId xmlns:p14="http://schemas.microsoft.com/office/powerpoint/2010/main" val="1713947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140B70D4-826B-9CAE-D74B-33C701894596}"/>
              </a:ext>
            </a:extLst>
          </p:cNvPr>
          <p:cNvSpPr>
            <a:spLocks noGrp="1"/>
          </p:cNvSpPr>
          <p:nvPr>
            <p:ph type="sldNum" sz="quarter" idx="12"/>
          </p:nvPr>
        </p:nvSpPr>
        <p:spPr/>
        <p:txBody>
          <a:bodyPr/>
          <a:lstStyle/>
          <a:p>
            <a:pPr algn="l" rtl="0"/>
            <a:fld id="{4FAB73BC-B049-4115-A692-8D63A059BFB8}" type="slidenum">
              <a:rPr lang="en-US" smtClean="0"/>
              <a:pPr algn="l" rtl="0"/>
              <a:t>86</a:t>
            </a:fld>
            <a:endParaRPr lang="en-US" dirty="0"/>
          </a:p>
        </p:txBody>
      </p:sp>
      <p:sp>
        <p:nvSpPr>
          <p:cNvPr id="3" name="TextovéPole 2">
            <a:extLst>
              <a:ext uri="{FF2B5EF4-FFF2-40B4-BE49-F238E27FC236}">
                <a16:creationId xmlns:a16="http://schemas.microsoft.com/office/drawing/2014/main" id="{7229C7B7-EDA1-2B8A-365E-1FD67F7AC71E}"/>
              </a:ext>
            </a:extLst>
          </p:cNvPr>
          <p:cNvSpPr txBox="1"/>
          <p:nvPr/>
        </p:nvSpPr>
        <p:spPr>
          <a:xfrm>
            <a:off x="911424" y="6525344"/>
            <a:ext cx="8640960" cy="461665"/>
          </a:xfrm>
          <a:prstGeom prst="rect">
            <a:avLst/>
          </a:prstGeom>
          <a:noFill/>
        </p:spPr>
        <p:txBody>
          <a:bodyPr wrap="square" rtlCol="0">
            <a:spAutoFit/>
          </a:bodyPr>
          <a:lstStyle/>
          <a:p>
            <a:pPr algn="l" rtl="0"/>
            <a:r>
              <a:rPr lang="cs-CZ" sz="800" dirty="0">
                <a:hlinkClick r:id="rId2"/>
              </a:rPr>
              <a:t>https://clintel.org/wp-content/uploads/2023/08/WCD-version-081423.pdf</a:t>
            </a:r>
            <a:endParaRPr lang="cs-CZ" sz="800" dirty="0"/>
          </a:p>
          <a:p>
            <a:pPr algn="l" rtl="0"/>
            <a:r>
              <a:rPr lang="cs-CZ" sz="800" dirty="0">
                <a:hlinkClick r:id="rId3"/>
              </a:rPr>
              <a:t>https://nevidelnypes.lidovky.cz/klima/1600-vedcu-klimaticka-nouze-je-podvod.A231002_190658_p_klima_nef</a:t>
            </a:r>
            <a:endParaRPr lang="cs-CZ" sz="800" dirty="0"/>
          </a:p>
          <a:p>
            <a:pPr algn="l" rtl="0"/>
            <a:endParaRPr lang="cs-CZ" sz="800" dirty="0"/>
          </a:p>
        </p:txBody>
      </p:sp>
      <p:sp>
        <p:nvSpPr>
          <p:cNvPr id="4" name="TextovéPole 3">
            <a:extLst>
              <a:ext uri="{FF2B5EF4-FFF2-40B4-BE49-F238E27FC236}">
                <a16:creationId xmlns:a16="http://schemas.microsoft.com/office/drawing/2014/main" id="{B4DC864E-F46B-12DE-F50F-44702E909EC7}"/>
              </a:ext>
            </a:extLst>
          </p:cNvPr>
          <p:cNvSpPr txBox="1"/>
          <p:nvPr/>
        </p:nvSpPr>
        <p:spPr>
          <a:xfrm>
            <a:off x="316230" y="394612"/>
            <a:ext cx="11521280" cy="584775"/>
          </a:xfrm>
          <a:prstGeom prst="rect">
            <a:avLst/>
          </a:prstGeom>
          <a:noFill/>
        </p:spPr>
        <p:txBody>
          <a:bodyPr wrap="square" rtlCol="0">
            <a:spAutoFit/>
          </a:bodyPr>
          <a:lstStyle/>
          <a:p>
            <a:pPr algn="ctr" rtl="0"/>
            <a:r>
              <a:rPr lang="cs-CZ" sz="3200" b="1" dirty="0">
                <a:solidFill>
                  <a:srgbClr val="FF0000"/>
                </a:solidFill>
              </a:rPr>
              <a:t>Haben nur die richtigen Wissenschaftler Anspruch auf Publizität?</a:t>
            </a:r>
          </a:p>
        </p:txBody>
      </p:sp>
      <p:pic>
        <p:nvPicPr>
          <p:cNvPr id="6" name="Obrázek 5">
            <a:extLst>
              <a:ext uri="{FF2B5EF4-FFF2-40B4-BE49-F238E27FC236}">
                <a16:creationId xmlns:a16="http://schemas.microsoft.com/office/drawing/2014/main" id="{5DB35480-FEEB-5A94-E119-20BA73696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8" y="1058027"/>
            <a:ext cx="3718882" cy="5349704"/>
          </a:xfrm>
          <a:prstGeom prst="rect">
            <a:avLst/>
          </a:prstGeom>
        </p:spPr>
      </p:pic>
      <p:pic>
        <p:nvPicPr>
          <p:cNvPr id="8" name="Obrázek 7">
            <a:extLst>
              <a:ext uri="{FF2B5EF4-FFF2-40B4-BE49-F238E27FC236}">
                <a16:creationId xmlns:a16="http://schemas.microsoft.com/office/drawing/2014/main" id="{6F59DF61-B4A2-3794-3DF0-CCD62A8FA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9976" y="1058026"/>
            <a:ext cx="5123376" cy="5418601"/>
          </a:xfrm>
          <a:prstGeom prst="rect">
            <a:avLst/>
          </a:prstGeom>
        </p:spPr>
      </p:pic>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6"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extLst>
      <p:ext uri="{BB962C8B-B14F-4D97-AF65-F5344CB8AC3E}">
        <p14:creationId xmlns:p14="http://schemas.microsoft.com/office/powerpoint/2010/main" val="3585544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B22DBEB-50C3-4C65-BCD0-DEECF8338336}"/>
              </a:ext>
            </a:extLst>
          </p:cNvPr>
          <p:cNvSpPr>
            <a:spLocks noGrp="1"/>
          </p:cNvSpPr>
          <p:nvPr>
            <p:ph type="sldNum" sz="quarter" idx="12"/>
          </p:nvPr>
        </p:nvSpPr>
        <p:spPr/>
        <p:txBody>
          <a:bodyPr/>
          <a:lstStyle/>
          <a:p>
            <a:pPr algn="l" rtl="0"/>
            <a:fld id="{4FAB73BC-B049-4115-A692-8D63A059BFB8}" type="slidenum">
              <a:rPr lang="en-US" smtClean="0"/>
              <a:pPr algn="l" rtl="0"/>
              <a:t>87</a:t>
            </a:fld>
            <a:endParaRPr lang="en-US" dirty="0"/>
          </a:p>
        </p:txBody>
      </p:sp>
      <p:pic>
        <p:nvPicPr>
          <p:cNvPr id="8" name="Obrázek 7">
            <a:extLst>
              <a:ext uri="{FF2B5EF4-FFF2-40B4-BE49-F238E27FC236}">
                <a16:creationId xmlns:a16="http://schemas.microsoft.com/office/drawing/2014/main" id="{BE6FC919-A1DB-45B1-9E8C-923C82305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4" y="188640"/>
            <a:ext cx="6053626" cy="3861048"/>
          </a:xfrm>
          <a:prstGeom prst="rect">
            <a:avLst/>
          </a:prstGeom>
        </p:spPr>
      </p:pic>
      <p:pic>
        <p:nvPicPr>
          <p:cNvPr id="10" name="Obrázek 9">
            <a:extLst>
              <a:ext uri="{FF2B5EF4-FFF2-40B4-BE49-F238E27FC236}">
                <a16:creationId xmlns:a16="http://schemas.microsoft.com/office/drawing/2014/main" id="{6D7241B1-B9D6-4D15-B11C-E788FC99C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188640"/>
            <a:ext cx="5328592" cy="3861048"/>
          </a:xfrm>
          <a:prstGeom prst="rect">
            <a:avLst/>
          </a:prstGeom>
        </p:spPr>
      </p:pic>
      <p:sp>
        <p:nvSpPr>
          <p:cNvPr id="11" name="TextovéPole 10">
            <a:extLst>
              <a:ext uri="{FF2B5EF4-FFF2-40B4-BE49-F238E27FC236}">
                <a16:creationId xmlns:a16="http://schemas.microsoft.com/office/drawing/2014/main" id="{B5949341-C487-473B-991B-CF5CC68BEFFE}"/>
              </a:ext>
            </a:extLst>
          </p:cNvPr>
          <p:cNvSpPr txBox="1"/>
          <p:nvPr/>
        </p:nvSpPr>
        <p:spPr>
          <a:xfrm>
            <a:off x="551384" y="4049688"/>
            <a:ext cx="11089232" cy="1692771"/>
          </a:xfrm>
          <a:prstGeom prst="rect">
            <a:avLst/>
          </a:prstGeom>
          <a:noFill/>
        </p:spPr>
        <p:txBody>
          <a:bodyPr wrap="square" rtlCol="0">
            <a:spAutoFit/>
          </a:bodyPr>
          <a:lstStyle/>
          <a:p>
            <a:pPr algn="ctr" rtl="0"/>
            <a:r>
              <a:rPr lang="cs-CZ" dirty="0"/>
              <a:t>Die Studie zeigt deutlich, dass das Verbot der Entfernung angreifender Wölfe ein Fehler war, der zu unnötig hohen Kosten führte</a:t>
            </a:r>
          </a:p>
          <a:p>
            <a:pPr algn="ctr" rtl="0"/>
            <a:r>
              <a:rPr lang="cs-CZ" dirty="0"/>
              <a:t>Viehverluste.</a:t>
            </a:r>
            <a:r>
              <a:rPr lang="cs-CZ" sz="1800" dirty="0">
                <a:effectLst/>
                <a:latin typeface="Calibri" panose="020F0502020204030204" pitchFamily="34" charset="0"/>
                <a:ea typeface="Calibri" panose="020F0502020204030204" pitchFamily="34" charset="0"/>
                <a:cs typeface="Times New Roman" panose="02020603050405020304" pitchFamily="18" charset="0"/>
              </a:rPr>
              <a:t>Das Ergebnis der Studie ist für uns eine Warnung. Der Schutz der Herden durch Zäune und Hunde hat eine vorübergehende Wirkung. Wenn der Versuch, sie zu überwinden, für die Wölfe nicht tödlich endet, lässt ihre Wirksamkeit nach</a:t>
            </a:r>
            <a:r>
              <a:rPr lang="cs-CZ" dirty="0"/>
              <a:t>.</a:t>
            </a:r>
          </a:p>
          <a:p>
            <a:pPr algn="ctr" rtl="0"/>
            <a:endParaRPr lang="cs-CZ" dirty="0"/>
          </a:p>
          <a:p>
            <a:pPr algn="ctr" rtl="0"/>
            <a:r>
              <a:rPr lang="cs-CZ" sz="3200" b="1" dirty="0">
                <a:solidFill>
                  <a:srgbClr val="FF0000"/>
                </a:solidFill>
              </a:rPr>
              <a:t>Viel effektiver ist es, frühzeitig einzugreifen und Problemen vorzubeugen.</a:t>
            </a:r>
          </a:p>
        </p:txBody>
      </p:sp>
    </p:spTree>
    <p:extLst>
      <p:ext uri="{BB962C8B-B14F-4D97-AF65-F5344CB8AC3E}">
        <p14:creationId xmlns:p14="http://schemas.microsoft.com/office/powerpoint/2010/main" val="3842270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41F7EAF-7A68-47CF-860B-AA4D7D57DCF2}"/>
              </a:ext>
            </a:extLst>
          </p:cNvPr>
          <p:cNvSpPr>
            <a:spLocks noGrp="1"/>
          </p:cNvSpPr>
          <p:nvPr>
            <p:ph type="sldNum" sz="quarter" idx="12"/>
          </p:nvPr>
        </p:nvSpPr>
        <p:spPr/>
        <p:txBody>
          <a:bodyPr/>
          <a:lstStyle/>
          <a:p>
            <a:pPr algn="l" rtl="0"/>
            <a:fld id="{4FAB73BC-B049-4115-A692-8D63A059BFB8}" type="slidenum">
              <a:rPr lang="en-US" smtClean="0"/>
              <a:pPr algn="l" rtl="0"/>
              <a:t>88</a:t>
            </a:fld>
            <a:endParaRPr lang="en-US" dirty="0"/>
          </a:p>
        </p:txBody>
      </p:sp>
      <p:pic>
        <p:nvPicPr>
          <p:cNvPr id="6" name="Obrázek 5">
            <a:extLst>
              <a:ext uri="{FF2B5EF4-FFF2-40B4-BE49-F238E27FC236}">
                <a16:creationId xmlns:a16="http://schemas.microsoft.com/office/drawing/2014/main" id="{576247E6-6C3A-40E5-8FEB-7CEF98572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9" y="44625"/>
            <a:ext cx="5643684" cy="3024335"/>
          </a:xfrm>
          <a:prstGeom prst="rect">
            <a:avLst/>
          </a:prstGeom>
        </p:spPr>
      </p:pic>
      <p:pic>
        <p:nvPicPr>
          <p:cNvPr id="8" name="Obrázek 7">
            <a:extLst>
              <a:ext uri="{FF2B5EF4-FFF2-40B4-BE49-F238E27FC236}">
                <a16:creationId xmlns:a16="http://schemas.microsoft.com/office/drawing/2014/main" id="{E376A6E0-A4D6-465B-B6E4-50E72DFBF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024" y="44625"/>
            <a:ext cx="5737995" cy="3024335"/>
          </a:xfrm>
          <a:prstGeom prst="rect">
            <a:avLst/>
          </a:prstGeom>
        </p:spPr>
      </p:pic>
      <p:sp>
        <p:nvSpPr>
          <p:cNvPr id="9" name="TextovéPole 8">
            <a:extLst>
              <a:ext uri="{FF2B5EF4-FFF2-40B4-BE49-F238E27FC236}">
                <a16:creationId xmlns:a16="http://schemas.microsoft.com/office/drawing/2014/main" id="{52878A69-D979-48BD-95D2-55595878A0E5}"/>
              </a:ext>
            </a:extLst>
          </p:cNvPr>
          <p:cNvSpPr txBox="1"/>
          <p:nvPr/>
        </p:nvSpPr>
        <p:spPr>
          <a:xfrm>
            <a:off x="47330" y="3789040"/>
            <a:ext cx="12144670" cy="2769989"/>
          </a:xfrm>
          <a:prstGeom prst="rect">
            <a:avLst/>
          </a:prstGeom>
          <a:noFill/>
        </p:spPr>
        <p:txBody>
          <a:bodyPr wrap="square" rtlCol="0">
            <a:spAutoFit/>
          </a:bodyPr>
          <a:lstStyle/>
          <a:p>
            <a:pPr algn="l" rtl="0"/>
            <a:r>
              <a:rPr lang="cs-CZ" b="0" i="0" dirty="0">
                <a:solidFill>
                  <a:srgbClr val="000000"/>
                </a:solidFill>
                <a:effectLst/>
                <a:latin typeface="utopia-std"/>
              </a:rPr>
              <a:t>Eine Analyse von 56 Veröffentlichungen, die darüber berichten, wie sich Weidehunde (LGDs) auf die Tierwelt auswirken. Dabei handelt es sich um die Verfolgung und Tötung von Wildtieren auf Weiden. Allein bei diesem Vergleich waren 80 Arten betroffen, von denen 11 auf der Roten Liste der IUCN als bedroht oder gefährdet aufgeführt sind.</a:t>
            </a:r>
          </a:p>
          <a:p>
            <a:pPr algn="ctr" rtl="0"/>
            <a:r>
              <a:rPr lang="cs-CZ" sz="4000" b="1" i="0" dirty="0">
                <a:solidFill>
                  <a:srgbClr val="FF0000"/>
                </a:solidFill>
                <a:effectLst/>
                <a:latin typeface="utopia-std"/>
              </a:rPr>
              <a:t>Die Vorteile des Einsatzes von Hütehunden gehen gleichzeitig mit unbeabsichtigten negativen ökologischen Auswirkungen auf die Artenvielfalt einher.</a:t>
            </a:r>
            <a:endParaRPr lang="cs-CZ" sz="4000" b="1" dirty="0">
              <a:solidFill>
                <a:srgbClr val="FF0000"/>
              </a:solidFill>
            </a:endParaRPr>
          </a:p>
        </p:txBody>
      </p:sp>
    </p:spTree>
    <p:extLst>
      <p:ext uri="{BB962C8B-B14F-4D97-AF65-F5344CB8AC3E}">
        <p14:creationId xmlns:p14="http://schemas.microsoft.com/office/powerpoint/2010/main" val="246040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F76DDCF-CF02-C76C-43E1-9F33AA599844}"/>
              </a:ext>
            </a:extLst>
          </p:cNvPr>
          <p:cNvSpPr>
            <a:spLocks noGrp="1"/>
          </p:cNvSpPr>
          <p:nvPr>
            <p:ph type="sldNum" sz="quarter" idx="12"/>
          </p:nvPr>
        </p:nvSpPr>
        <p:spPr/>
        <p:txBody>
          <a:bodyPr/>
          <a:lstStyle/>
          <a:p>
            <a:pPr algn="l" rtl="0"/>
            <a:fld id="{4FAB73BC-B049-4115-A692-8D63A059BFB8}" type="slidenum">
              <a:rPr lang="en-US" smtClean="0"/>
              <a:pPr algn="l" rtl="0"/>
              <a:t>89</a:t>
            </a:fld>
            <a:endParaRPr lang="en-US" dirty="0"/>
          </a:p>
        </p:txBody>
      </p:sp>
      <p:sp>
        <p:nvSpPr>
          <p:cNvPr id="3" name="TextovéPole 2">
            <a:extLst>
              <a:ext uri="{FF2B5EF4-FFF2-40B4-BE49-F238E27FC236}">
                <a16:creationId xmlns:a16="http://schemas.microsoft.com/office/drawing/2014/main" id="{A47BDFC1-C6B5-9059-24A4-B1E9C1A36E38}"/>
              </a:ext>
            </a:extLst>
          </p:cNvPr>
          <p:cNvSpPr txBox="1"/>
          <p:nvPr/>
        </p:nvSpPr>
        <p:spPr>
          <a:xfrm>
            <a:off x="1847528" y="260648"/>
            <a:ext cx="9865096" cy="830997"/>
          </a:xfrm>
          <a:prstGeom prst="rect">
            <a:avLst/>
          </a:prstGeom>
          <a:noFill/>
        </p:spPr>
        <p:txBody>
          <a:bodyPr wrap="square" rtlCol="0">
            <a:spAutoFit/>
          </a:bodyPr>
          <a:lstStyle/>
          <a:p>
            <a:pPr algn="l" rtl="0"/>
            <a:r>
              <a:rPr lang="cs-CZ" sz="4800" b="1" dirty="0">
                <a:solidFill>
                  <a:srgbClr val="FF0000"/>
                </a:solidFill>
              </a:rPr>
              <a:t>Was haben wir bisher erreicht?</a:t>
            </a:r>
          </a:p>
        </p:txBody>
      </p:sp>
      <p:pic>
        <p:nvPicPr>
          <p:cNvPr id="7" name="Obrázek 6">
            <a:extLst>
              <a:ext uri="{FF2B5EF4-FFF2-40B4-BE49-F238E27FC236}">
                <a16:creationId xmlns:a16="http://schemas.microsoft.com/office/drawing/2014/main" id="{22F47F44-2E3C-CA60-CA54-CF2C53EDB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888" y="1268760"/>
            <a:ext cx="9152224" cy="3836262"/>
          </a:xfrm>
          <a:prstGeom prst="rect">
            <a:avLst/>
          </a:prstGeom>
        </p:spPr>
      </p:pic>
      <p:sp>
        <p:nvSpPr>
          <p:cNvPr id="8" name="TextovéPole 7">
            <a:extLst>
              <a:ext uri="{FF2B5EF4-FFF2-40B4-BE49-F238E27FC236}">
                <a16:creationId xmlns:a16="http://schemas.microsoft.com/office/drawing/2014/main" id="{BFDE12EF-E66C-9CD1-22C5-1A89F88EB7C0}"/>
              </a:ext>
            </a:extLst>
          </p:cNvPr>
          <p:cNvSpPr txBox="1"/>
          <p:nvPr/>
        </p:nvSpPr>
        <p:spPr>
          <a:xfrm>
            <a:off x="695400" y="5517232"/>
            <a:ext cx="10945216" cy="646331"/>
          </a:xfrm>
          <a:prstGeom prst="rect">
            <a:avLst/>
          </a:prstGeom>
          <a:noFill/>
        </p:spPr>
        <p:txBody>
          <a:bodyPr wrap="square" rtlCol="0">
            <a:spAutoFit/>
          </a:bodyPr>
          <a:lstStyle/>
          <a:p>
            <a:pPr algn="ctr" rtl="0"/>
            <a:r>
              <a:rPr lang="cs-CZ" b="1" dirty="0"/>
              <a:t>Wir haben eine realistischere Preisliste für geschlachtete Tiere durchgesetzt: Lamm 180 €, Mutterschaf 312 €, Zuchtschaf 624 €, Widder 780 €, Milchschaf 880 €, Bullenkalb 1248 € und Färsenkalb 780 €.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Rukopis 3">
                <a:extLst>
                  <a:ext uri="{FF2B5EF4-FFF2-40B4-BE49-F238E27FC236}">
                    <a16:creationId xmlns:a16="http://schemas.microsoft.com/office/drawing/2014/main" id="{68C2C922-38ED-230E-FF39-B457BFEED765}"/>
                  </a:ext>
                </a:extLst>
              </p14:cNvPr>
              <p14:cNvContentPartPr/>
              <p14:nvPr/>
            </p14:nvContentPartPr>
            <p14:xfrm>
              <a:off x="5933952" y="6574464"/>
              <a:ext cx="360" cy="360"/>
            </p14:xfrm>
          </p:contentPart>
        </mc:Choice>
        <mc:Fallback xmlns="">
          <p:pic>
            <p:nvPicPr>
              <p:cNvPr id="4" name="Rukopis 3">
                <a:extLst>
                  <a:ext uri="{FF2B5EF4-FFF2-40B4-BE49-F238E27FC236}">
                    <a16:creationId xmlns:a16="http://schemas.microsoft.com/office/drawing/2014/main" id="{68C2C922-38ED-230E-FF39-B457BFEED765}"/>
                  </a:ext>
                </a:extLst>
              </p:cNvPr>
              <p:cNvPicPr/>
              <p:nvPr/>
            </p:nvPicPr>
            <p:blipFill>
              <a:blip r:embed="rId4"/>
              <a:stretch>
                <a:fillRect/>
              </a:stretch>
            </p:blipFill>
            <p:spPr>
              <a:xfrm>
                <a:off x="5915952" y="6466464"/>
                <a:ext cx="36000" cy="216000"/>
              </a:xfrm>
              <a:prstGeom prst="rect">
                <a:avLst/>
              </a:prstGeom>
            </p:spPr>
          </p:pic>
        </mc:Fallback>
      </mc:AlternateContent>
    </p:spTree>
    <p:extLst>
      <p:ext uri="{BB962C8B-B14F-4D97-AF65-F5344CB8AC3E}">
        <p14:creationId xmlns:p14="http://schemas.microsoft.com/office/powerpoint/2010/main" val="28863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6C6DFCE5-0F5F-0626-E4F0-F57AE218EFB6}"/>
              </a:ext>
            </a:extLst>
          </p:cNvPr>
          <p:cNvSpPr>
            <a:spLocks noGrp="1"/>
          </p:cNvSpPr>
          <p:nvPr>
            <p:ph type="sldNum" sz="quarter" idx="12"/>
          </p:nvPr>
        </p:nvSpPr>
        <p:spPr/>
        <p:txBody>
          <a:bodyPr/>
          <a:lstStyle/>
          <a:p>
            <a:fld id="{4FAB73BC-B049-4115-A692-8D63A059BFB8}" type="slidenum">
              <a:rPr lang="en-US" smtClean="0"/>
              <a:pPr algn="l" rtl="0"/>
              <a:t>9</a:t>
            </a:fld>
            <a:endParaRPr lang="en-US" dirty="0"/>
          </a:p>
        </p:txBody>
      </p:sp>
      <p:pic>
        <p:nvPicPr>
          <p:cNvPr id="4" name="Obrázek 3">
            <a:extLst>
              <a:ext uri="{FF2B5EF4-FFF2-40B4-BE49-F238E27FC236}">
                <a16:creationId xmlns:a16="http://schemas.microsoft.com/office/drawing/2014/main" id="{E166C68F-355B-132D-0D6E-DD6565D9E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0386"/>
            <a:ext cx="9335309" cy="5486875"/>
          </a:xfrm>
          <a:prstGeom prst="rect">
            <a:avLst/>
          </a:prstGeom>
        </p:spPr>
      </p:pic>
      <p:sp>
        <p:nvSpPr>
          <p:cNvPr id="5" name="TextovéPole 4">
            <a:extLst>
              <a:ext uri="{FF2B5EF4-FFF2-40B4-BE49-F238E27FC236}">
                <a16:creationId xmlns:a16="http://schemas.microsoft.com/office/drawing/2014/main" id="{4858C897-A5E6-D266-A9D4-C96238998A67}"/>
              </a:ext>
            </a:extLst>
          </p:cNvPr>
          <p:cNvSpPr txBox="1"/>
          <p:nvPr/>
        </p:nvSpPr>
        <p:spPr>
          <a:xfrm>
            <a:off x="9178953" y="382012"/>
            <a:ext cx="2999656" cy="6093976"/>
          </a:xfrm>
          <a:prstGeom prst="rect">
            <a:avLst/>
          </a:prstGeom>
          <a:noFill/>
        </p:spPr>
        <p:txBody>
          <a:bodyPr wrap="square" rtlCol="0">
            <a:spAutoFit/>
          </a:bodyPr>
          <a:lstStyle/>
          <a:p>
            <a:pPr algn="ctr" rtl="0"/>
            <a:r>
              <a:rPr lang="cs-CZ" sz="2400" b="1" dirty="0">
                <a:solidFill>
                  <a:srgbClr val="FF0000"/>
                </a:solidFill>
                <a:effectLst/>
                <a:latin typeface="Arial" panose="020B0604020202020204" pitchFamily="34" charset="0"/>
                <a:ea typeface="Times New Roman" panose="02020603050405020304" pitchFamily="18" charset="0"/>
              </a:rPr>
              <a:t>Trotz des immer besser werdenden Herdenschutzes kommt es in Deutschland immer mehr zu Raubzügen durch Wölfe und zu Verlusten an Weidetieren.</a:t>
            </a:r>
          </a:p>
          <a:p>
            <a:pPr algn="ctr" rtl="0"/>
            <a:endParaRPr lang="cs-CZ" sz="2400" b="1" dirty="0">
              <a:solidFill>
                <a:srgbClr val="FF0000"/>
              </a:solidFill>
              <a:effectLst/>
              <a:latin typeface="Arial" panose="020B0604020202020204" pitchFamily="34" charset="0"/>
              <a:ea typeface="Times New Roman" panose="02020603050405020304" pitchFamily="18" charset="0"/>
            </a:endParaRPr>
          </a:p>
          <a:p>
            <a:pPr algn="ctr" rtl="0"/>
            <a:br>
              <a:rPr lang="cs-CZ" sz="2400" b="1" dirty="0">
                <a:solidFill>
                  <a:srgbClr val="FF0000"/>
                </a:solidFill>
                <a:effectLst/>
                <a:latin typeface="Arial" panose="020B0604020202020204" pitchFamily="34" charset="0"/>
                <a:ea typeface="Times New Roman" panose="02020603050405020304" pitchFamily="18" charset="0"/>
              </a:rPr>
            </a:br>
            <a:r>
              <a:rPr lang="cs-CZ" sz="2800" b="1" dirty="0">
                <a:solidFill>
                  <a:srgbClr val="FF0000"/>
                </a:solidFill>
                <a:effectLst/>
                <a:latin typeface="Arial" panose="020B0604020202020204" pitchFamily="34" charset="0"/>
                <a:ea typeface="Times New Roman" panose="02020603050405020304" pitchFamily="18" charset="0"/>
              </a:rPr>
              <a:t>Bloßer passiver Herdenschutz reicht nicht aus!</a:t>
            </a:r>
            <a:endParaRPr lang="cs-CZ" sz="2800" b="1" dirty="0">
              <a:solidFill>
                <a:srgbClr val="FF0000"/>
              </a:solidFill>
              <a:effectLst/>
              <a:latin typeface="Times New Roman" panose="02020603050405020304" pitchFamily="18" charset="0"/>
              <a:ea typeface="Times New Roman" panose="02020603050405020304" pitchFamily="18" charset="0"/>
            </a:endParaRPr>
          </a:p>
          <a:p>
            <a:pPr algn="l" rtl="0"/>
            <a:endParaRPr lang="cs-CZ" dirty="0"/>
          </a:p>
        </p:txBody>
      </p:sp>
      <p:sp>
        <p:nvSpPr>
          <p:cNvPr id="6" name="TextovéPole 5">
            <a:extLst>
              <a:ext uri="{FF2B5EF4-FFF2-40B4-BE49-F238E27FC236}">
                <a16:creationId xmlns:a16="http://schemas.microsoft.com/office/drawing/2014/main" id="{63B88A32-0CC5-F382-81EF-9939873A452F}"/>
              </a:ext>
            </a:extLst>
          </p:cNvPr>
          <p:cNvSpPr txBox="1"/>
          <p:nvPr/>
        </p:nvSpPr>
        <p:spPr>
          <a:xfrm>
            <a:off x="1343472" y="6506031"/>
            <a:ext cx="2592288" cy="215444"/>
          </a:xfrm>
          <a:prstGeom prst="rect">
            <a:avLst/>
          </a:prstGeom>
          <a:noFill/>
        </p:spPr>
        <p:txBody>
          <a:bodyPr wrap="square" rtlCol="0">
            <a:spAutoFit/>
          </a:bodyPr>
          <a:lstStyle/>
          <a:p>
            <a:pPr algn="l" rtl="0"/>
            <a:r>
              <a:rPr lang="cs-CZ" sz="800" dirty="0"/>
              <a:t>https://www.youtube.com/watch?v=GnnBHTskRpw</a:t>
            </a:r>
          </a:p>
        </p:txBody>
      </p:sp>
      <p:sp>
        <p:nvSpPr>
          <p:cNvPr id="3" name="TextovéPole 2">
            <a:extLst>
              <a:ext uri="{FF2B5EF4-FFF2-40B4-BE49-F238E27FC236}">
                <a16:creationId xmlns:a16="http://schemas.microsoft.com/office/drawing/2014/main" id="{8A4261EC-83DC-252F-8271-3B7875AFA8A1}"/>
              </a:ext>
            </a:extLst>
          </p:cNvPr>
          <p:cNvSpPr txBox="1"/>
          <p:nvPr/>
        </p:nvSpPr>
        <p:spPr>
          <a:xfrm>
            <a:off x="2855640" y="260648"/>
            <a:ext cx="5328592" cy="646331"/>
          </a:xfrm>
          <a:prstGeom prst="rect">
            <a:avLst/>
          </a:prstGeom>
          <a:noFill/>
        </p:spPr>
        <p:txBody>
          <a:bodyPr wrap="square" rtlCol="0">
            <a:spAutoFit/>
          </a:bodyPr>
          <a:lstStyle/>
          <a:p>
            <a:pPr algn="ctr" rtl="0"/>
            <a:r>
              <a:rPr lang="cs-CZ" sz="3600" b="1" dirty="0">
                <a:solidFill>
                  <a:schemeClr val="bg2">
                    <a:lumMod val="25000"/>
                  </a:schemeClr>
                </a:solidFill>
              </a:rPr>
              <a:t>DEUTSCHLAND</a:t>
            </a:r>
          </a:p>
        </p:txBody>
      </p:sp>
      <p:pic>
        <p:nvPicPr>
          <p:cNvPr id="8" name="Obrázek 7">
            <a:extLst>
              <a:ext uri="{FF2B5EF4-FFF2-40B4-BE49-F238E27FC236}">
                <a16:creationId xmlns:a16="http://schemas.microsoft.com/office/drawing/2014/main" id="{AB87A00E-753E-34AD-89AE-B37014C72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472" y="136525"/>
            <a:ext cx="1078018" cy="893032"/>
          </a:xfrm>
          <a:prstGeom prst="rect">
            <a:avLst/>
          </a:prstGeom>
        </p:spPr>
      </p:pic>
    </p:spTree>
    <p:extLst>
      <p:ext uri="{BB962C8B-B14F-4D97-AF65-F5344CB8AC3E}">
        <p14:creationId xmlns:p14="http://schemas.microsoft.com/office/powerpoint/2010/main" val="8426458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33CC44D9-FAE5-14FF-04AA-D0E9CC7527F7}"/>
              </a:ext>
            </a:extLst>
          </p:cNvPr>
          <p:cNvSpPr>
            <a:spLocks noGrp="1"/>
          </p:cNvSpPr>
          <p:nvPr>
            <p:ph type="sldNum" sz="quarter" idx="12"/>
          </p:nvPr>
        </p:nvSpPr>
        <p:spPr/>
        <p:txBody>
          <a:bodyPr/>
          <a:lstStyle/>
          <a:p>
            <a:pPr algn="l" rtl="0"/>
            <a:fld id="{4FAB73BC-B049-4115-A692-8D63A059BFB8}" type="slidenum">
              <a:rPr lang="en-US" smtClean="0"/>
              <a:pPr algn="l" rtl="0"/>
              <a:t>90</a:t>
            </a:fld>
            <a:endParaRPr lang="en-US" dirty="0"/>
          </a:p>
        </p:txBody>
      </p:sp>
      <p:pic>
        <p:nvPicPr>
          <p:cNvPr id="4" name="Obrázek 3">
            <a:extLst>
              <a:ext uri="{FF2B5EF4-FFF2-40B4-BE49-F238E27FC236}">
                <a16:creationId xmlns:a16="http://schemas.microsoft.com/office/drawing/2014/main" id="{93AD2388-DF33-E8E2-D065-F686B94F6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300" y="136525"/>
            <a:ext cx="8337398" cy="3594314"/>
          </a:xfrm>
          <a:prstGeom prst="rect">
            <a:avLst/>
          </a:prstGeom>
        </p:spPr>
      </p:pic>
      <p:pic>
        <p:nvPicPr>
          <p:cNvPr id="6" name="Obrázek 5">
            <a:extLst>
              <a:ext uri="{FF2B5EF4-FFF2-40B4-BE49-F238E27FC236}">
                <a16:creationId xmlns:a16="http://schemas.microsoft.com/office/drawing/2014/main" id="{2B947F2C-BD0F-4C91-D68F-0950E4800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82" y="3722311"/>
            <a:ext cx="8020833" cy="3029781"/>
          </a:xfrm>
          <a:prstGeom prst="rect">
            <a:avLst/>
          </a:prstGeom>
        </p:spPr>
      </p:pic>
      <p:sp>
        <p:nvSpPr>
          <p:cNvPr id="7" name="TextovéPole 6">
            <a:extLst>
              <a:ext uri="{FF2B5EF4-FFF2-40B4-BE49-F238E27FC236}">
                <a16:creationId xmlns:a16="http://schemas.microsoft.com/office/drawing/2014/main" id="{ABFD2452-86D5-2CF5-99A0-59ACD658C9E2}"/>
              </a:ext>
            </a:extLst>
          </p:cNvPr>
          <p:cNvSpPr txBox="1"/>
          <p:nvPr/>
        </p:nvSpPr>
        <p:spPr>
          <a:xfrm>
            <a:off x="334141" y="136525"/>
            <a:ext cx="1008112" cy="6740307"/>
          </a:xfrm>
          <a:prstGeom prst="rect">
            <a:avLst/>
          </a:prstGeom>
          <a:noFill/>
        </p:spPr>
        <p:txBody>
          <a:bodyPr wrap="square" rtlCol="0">
            <a:spAutoFit/>
          </a:bodyPr>
          <a:lstStyle/>
          <a:p>
            <a:pPr algn="ctr" rtl="0"/>
            <a:r>
              <a:rPr lang="cs-CZ" sz="5400" b="1" dirty="0">
                <a:solidFill>
                  <a:srgbClr val="FF0000"/>
                </a:solidFill>
              </a:rPr>
              <a:t>B</a:t>
            </a:r>
          </a:p>
          <a:p>
            <a:pPr algn="ctr" rtl="0"/>
            <a:r>
              <a:rPr lang="cs-CZ" sz="5400" b="1" dirty="0">
                <a:solidFill>
                  <a:srgbClr val="FF0000"/>
                </a:solidFill>
              </a:rPr>
              <a:t>E</a:t>
            </a:r>
          </a:p>
          <a:p>
            <a:pPr algn="ctr" rtl="0"/>
            <a:r>
              <a:rPr lang="cs-CZ" sz="5400" b="1" dirty="0">
                <a:solidFill>
                  <a:srgbClr val="FF0000"/>
                </a:solidFill>
              </a:rPr>
              <a:t>I</a:t>
            </a:r>
          </a:p>
          <a:p>
            <a:pPr algn="ctr" rtl="0"/>
            <a:r>
              <a:rPr lang="cs-CZ" sz="5400" b="1" dirty="0">
                <a:solidFill>
                  <a:srgbClr val="FF0000"/>
                </a:solidFill>
              </a:rPr>
              <a:t>J</a:t>
            </a:r>
          </a:p>
          <a:p>
            <a:pPr algn="ctr" rtl="0"/>
            <a:r>
              <a:rPr lang="cs-CZ" sz="5400" b="1" dirty="0">
                <a:solidFill>
                  <a:srgbClr val="FF0000"/>
                </a:solidFill>
              </a:rPr>
              <a:t>M</a:t>
            </a:r>
          </a:p>
          <a:p>
            <a:pPr algn="ctr" rtl="0"/>
            <a:r>
              <a:rPr lang="cs-CZ" sz="5400" b="1" dirty="0">
                <a:solidFill>
                  <a:srgbClr val="FF0000"/>
                </a:solidFill>
              </a:rPr>
              <a:t>UND</a:t>
            </a:r>
          </a:p>
        </p:txBody>
      </p:sp>
    </p:spTree>
    <p:extLst>
      <p:ext uri="{BB962C8B-B14F-4D97-AF65-F5344CB8AC3E}">
        <p14:creationId xmlns:p14="http://schemas.microsoft.com/office/powerpoint/2010/main" val="2240561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3A3DAA4-4FFA-4261-AD2E-154180F6DE95}"/>
              </a:ext>
            </a:extLst>
          </p:cNvPr>
          <p:cNvSpPr>
            <a:spLocks noGrp="1"/>
          </p:cNvSpPr>
          <p:nvPr>
            <p:ph type="sldNum" sz="quarter" idx="12"/>
          </p:nvPr>
        </p:nvSpPr>
        <p:spPr/>
        <p:txBody>
          <a:bodyPr/>
          <a:lstStyle/>
          <a:p>
            <a:pPr algn="l" rtl="0"/>
            <a:fld id="{4FAB73BC-B049-4115-A692-8D63A059BFB8}" type="slidenum">
              <a:rPr lang="en-US" smtClean="0"/>
              <a:pPr algn="l" rtl="0"/>
              <a:t>91</a:t>
            </a:fld>
            <a:endParaRPr lang="en-US" dirty="0"/>
          </a:p>
        </p:txBody>
      </p:sp>
      <p:pic>
        <p:nvPicPr>
          <p:cNvPr id="6" name="Obrázek 5">
            <a:extLst>
              <a:ext uri="{FF2B5EF4-FFF2-40B4-BE49-F238E27FC236}">
                <a16:creationId xmlns:a16="http://schemas.microsoft.com/office/drawing/2014/main" id="{A8376AE2-193A-419F-A342-FCAFCA0A3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692696"/>
            <a:ext cx="3888432" cy="5493182"/>
          </a:xfrm>
          <a:prstGeom prst="rect">
            <a:avLst/>
          </a:prstGeom>
        </p:spPr>
      </p:pic>
      <p:sp>
        <p:nvSpPr>
          <p:cNvPr id="7" name="TextovéPole 6">
            <a:extLst>
              <a:ext uri="{FF2B5EF4-FFF2-40B4-BE49-F238E27FC236}">
                <a16:creationId xmlns:a16="http://schemas.microsoft.com/office/drawing/2014/main" id="{22101188-6FD7-4276-A521-2F3E0D17458B}"/>
              </a:ext>
            </a:extLst>
          </p:cNvPr>
          <p:cNvSpPr txBox="1"/>
          <p:nvPr/>
        </p:nvSpPr>
        <p:spPr>
          <a:xfrm>
            <a:off x="5375920" y="136525"/>
            <a:ext cx="6816080" cy="6740307"/>
          </a:xfrm>
          <a:prstGeom prst="rect">
            <a:avLst/>
          </a:prstGeom>
          <a:noFill/>
        </p:spPr>
        <p:txBody>
          <a:bodyPr wrap="square" rtlCol="0">
            <a:spAutoFit/>
          </a:bodyPr>
          <a:lstStyle/>
          <a:p>
            <a:pPr algn="l" rtl="0"/>
            <a:r>
              <a:rPr lang="cs-CZ" b="1" i="0" dirty="0">
                <a:solidFill>
                  <a:srgbClr val="0070C0"/>
                </a:solidFill>
                <a:effectLst/>
                <a:latin typeface="Ubuntu"/>
              </a:rPr>
              <a:t>9 Organisationen sind mit dem Common Wolf Care Program nicht einverstanden:</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Tschechisch-mährische Jagdeinheit</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Jagdkommission der Agrarkammer der Tschechischen Republik</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Verband der privaten Landwirtschaft der Tschechischen Republik</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Landwirtschaftsverband der Tschechischen Republik</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Verband der Schaf- und Ziegenzüchter</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Tschechischer Verband der Fleischviehzüchter</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Tschechisch-mährische Vereinigung landwirtschaftlicher Unternehmer</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PRO–BIO – Verband der Biobauern</a:t>
            </a:r>
          </a:p>
          <a:p>
            <a:pPr algn="l" rtl="0"/>
            <a:endParaRPr lang="cs-CZ" b="1" i="0" dirty="0">
              <a:solidFill>
                <a:srgbClr val="555555"/>
              </a:solidFill>
              <a:effectLst/>
              <a:latin typeface="Ubuntu"/>
            </a:endParaRPr>
          </a:p>
          <a:p>
            <a:pPr algn="l" rtl="0"/>
            <a:r>
              <a:rPr lang="cs-CZ" b="1" i="0" dirty="0">
                <a:solidFill>
                  <a:srgbClr val="555555"/>
                </a:solidFill>
                <a:effectLst/>
                <a:latin typeface="Ubuntu"/>
              </a:rPr>
              <a:t>Gesellschaft junger Landwirte der Tschechischen Republik</a:t>
            </a:r>
          </a:p>
          <a:p>
            <a:pPr algn="l" rtl="0"/>
            <a:endParaRPr lang="cs-CZ" dirty="0"/>
          </a:p>
        </p:txBody>
      </p:sp>
    </p:spTree>
    <p:extLst>
      <p:ext uri="{BB962C8B-B14F-4D97-AF65-F5344CB8AC3E}">
        <p14:creationId xmlns:p14="http://schemas.microsoft.com/office/powerpoint/2010/main" val="309336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08BA2BB-C46A-B2FE-49E5-C95C0DF5B79B}"/>
              </a:ext>
            </a:extLst>
          </p:cNvPr>
          <p:cNvSpPr>
            <a:spLocks noGrp="1"/>
          </p:cNvSpPr>
          <p:nvPr>
            <p:ph type="sldNum" sz="quarter" idx="12"/>
          </p:nvPr>
        </p:nvSpPr>
        <p:spPr/>
        <p:txBody>
          <a:bodyPr/>
          <a:lstStyle/>
          <a:p>
            <a:pPr algn="l" rtl="0"/>
            <a:fld id="{4FAB73BC-B049-4115-A692-8D63A059BFB8}" type="slidenum">
              <a:rPr lang="en-US" smtClean="0"/>
              <a:pPr algn="l" rtl="0"/>
              <a:t>92</a:t>
            </a:fld>
            <a:endParaRPr lang="en-US" dirty="0"/>
          </a:p>
        </p:txBody>
      </p:sp>
      <p:pic>
        <p:nvPicPr>
          <p:cNvPr id="4" name="Obrázek 3">
            <a:extLst>
              <a:ext uri="{FF2B5EF4-FFF2-40B4-BE49-F238E27FC236}">
                <a16:creationId xmlns:a16="http://schemas.microsoft.com/office/drawing/2014/main" id="{9C597205-E2B9-F313-A4C9-E38342BE8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404664"/>
            <a:ext cx="3901521" cy="6165304"/>
          </a:xfrm>
          <a:prstGeom prst="rect">
            <a:avLst/>
          </a:prstGeom>
        </p:spPr>
      </p:pic>
      <p:sp>
        <p:nvSpPr>
          <p:cNvPr id="5" name="TextovéPole 4">
            <a:extLst>
              <a:ext uri="{FF2B5EF4-FFF2-40B4-BE49-F238E27FC236}">
                <a16:creationId xmlns:a16="http://schemas.microsoft.com/office/drawing/2014/main" id="{A683D881-C8F1-D92E-5886-7292669A72B5}"/>
              </a:ext>
            </a:extLst>
          </p:cNvPr>
          <p:cNvSpPr txBox="1"/>
          <p:nvPr/>
        </p:nvSpPr>
        <p:spPr>
          <a:xfrm>
            <a:off x="4655840" y="620688"/>
            <a:ext cx="7128792" cy="5878532"/>
          </a:xfrm>
          <a:prstGeom prst="rect">
            <a:avLst/>
          </a:prstGeom>
          <a:noFill/>
        </p:spPr>
        <p:txBody>
          <a:bodyPr wrap="square" rtlCol="0">
            <a:spAutoFit/>
          </a:bodyPr>
          <a:lstStyle/>
          <a:p>
            <a:pPr algn="ctr" rtl="0"/>
            <a:r>
              <a:rPr lang="cs-CZ" sz="2400" b="1" i="0" dirty="0">
                <a:solidFill>
                  <a:srgbClr val="FF0000"/>
                </a:solidFill>
                <a:effectLst/>
                <a:latin typeface="Vollkorn"/>
              </a:rPr>
              <a:t>SCHOK und ASZ ČR lehnen den Notfallplan ab</a:t>
            </a:r>
          </a:p>
          <a:p>
            <a:pPr algn="l" rtl="0"/>
            <a:endParaRPr lang="cs-CZ" b="0" i="0" dirty="0">
              <a:solidFill>
                <a:srgbClr val="000000"/>
              </a:solidFill>
              <a:effectLst/>
              <a:latin typeface="Vollkorn"/>
            </a:endParaRPr>
          </a:p>
          <a:p>
            <a:pPr algn="l" rtl="0"/>
            <a:endParaRPr lang="cs-CZ" dirty="0">
              <a:solidFill>
                <a:srgbClr val="000000"/>
              </a:solidFill>
              <a:latin typeface="Vollkorn"/>
            </a:endParaRPr>
          </a:p>
          <a:p>
            <a:pPr algn="l" rtl="0"/>
            <a:endParaRPr lang="cs-CZ" b="0" i="0" dirty="0">
              <a:solidFill>
                <a:srgbClr val="000000"/>
              </a:solidFill>
              <a:effectLst/>
              <a:latin typeface="Vollkorn"/>
            </a:endParaRPr>
          </a:p>
          <a:p>
            <a:pPr algn="l" rtl="0"/>
            <a:r>
              <a:rPr lang="cs-CZ" sz="2000" b="1" i="0" dirty="0">
                <a:solidFill>
                  <a:srgbClr val="000000"/>
                </a:solidFill>
                <a:effectLst/>
                <a:latin typeface="Vollkorn"/>
              </a:rPr>
              <a:t>Die Präsidien beider Organisationen sind der eindeutigen Meinung, dass der vorgeschlagene Notfallplan schlecht ausgearbeitet ist und nicht zu einer Verbesserung der aktuellen Situation führen wird.</a:t>
            </a:r>
          </a:p>
          <a:p>
            <a:pPr algn="l" rtl="0"/>
            <a:endParaRPr lang="cs-CZ" sz="2000" b="1" dirty="0">
              <a:solidFill>
                <a:srgbClr val="000000"/>
              </a:solidFill>
              <a:latin typeface="Vollkorn"/>
            </a:endParaRPr>
          </a:p>
          <a:p>
            <a:pPr algn="l" rtl="0"/>
            <a:r>
              <a:rPr lang="cs-CZ" sz="2000" b="1" dirty="0">
                <a:solidFill>
                  <a:srgbClr val="000000"/>
                </a:solidFill>
                <a:latin typeface="Vollkorn"/>
              </a:rPr>
              <a:t>P</a:t>
            </a:r>
            <a:r>
              <a:rPr lang="cs-CZ" sz="2000" b="1" i="0" dirty="0">
                <a:solidFill>
                  <a:srgbClr val="000000"/>
                </a:solidFill>
                <a:effectLst/>
                <a:latin typeface="Vollkorn"/>
              </a:rPr>
              <a:t>Der praktische Teil des Notfallplans basiert auf einem bereits veralteten Konzept.</a:t>
            </a:r>
          </a:p>
          <a:p>
            <a:pPr algn="l" rtl="0"/>
            <a:endParaRPr lang="cs-CZ" sz="2000" b="1" dirty="0">
              <a:solidFill>
                <a:srgbClr val="000000"/>
              </a:solidFill>
              <a:latin typeface="Vollkorn"/>
            </a:endParaRPr>
          </a:p>
          <a:p>
            <a:pPr algn="l" rtl="0"/>
            <a:r>
              <a:rPr lang="cs-CZ" sz="2000" b="1" i="0" dirty="0">
                <a:solidFill>
                  <a:srgbClr val="000000"/>
                </a:solidFill>
                <a:effectLst/>
                <a:latin typeface="Vollkorn"/>
              </a:rPr>
              <a:t>Das im Notfallplan vorgeschlagene Vorgehen bedeutet daher, dass keine aktiven Maßnahmen in Echtzeit gegen Wölfe ergriffen werden, die Vieh schädigen.</a:t>
            </a:r>
          </a:p>
          <a:p>
            <a:pPr algn="l" rtl="0"/>
            <a:endParaRPr lang="cs-CZ" dirty="0">
              <a:solidFill>
                <a:srgbClr val="000000"/>
              </a:solidFill>
              <a:latin typeface="Vollkorn"/>
            </a:endParaRPr>
          </a:p>
          <a:p>
            <a:pPr algn="l" rtl="0"/>
            <a:endParaRPr lang="cs-CZ" dirty="0">
              <a:solidFill>
                <a:srgbClr val="000000"/>
              </a:solidFill>
              <a:latin typeface="Vollkorn"/>
            </a:endParaRPr>
          </a:p>
          <a:p>
            <a:pPr algn="l" rtl="0"/>
            <a:endParaRPr lang="cs-CZ" dirty="0">
              <a:solidFill>
                <a:srgbClr val="000000"/>
              </a:solidFill>
              <a:latin typeface="Vollkorn"/>
            </a:endParaRPr>
          </a:p>
          <a:p>
            <a:pPr algn="l" rtl="0"/>
            <a:r>
              <a:rPr lang="cs-CZ" sz="800" b="0" i="0" dirty="0">
                <a:solidFill>
                  <a:srgbClr val="000000"/>
                </a:solidFill>
                <a:effectLst/>
                <a:latin typeface="Vollkorn"/>
                <a:hlinkClick r:id="rId3"/>
              </a:rPr>
              <a:t>https://www.asz.cz/clanek/10164/stanovisko-schok-a-asz-cr-k-pohotovostnimu-planu-pro-reseni-situaci-s-problematickym-vlkem/</a:t>
            </a:r>
            <a:endParaRPr lang="cs-CZ" sz="800" b="0" i="0" dirty="0">
              <a:solidFill>
                <a:srgbClr val="000000"/>
              </a:solidFill>
              <a:effectLst/>
              <a:latin typeface="Vollkorn"/>
            </a:endParaRPr>
          </a:p>
          <a:p>
            <a:pPr algn="l" rtl="0"/>
            <a:r>
              <a:rPr lang="cs-CZ" sz="800" b="0" i="0" dirty="0">
                <a:solidFill>
                  <a:srgbClr val="000000"/>
                </a:solidFill>
                <a:effectLst/>
                <a:latin typeface="Vollkorn"/>
              </a:rPr>
              <a:t> </a:t>
            </a:r>
          </a:p>
          <a:p>
            <a:pPr algn="l" rtl="0"/>
            <a:endParaRPr lang="cs-CZ" sz="800" dirty="0"/>
          </a:p>
        </p:txBody>
      </p:sp>
    </p:spTree>
    <p:extLst>
      <p:ext uri="{BB962C8B-B14F-4D97-AF65-F5344CB8AC3E}">
        <p14:creationId xmlns:p14="http://schemas.microsoft.com/office/powerpoint/2010/main" val="2130126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93</a:t>
            </a:fld>
            <a:endParaRPr lang="en-US" dirty="0"/>
          </a:p>
        </p:txBody>
      </p:sp>
      <p:pic>
        <p:nvPicPr>
          <p:cNvPr id="3" name="Obrázek 2" descr="cpt-filet-2.jpg"/>
          <p:cNvPicPr>
            <a:picLocks noChangeAspect="1"/>
          </p:cNvPicPr>
          <p:nvPr/>
        </p:nvPicPr>
        <p:blipFill>
          <a:blip r:embed="rId2" cstate="print"/>
          <a:stretch>
            <a:fillRect/>
          </a:stretch>
        </p:blipFill>
        <p:spPr>
          <a:xfrm>
            <a:off x="0" y="18474"/>
            <a:ext cx="4729290" cy="3266510"/>
          </a:xfrm>
          <a:prstGeom prst="rect">
            <a:avLst/>
          </a:prstGeom>
        </p:spPr>
      </p:pic>
      <p:pic>
        <p:nvPicPr>
          <p:cNvPr id="4" name="Obrázek 3" descr="plot.jpg"/>
          <p:cNvPicPr>
            <a:picLocks noChangeAspect="1"/>
          </p:cNvPicPr>
          <p:nvPr/>
        </p:nvPicPr>
        <p:blipFill>
          <a:blip r:embed="rId3" cstate="print"/>
          <a:stretch>
            <a:fillRect/>
          </a:stretch>
        </p:blipFill>
        <p:spPr>
          <a:xfrm>
            <a:off x="7152242" y="18475"/>
            <a:ext cx="5039758" cy="3266510"/>
          </a:xfrm>
          <a:prstGeom prst="rect">
            <a:avLst/>
          </a:prstGeom>
        </p:spPr>
      </p:pic>
      <p:pic>
        <p:nvPicPr>
          <p:cNvPr id="5" name="Obrázek 4" descr="troupeau-de-moutons,-loup,-saut,-grillage-129360.jpg"/>
          <p:cNvPicPr>
            <a:picLocks noChangeAspect="1"/>
          </p:cNvPicPr>
          <p:nvPr/>
        </p:nvPicPr>
        <p:blipFill>
          <a:blip r:embed="rId4" cstate="print"/>
          <a:stretch>
            <a:fillRect/>
          </a:stretch>
        </p:blipFill>
        <p:spPr>
          <a:xfrm>
            <a:off x="3600356" y="3309918"/>
            <a:ext cx="4729290" cy="3501926"/>
          </a:xfrm>
          <a:prstGeom prst="rect">
            <a:avLst/>
          </a:prstGeom>
        </p:spPr>
      </p:pic>
      <p:sp>
        <p:nvSpPr>
          <p:cNvPr id="6" name="TextovéPole 5"/>
          <p:cNvSpPr txBox="1"/>
          <p:nvPr/>
        </p:nvSpPr>
        <p:spPr>
          <a:xfrm>
            <a:off x="4729290" y="1628800"/>
            <a:ext cx="2914882" cy="707886"/>
          </a:xfrm>
          <a:prstGeom prst="rect">
            <a:avLst/>
          </a:prstGeom>
          <a:noFill/>
        </p:spPr>
        <p:txBody>
          <a:bodyPr wrap="square" rtlCol="0">
            <a:spAutoFit/>
          </a:bodyPr>
          <a:lstStyle/>
          <a:p>
            <a:pPr algn="l" rtl="0"/>
            <a:r>
              <a:rPr lang="cs-CZ" sz="2000" b="1" dirty="0">
                <a:solidFill>
                  <a:srgbClr val="FF0000"/>
                </a:solidFill>
              </a:rPr>
              <a:t>Die Wirksamkeit ist fraglich</a:t>
            </a:r>
          </a:p>
        </p:txBody>
      </p:sp>
      <p:pic>
        <p:nvPicPr>
          <p:cNvPr id="7" name="Obrázek 6" descr="BTRRehden2175.jpg"/>
          <p:cNvPicPr>
            <a:picLocks noChangeAspect="1"/>
          </p:cNvPicPr>
          <p:nvPr/>
        </p:nvPicPr>
        <p:blipFill>
          <a:blip r:embed="rId5" cstate="print"/>
          <a:stretch>
            <a:fillRect/>
          </a:stretch>
        </p:blipFill>
        <p:spPr>
          <a:xfrm>
            <a:off x="9192344" y="4005064"/>
            <a:ext cx="2701478" cy="1418653"/>
          </a:xfrm>
          <a:prstGeom prst="rect">
            <a:avLst/>
          </a:prstGeom>
        </p:spPr>
      </p:pic>
      <p:pic>
        <p:nvPicPr>
          <p:cNvPr id="8" name="Obrázek 7" descr="wolfsangriff102_v-contentgross.jpg"/>
          <p:cNvPicPr>
            <a:picLocks noChangeAspect="1"/>
          </p:cNvPicPr>
          <p:nvPr/>
        </p:nvPicPr>
        <p:blipFill>
          <a:blip r:embed="rId6" cstate="print"/>
          <a:stretch>
            <a:fillRect/>
          </a:stretch>
        </p:blipFill>
        <p:spPr>
          <a:xfrm>
            <a:off x="407368" y="4005064"/>
            <a:ext cx="2561084" cy="1442864"/>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94</a:t>
            </a:fld>
            <a:endParaRPr lang="en-US" dirty="0"/>
          </a:p>
        </p:txBody>
      </p:sp>
      <p:pic>
        <p:nvPicPr>
          <p:cNvPr id="3" name="Obrázek 2" descr="DzNGtN3WkAI6389.jpg"/>
          <p:cNvPicPr>
            <a:picLocks noChangeAspect="1"/>
          </p:cNvPicPr>
          <p:nvPr/>
        </p:nvPicPr>
        <p:blipFill>
          <a:blip r:embed="rId2" cstate="print"/>
          <a:stretch>
            <a:fillRect/>
          </a:stretch>
        </p:blipFill>
        <p:spPr>
          <a:xfrm>
            <a:off x="0" y="-3748"/>
            <a:ext cx="4320480" cy="3792788"/>
          </a:xfrm>
          <a:prstGeom prst="rect">
            <a:avLst/>
          </a:prstGeom>
        </p:spPr>
      </p:pic>
      <p:pic>
        <p:nvPicPr>
          <p:cNvPr id="4" name="Obrázek 3" descr="pes d.jpg"/>
          <p:cNvPicPr>
            <a:picLocks noChangeAspect="1"/>
          </p:cNvPicPr>
          <p:nvPr/>
        </p:nvPicPr>
        <p:blipFill>
          <a:blip r:embed="rId3" cstate="print"/>
          <a:stretch>
            <a:fillRect/>
          </a:stretch>
        </p:blipFill>
        <p:spPr>
          <a:xfrm>
            <a:off x="7622604" y="0"/>
            <a:ext cx="4569396" cy="2984848"/>
          </a:xfrm>
          <a:prstGeom prst="rect">
            <a:avLst/>
          </a:prstGeom>
        </p:spPr>
      </p:pic>
      <p:pic>
        <p:nvPicPr>
          <p:cNvPr id="5" name="Obrázek 4" descr="pec c.jpg"/>
          <p:cNvPicPr>
            <a:picLocks noChangeAspect="1"/>
          </p:cNvPicPr>
          <p:nvPr/>
        </p:nvPicPr>
        <p:blipFill>
          <a:blip r:embed="rId4" cstate="print"/>
          <a:stretch>
            <a:fillRect/>
          </a:stretch>
        </p:blipFill>
        <p:spPr>
          <a:xfrm>
            <a:off x="8851858" y="4385407"/>
            <a:ext cx="3344173" cy="2491738"/>
          </a:xfrm>
          <a:prstGeom prst="rect">
            <a:avLst/>
          </a:prstGeom>
        </p:spPr>
      </p:pic>
      <p:pic>
        <p:nvPicPr>
          <p:cNvPr id="6" name="Obrázek 5" descr="pes.jpg"/>
          <p:cNvPicPr>
            <a:picLocks noChangeAspect="1"/>
          </p:cNvPicPr>
          <p:nvPr/>
        </p:nvPicPr>
        <p:blipFill>
          <a:blip r:embed="rId5" cstate="print"/>
          <a:stretch>
            <a:fillRect/>
          </a:stretch>
        </p:blipFill>
        <p:spPr>
          <a:xfrm>
            <a:off x="4713961" y="4385406"/>
            <a:ext cx="3744416" cy="2472593"/>
          </a:xfrm>
          <a:prstGeom prst="rect">
            <a:avLst/>
          </a:prstGeom>
        </p:spPr>
      </p:pic>
      <p:pic>
        <p:nvPicPr>
          <p:cNvPr id="7" name="Obrázek 6" descr="http://static1.eldiariomontanes.es/www/multimedia/201708/16/media/cortadas/ataque-lobos-rosendo-U30973675871FbE-U40556468952PNC-624x385@Diario%20Montanes-DiarioMontanes.jpg"/>
          <p:cNvPicPr/>
          <p:nvPr/>
        </p:nvPicPr>
        <p:blipFill>
          <a:blip r:embed="rId6" cstate="print"/>
          <a:srcRect/>
          <a:stretch>
            <a:fillRect/>
          </a:stretch>
        </p:blipFill>
        <p:spPr bwMode="auto">
          <a:xfrm>
            <a:off x="-40" y="4020188"/>
            <a:ext cx="4320520" cy="2856957"/>
          </a:xfrm>
          <a:prstGeom prst="rect">
            <a:avLst/>
          </a:prstGeom>
          <a:noFill/>
          <a:ln w="9525">
            <a:noFill/>
            <a:miter lim="800000"/>
            <a:headEnd/>
            <a:tailEnd/>
          </a:ln>
        </p:spPr>
      </p:pic>
      <p:pic>
        <p:nvPicPr>
          <p:cNvPr id="8" name="Obrázek 7" descr="LL.jpg"/>
          <p:cNvPicPr>
            <a:picLocks noChangeAspect="1"/>
          </p:cNvPicPr>
          <p:nvPr/>
        </p:nvPicPr>
        <p:blipFill>
          <a:blip r:embed="rId7" cstate="print"/>
          <a:stretch>
            <a:fillRect/>
          </a:stretch>
        </p:blipFill>
        <p:spPr>
          <a:xfrm>
            <a:off x="4655840" y="188640"/>
            <a:ext cx="2322258" cy="309634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lgn="l" rtl="0"/>
            <a:fld id="{4FAB73BC-B049-4115-A692-8D63A059BFB8}" type="slidenum">
              <a:rPr lang="en-US" smtClean="0"/>
              <a:pPr algn="l" rtl="0"/>
              <a:t>95</a:t>
            </a:fld>
            <a:endParaRPr lang="en-US" dirty="0"/>
          </a:p>
        </p:txBody>
      </p:sp>
      <p:pic>
        <p:nvPicPr>
          <p:cNvPr id="3" name="Obrázek 2" descr="xklaud0e4sb21.jpg"/>
          <p:cNvPicPr>
            <a:picLocks noChangeAspect="1"/>
          </p:cNvPicPr>
          <p:nvPr/>
        </p:nvPicPr>
        <p:blipFill rotWithShape="1">
          <a:blip r:embed="rId2" cstate="print"/>
          <a:srcRect b="27951"/>
          <a:stretch/>
        </p:blipFill>
        <p:spPr>
          <a:xfrm>
            <a:off x="2891644" y="136525"/>
            <a:ext cx="7380820" cy="6577526"/>
          </a:xfrm>
          <a:prstGeom prst="rect">
            <a:avLst/>
          </a:prstGeom>
        </p:spPr>
      </p:pic>
      <p:sp>
        <p:nvSpPr>
          <p:cNvPr id="4" name="TextovéPole 3"/>
          <p:cNvSpPr txBox="1"/>
          <p:nvPr/>
        </p:nvSpPr>
        <p:spPr>
          <a:xfrm>
            <a:off x="-96688" y="2501958"/>
            <a:ext cx="3132348" cy="1846659"/>
          </a:xfrm>
          <a:prstGeom prst="rect">
            <a:avLst/>
          </a:prstGeom>
          <a:noFill/>
        </p:spPr>
        <p:txBody>
          <a:bodyPr wrap="square" rtlCol="0">
            <a:spAutoFit/>
          </a:bodyPr>
          <a:lstStyle/>
          <a:p>
            <a:pPr algn="ctr" rtl="0"/>
            <a:r>
              <a:rPr lang="cs-CZ" sz="2400" b="1" dirty="0">
                <a:solidFill>
                  <a:srgbClr val="FF0000"/>
                </a:solidFill>
              </a:rPr>
              <a:t>Die Schafe zeigen dem Hund Dankbarkeit, nachdem er sie vor einem Angriff der Wölfe gerettet hat.</a:t>
            </a:r>
          </a:p>
          <a:p>
            <a:pPr algn="l" rtl="0"/>
            <a:endParaRPr lang="cs-CZ" dirty="0">
              <a:solidFill>
                <a:srgbClr val="FF0000"/>
              </a:solidFill>
            </a:endParaRPr>
          </a:p>
        </p:txBody>
      </p:sp>
      <p:sp>
        <p:nvSpPr>
          <p:cNvPr id="5" name="TextovéPole 4"/>
          <p:cNvSpPr txBox="1"/>
          <p:nvPr/>
        </p:nvSpPr>
        <p:spPr>
          <a:xfrm>
            <a:off x="10200456" y="6579385"/>
            <a:ext cx="2088232" cy="307777"/>
          </a:xfrm>
          <a:prstGeom prst="rect">
            <a:avLst/>
          </a:prstGeom>
          <a:noFill/>
        </p:spPr>
        <p:txBody>
          <a:bodyPr wrap="square" rtlCol="0">
            <a:spAutoFit/>
          </a:bodyPr>
          <a:lstStyle/>
          <a:p>
            <a:pPr algn="l" rtl="0"/>
            <a:r>
              <a:rPr lang="cs-CZ" sz="700" dirty="0"/>
              <a:t>https://www.reddit.com/r/dogswithjobs/comments/aibk5z/good_boi_saved_his_friends/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descr="foto kráva něm.png"/>
          <p:cNvPicPr>
            <a:picLocks noGrp="1" noChangeAspect="1"/>
          </p:cNvPicPr>
          <p:nvPr>
            <p:ph idx="1"/>
          </p:nvPr>
        </p:nvPicPr>
        <p:blipFill>
          <a:blip r:embed="rId3" cstate="print"/>
          <a:stretch>
            <a:fillRect/>
          </a:stretch>
        </p:blipFill>
        <p:spPr>
          <a:xfrm>
            <a:off x="4787692" y="896596"/>
            <a:ext cx="1995810" cy="2952328"/>
          </a:xfrm>
        </p:spPr>
      </p:pic>
      <p:sp>
        <p:nvSpPr>
          <p:cNvPr id="4" name="Zástupný symbol pro číslo snímku 3"/>
          <p:cNvSpPr>
            <a:spLocks noGrp="1"/>
          </p:cNvSpPr>
          <p:nvPr>
            <p:ph type="sldNum" sz="quarter" idx="12"/>
          </p:nvPr>
        </p:nvSpPr>
        <p:spPr/>
        <p:txBody>
          <a:bodyPr/>
          <a:lstStyle/>
          <a:p>
            <a:pPr algn="l" rtl="0"/>
            <a:fld id="{20264769-77EF-4CD0-90DE-F7D7F2D423C4}" type="slidenum">
              <a:rPr lang="cs-CZ" smtClean="0"/>
              <a:pPr algn="l" rtl="0"/>
              <a:t>96</a:t>
            </a:fld>
            <a:endParaRPr lang="cs-CZ"/>
          </a:p>
        </p:txBody>
      </p:sp>
      <p:pic>
        <p:nvPicPr>
          <p:cNvPr id="6" name="Obrázek 5" descr="foto němec.png"/>
          <p:cNvPicPr>
            <a:picLocks noChangeAspect="1"/>
          </p:cNvPicPr>
          <p:nvPr/>
        </p:nvPicPr>
        <p:blipFill>
          <a:blip r:embed="rId4" cstate="print"/>
          <a:stretch>
            <a:fillRect/>
          </a:stretch>
        </p:blipFill>
        <p:spPr>
          <a:xfrm>
            <a:off x="7097104" y="896231"/>
            <a:ext cx="5094896" cy="3744416"/>
          </a:xfrm>
          <a:prstGeom prst="rect">
            <a:avLst/>
          </a:prstGeom>
        </p:spPr>
      </p:pic>
      <p:sp>
        <p:nvSpPr>
          <p:cNvPr id="7" name="TextovéPole 6"/>
          <p:cNvSpPr txBox="1"/>
          <p:nvPr/>
        </p:nvSpPr>
        <p:spPr>
          <a:xfrm>
            <a:off x="551384" y="229968"/>
            <a:ext cx="12266993" cy="461665"/>
          </a:xfrm>
          <a:prstGeom prst="rect">
            <a:avLst/>
          </a:prstGeom>
          <a:noFill/>
        </p:spPr>
        <p:txBody>
          <a:bodyPr wrap="square" rtlCol="0">
            <a:spAutoFit/>
          </a:bodyPr>
          <a:lstStyle/>
          <a:p>
            <a:pPr algn="l" rtl="0"/>
            <a:r>
              <a:rPr lang="cs-CZ" sz="2400" b="1" dirty="0"/>
              <a:t>Wenn ein Züchter Tiere so leiden sieht, ist das ein schwerer Schlag für seine Psyche</a:t>
            </a:r>
          </a:p>
        </p:txBody>
      </p:sp>
      <p:sp>
        <p:nvSpPr>
          <p:cNvPr id="12" name="TextovéPole 11"/>
          <p:cNvSpPr txBox="1"/>
          <p:nvPr/>
        </p:nvSpPr>
        <p:spPr>
          <a:xfrm>
            <a:off x="10869499" y="6669360"/>
            <a:ext cx="1380506" cy="184666"/>
          </a:xfrm>
          <a:prstGeom prst="rect">
            <a:avLst/>
          </a:prstGeom>
          <a:noFill/>
        </p:spPr>
        <p:txBody>
          <a:bodyPr wrap="none" rtlCol="0">
            <a:spAutoFit/>
          </a:bodyPr>
          <a:lstStyle/>
          <a:p>
            <a:pPr algn="l" rtl="0"/>
            <a:r>
              <a:rPr lang="cs-CZ" sz="600" dirty="0"/>
              <a:t>http://www.leseleveursfaceauloup.fr/</a:t>
            </a:r>
          </a:p>
        </p:txBody>
      </p:sp>
      <p:pic>
        <p:nvPicPr>
          <p:cNvPr id="13" name="Obrázek 12" descr="aasheep_20still_20alive_20after_20attacked_20by_20a_20dog_20IMG_5065 (1).jpg"/>
          <p:cNvPicPr>
            <a:picLocks noChangeAspect="1"/>
          </p:cNvPicPr>
          <p:nvPr/>
        </p:nvPicPr>
        <p:blipFill>
          <a:blip r:embed="rId5" cstate="print"/>
          <a:stretch>
            <a:fillRect/>
          </a:stretch>
        </p:blipFill>
        <p:spPr>
          <a:xfrm>
            <a:off x="-32741" y="896596"/>
            <a:ext cx="4435422" cy="2952328"/>
          </a:xfrm>
          <a:prstGeom prst="rect">
            <a:avLst/>
          </a:prstGeom>
        </p:spPr>
      </p:pic>
      <p:pic>
        <p:nvPicPr>
          <p:cNvPr id="16" name="Obrázek 15" descr="th (33).jpg"/>
          <p:cNvPicPr>
            <a:picLocks noChangeAspect="1"/>
          </p:cNvPicPr>
          <p:nvPr/>
        </p:nvPicPr>
        <p:blipFill>
          <a:blip r:embed="rId6" cstate="print"/>
          <a:stretch>
            <a:fillRect/>
          </a:stretch>
        </p:blipFill>
        <p:spPr>
          <a:xfrm>
            <a:off x="-83" y="4258120"/>
            <a:ext cx="3455799" cy="2595906"/>
          </a:xfrm>
          <a:prstGeom prst="rect">
            <a:avLst/>
          </a:prstGeom>
        </p:spPr>
      </p:pic>
      <p:pic>
        <p:nvPicPr>
          <p:cNvPr id="19" name="Obrázek 18" descr="th (30).jpg"/>
          <p:cNvPicPr>
            <a:picLocks noChangeAspect="1"/>
          </p:cNvPicPr>
          <p:nvPr/>
        </p:nvPicPr>
        <p:blipFill>
          <a:blip r:embed="rId7" cstate="print"/>
          <a:stretch>
            <a:fillRect/>
          </a:stretch>
        </p:blipFill>
        <p:spPr>
          <a:xfrm>
            <a:off x="8002220" y="4776701"/>
            <a:ext cx="2925211" cy="2077325"/>
          </a:xfrm>
          <a:prstGeom prst="rect">
            <a:avLst/>
          </a:prstGeom>
        </p:spPr>
      </p:pic>
      <p:pic>
        <p:nvPicPr>
          <p:cNvPr id="20" name="Obrázek 19" descr="Wolves-TSLN-040216-2.jpg"/>
          <p:cNvPicPr>
            <a:picLocks noChangeAspect="1"/>
          </p:cNvPicPr>
          <p:nvPr/>
        </p:nvPicPr>
        <p:blipFill>
          <a:blip r:embed="rId8" cstate="print"/>
          <a:stretch>
            <a:fillRect/>
          </a:stretch>
        </p:blipFill>
        <p:spPr>
          <a:xfrm>
            <a:off x="4351923" y="4258120"/>
            <a:ext cx="2615919" cy="259988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9336" y="136525"/>
            <a:ext cx="12145280" cy="1325563"/>
          </a:xfrm>
        </p:spPr>
        <p:txBody>
          <a:bodyPr>
            <a:normAutofit/>
          </a:bodyPr>
          <a:lstStyle/>
          <a:p>
            <a:pPr algn="l" rtl="0"/>
            <a:r>
              <a:rPr lang="cs-CZ" sz="2400" b="1" dirty="0">
                <a:latin typeface="+mn-lt"/>
              </a:rPr>
              <a:t>Manche</a:t>
            </a:r>
            <a:r>
              <a:rPr lang="cs-CZ" sz="2500" b="1" dirty="0">
                <a:latin typeface="+mn-lt"/>
              </a:rPr>
              <a:t>Wolfsexperten empfehlen, sich einen Esel oder ein Lama anzuschaffen, um die Herde zu schützen</a:t>
            </a:r>
            <a:br>
              <a:rPr lang="cs-CZ" sz="2500" b="1" dirty="0">
                <a:latin typeface="+mn-lt"/>
              </a:rPr>
            </a:br>
            <a:endParaRPr lang="cs-CZ" sz="2500" b="1" dirty="0">
              <a:latin typeface="+mn-lt"/>
            </a:endParaRPr>
          </a:p>
        </p:txBody>
      </p:sp>
      <p:pic>
        <p:nvPicPr>
          <p:cNvPr id="5" name="Zástupný symbol pro obsah 4" descr="osel něm.png"/>
          <p:cNvPicPr>
            <a:picLocks noGrp="1" noChangeAspect="1"/>
          </p:cNvPicPr>
          <p:nvPr>
            <p:ph idx="1"/>
          </p:nvPr>
        </p:nvPicPr>
        <p:blipFill>
          <a:blip r:embed="rId2" cstate="print"/>
          <a:stretch>
            <a:fillRect/>
          </a:stretch>
        </p:blipFill>
        <p:spPr>
          <a:xfrm>
            <a:off x="46720" y="1052736"/>
            <a:ext cx="5395145" cy="5769808"/>
          </a:xfrm>
        </p:spPr>
      </p:pic>
      <p:sp>
        <p:nvSpPr>
          <p:cNvPr id="4" name="Zástupný symbol pro číslo snímku 3"/>
          <p:cNvSpPr>
            <a:spLocks noGrp="1"/>
          </p:cNvSpPr>
          <p:nvPr>
            <p:ph type="sldNum" sz="quarter" idx="12"/>
          </p:nvPr>
        </p:nvSpPr>
        <p:spPr/>
        <p:txBody>
          <a:bodyPr/>
          <a:lstStyle/>
          <a:p>
            <a:pPr algn="l" rtl="0"/>
            <a:fld id="{20264769-77EF-4CD0-90DE-F7D7F2D423C4}" type="slidenum">
              <a:rPr lang="cs-CZ" smtClean="0"/>
              <a:pPr algn="l" rtl="0"/>
              <a:t>97</a:t>
            </a:fld>
            <a:endParaRPr lang="cs-CZ"/>
          </a:p>
        </p:txBody>
      </p:sp>
      <p:pic>
        <p:nvPicPr>
          <p:cNvPr id="6" name="Obrázek 5" descr="lama.png"/>
          <p:cNvPicPr>
            <a:picLocks noChangeAspect="1"/>
          </p:cNvPicPr>
          <p:nvPr/>
        </p:nvPicPr>
        <p:blipFill>
          <a:blip r:embed="rId3" cstate="print"/>
          <a:stretch>
            <a:fillRect/>
          </a:stretch>
        </p:blipFill>
        <p:spPr>
          <a:xfrm>
            <a:off x="5735960" y="1052736"/>
            <a:ext cx="6336704" cy="4768076"/>
          </a:xfrm>
          <a:prstGeom prst="rect">
            <a:avLst/>
          </a:prstGeom>
        </p:spPr>
      </p:pic>
      <p:sp>
        <p:nvSpPr>
          <p:cNvPr id="8" name="TextovéPole 7"/>
          <p:cNvSpPr txBox="1"/>
          <p:nvPr/>
        </p:nvSpPr>
        <p:spPr>
          <a:xfrm>
            <a:off x="5663952" y="5987018"/>
            <a:ext cx="6120680" cy="400110"/>
          </a:xfrm>
          <a:prstGeom prst="rect">
            <a:avLst/>
          </a:prstGeom>
          <a:noFill/>
        </p:spPr>
        <p:txBody>
          <a:bodyPr wrap="square" rtlCol="0">
            <a:spAutoFit/>
          </a:bodyPr>
          <a:lstStyle/>
          <a:p>
            <a:pPr algn="l" rtl="0"/>
            <a:r>
              <a:rPr lang="cs-CZ" sz="2000" dirty="0"/>
              <a:t>11.02.2018, 20 Meter von der Wohnung entfernt</a:t>
            </a:r>
            <a:r>
              <a:rPr lang="cs-CZ" sz="2000" dirty="0" err="1"/>
              <a:t>Provence</a:t>
            </a:r>
            <a:endParaRPr lang="cs-CZ" sz="2000" dirty="0"/>
          </a:p>
        </p:txBody>
      </p:sp>
      <p:sp>
        <p:nvSpPr>
          <p:cNvPr id="7" name="TextovéPole 6"/>
          <p:cNvSpPr txBox="1"/>
          <p:nvPr/>
        </p:nvSpPr>
        <p:spPr>
          <a:xfrm>
            <a:off x="8437927" y="6721475"/>
            <a:ext cx="3826689" cy="200055"/>
          </a:xfrm>
          <a:prstGeom prst="rect">
            <a:avLst/>
          </a:prstGeom>
          <a:noFill/>
        </p:spPr>
        <p:txBody>
          <a:bodyPr wrap="none" rtlCol="0">
            <a:spAutoFit/>
          </a:bodyPr>
          <a:lstStyle/>
          <a:p>
            <a:pPr algn="l" rtl="0"/>
            <a:r>
              <a:rPr lang="cs-CZ" sz="700" dirty="0"/>
              <a:t>http://www.leseleveursfaceauloup.fr/loups-tuent-vaches-chevaux-lamas-alpes-de-haute-provence/</a:t>
            </a:r>
          </a:p>
        </p:txBody>
      </p:sp>
      <p:sp>
        <p:nvSpPr>
          <p:cNvPr id="100010001" name="ODT_ATTR_LBL_SHAPE">
            <a:extLst>
              <a:ext uri="{FF2B5EF4-FFF2-40B4-BE49-F238E27FC236}">
                <a16:creationId xmlns:a16="http://schemas.microsoft.com/office/drawing/2014/main"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Übersetzt von Tschechisch nach Deutsch - </a:t>
            </a:r>
            <a:r>
              <a:rPr lang="en-US" sz="1000" u="sng" dirty="0">
                <a:solidFill>
                  <a:srgbClr val="0F2B46"/>
                </a:solidFill>
                <a:effectLst/>
                <a:latin typeface="Roboto" panose="02000000000000000000" pitchFamily="2" charset="0"/>
                <a:hlinkClick r:id="rId4"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id="{B066AC4A-9A1C-4C10-800A-DAF9F276438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36000"/>
            <a:ext cx="316230" cy="17970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20181129_095538.jpg"/>
          <p:cNvPicPr>
            <a:picLocks noChangeAspect="1"/>
          </p:cNvPicPr>
          <p:nvPr/>
        </p:nvPicPr>
        <p:blipFill>
          <a:blip r:embed="rId2" cstate="print"/>
          <a:stretch>
            <a:fillRect/>
          </a:stretch>
        </p:blipFill>
        <p:spPr>
          <a:xfrm>
            <a:off x="1143000" y="0"/>
            <a:ext cx="3962400" cy="2971800"/>
          </a:xfrm>
          <a:prstGeom prst="rect">
            <a:avLst/>
          </a:prstGeom>
        </p:spPr>
      </p:pic>
      <p:pic>
        <p:nvPicPr>
          <p:cNvPr id="4" name="Obrázek 3" descr="20191017_111321.jpg"/>
          <p:cNvPicPr>
            <a:picLocks noChangeAspect="1"/>
          </p:cNvPicPr>
          <p:nvPr/>
        </p:nvPicPr>
        <p:blipFill>
          <a:blip r:embed="rId3" cstate="print"/>
          <a:stretch>
            <a:fillRect/>
          </a:stretch>
        </p:blipFill>
        <p:spPr>
          <a:xfrm>
            <a:off x="6096000" y="0"/>
            <a:ext cx="4953000" cy="2786063"/>
          </a:xfrm>
          <a:prstGeom prst="rect">
            <a:avLst/>
          </a:prstGeom>
        </p:spPr>
      </p:pic>
      <p:pic>
        <p:nvPicPr>
          <p:cNvPr id="5" name="Obrázek 4" descr="20191017_101816.jpg"/>
          <p:cNvPicPr>
            <a:picLocks noChangeAspect="1"/>
          </p:cNvPicPr>
          <p:nvPr/>
        </p:nvPicPr>
        <p:blipFill>
          <a:blip r:embed="rId4" cstate="print"/>
          <a:stretch>
            <a:fillRect/>
          </a:stretch>
        </p:blipFill>
        <p:spPr>
          <a:xfrm>
            <a:off x="1143000" y="3045618"/>
            <a:ext cx="4800600" cy="2700338"/>
          </a:xfrm>
          <a:prstGeom prst="rect">
            <a:avLst/>
          </a:prstGeom>
        </p:spPr>
      </p:pic>
      <p:pic>
        <p:nvPicPr>
          <p:cNvPr id="6" name="Obrázek 5" descr="20191017_102751.jpg"/>
          <p:cNvPicPr>
            <a:picLocks noChangeAspect="1"/>
          </p:cNvPicPr>
          <p:nvPr/>
        </p:nvPicPr>
        <p:blipFill>
          <a:blip r:embed="rId5" cstate="print"/>
          <a:stretch>
            <a:fillRect/>
          </a:stretch>
        </p:blipFill>
        <p:spPr>
          <a:xfrm>
            <a:off x="6667500" y="2786063"/>
            <a:ext cx="3810000" cy="2143125"/>
          </a:xfrm>
          <a:prstGeom prst="rect">
            <a:avLst/>
          </a:prstGeom>
        </p:spPr>
      </p:pic>
      <p:pic>
        <p:nvPicPr>
          <p:cNvPr id="7" name="Zástupný symbol pro obsah 9" descr="IMG_0769.JPG"/>
          <p:cNvPicPr>
            <a:picLocks noChangeAspect="1"/>
          </p:cNvPicPr>
          <p:nvPr/>
        </p:nvPicPr>
        <p:blipFill rotWithShape="1">
          <a:blip r:embed="rId6" cstate="print"/>
          <a:srcRect t="15060" r="-3" b="13779"/>
          <a:stretch/>
        </p:blipFill>
        <p:spPr>
          <a:xfrm>
            <a:off x="6667500" y="4929188"/>
            <a:ext cx="3810000" cy="1965794"/>
          </a:xfrm>
          <a:prstGeom prst="rect">
            <a:avLst/>
          </a:prstGeom>
        </p:spPr>
      </p:pic>
      <p:sp>
        <p:nvSpPr>
          <p:cNvPr id="8" name="TextovéPole 7"/>
          <p:cNvSpPr txBox="1"/>
          <p:nvPr/>
        </p:nvSpPr>
        <p:spPr>
          <a:xfrm>
            <a:off x="1066800" y="5796171"/>
            <a:ext cx="3810000" cy="461665"/>
          </a:xfrm>
          <a:prstGeom prst="rect">
            <a:avLst/>
          </a:prstGeom>
          <a:noFill/>
        </p:spPr>
        <p:txBody>
          <a:bodyPr wrap="square" rtlCol="0">
            <a:spAutoFit/>
          </a:bodyPr>
          <a:lstStyle/>
          <a:p>
            <a:pPr algn="l" rtl="0"/>
            <a:r>
              <a:rPr lang="cs-CZ" sz="2400" b="1" dirty="0"/>
              <a:t>Vernéřovice</a:t>
            </a:r>
          </a:p>
        </p:txBody>
      </p:sp>
    </p:spTree>
    <p:extLst>
      <p:ext uri="{BB962C8B-B14F-4D97-AF65-F5344CB8AC3E}">
        <p14:creationId xmlns:p14="http://schemas.microsoft.com/office/powerpoint/2010/main" val="22992303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4ECB3DC-D7AD-4AAC-B599-D34526C4EA9E}"/>
              </a:ext>
            </a:extLst>
          </p:cNvPr>
          <p:cNvSpPr>
            <a:spLocks noGrp="1"/>
          </p:cNvSpPr>
          <p:nvPr>
            <p:ph type="sldNum" sz="quarter" idx="12"/>
          </p:nvPr>
        </p:nvSpPr>
        <p:spPr/>
        <p:txBody>
          <a:bodyPr/>
          <a:lstStyle/>
          <a:p>
            <a:pPr algn="l" rtl="0"/>
            <a:fld id="{4FAB73BC-B049-4115-A692-8D63A059BFB8}" type="slidenum">
              <a:rPr lang="en-US" smtClean="0"/>
              <a:pPr algn="l" rtl="0"/>
              <a:t>99</a:t>
            </a:fld>
            <a:endParaRPr lang="en-US" dirty="0"/>
          </a:p>
        </p:txBody>
      </p:sp>
      <p:pic>
        <p:nvPicPr>
          <p:cNvPr id="4" name="Obrázek 3">
            <a:extLst>
              <a:ext uri="{FF2B5EF4-FFF2-40B4-BE49-F238E27FC236}">
                <a16:creationId xmlns:a16="http://schemas.microsoft.com/office/drawing/2014/main" id="{CAE01B9C-1140-4D84-B86D-E380C7FE83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16" y="476672"/>
            <a:ext cx="2052228" cy="2736304"/>
          </a:xfrm>
          <a:prstGeom prst="rect">
            <a:avLst/>
          </a:prstGeom>
        </p:spPr>
      </p:pic>
      <p:pic>
        <p:nvPicPr>
          <p:cNvPr id="6" name="Obrázek 5">
            <a:extLst>
              <a:ext uri="{FF2B5EF4-FFF2-40B4-BE49-F238E27FC236}">
                <a16:creationId xmlns:a16="http://schemas.microsoft.com/office/drawing/2014/main" id="{AC881326-0A40-4A89-822C-02C3484D9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4" y="152549"/>
            <a:ext cx="4187957" cy="3140968"/>
          </a:xfrm>
          <a:prstGeom prst="rect">
            <a:avLst/>
          </a:prstGeom>
        </p:spPr>
      </p:pic>
      <p:pic>
        <p:nvPicPr>
          <p:cNvPr id="8" name="Obrázek 7">
            <a:extLst>
              <a:ext uri="{FF2B5EF4-FFF2-40B4-BE49-F238E27FC236}">
                <a16:creationId xmlns:a16="http://schemas.microsoft.com/office/drawing/2014/main" id="{C14D7AB7-5B2A-498E-ABC4-4854667143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3439319"/>
            <a:ext cx="4391356" cy="3293517"/>
          </a:xfrm>
          <a:prstGeom prst="rect">
            <a:avLst/>
          </a:prstGeom>
        </p:spPr>
      </p:pic>
      <p:pic>
        <p:nvPicPr>
          <p:cNvPr id="10" name="Obrázek 9">
            <a:extLst>
              <a:ext uri="{FF2B5EF4-FFF2-40B4-BE49-F238E27FC236}">
                <a16:creationId xmlns:a16="http://schemas.microsoft.com/office/drawing/2014/main" id="{23EAE4CA-59A7-4E05-8DE8-47115D46E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760" y="476672"/>
            <a:ext cx="1977684" cy="2636912"/>
          </a:xfrm>
          <a:prstGeom prst="rect">
            <a:avLst/>
          </a:prstGeom>
        </p:spPr>
      </p:pic>
      <p:pic>
        <p:nvPicPr>
          <p:cNvPr id="14" name="Obrázek 13">
            <a:extLst>
              <a:ext uri="{FF2B5EF4-FFF2-40B4-BE49-F238E27FC236}">
                <a16:creationId xmlns:a16="http://schemas.microsoft.com/office/drawing/2014/main" id="{9FE3E27C-F7E7-438B-8988-930CFED332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6978" y="3436689"/>
            <a:ext cx="2376264" cy="3168352"/>
          </a:xfrm>
          <a:prstGeom prst="rect">
            <a:avLst/>
          </a:prstGeom>
        </p:spPr>
      </p:pic>
      <p:pic>
        <p:nvPicPr>
          <p:cNvPr id="16" name="Obrázek 15">
            <a:extLst>
              <a:ext uri="{FF2B5EF4-FFF2-40B4-BE49-F238E27FC236}">
                <a16:creationId xmlns:a16="http://schemas.microsoft.com/office/drawing/2014/main" id="{653C775A-71B6-4717-B7A8-E48B754C7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101" y="4797152"/>
            <a:ext cx="2534353" cy="1640418"/>
          </a:xfrm>
          <a:prstGeom prst="rect">
            <a:avLst/>
          </a:prstGeom>
        </p:spPr>
      </p:pic>
      <p:sp>
        <p:nvSpPr>
          <p:cNvPr id="17" name="TextovéPole 16">
            <a:extLst>
              <a:ext uri="{FF2B5EF4-FFF2-40B4-BE49-F238E27FC236}">
                <a16:creationId xmlns:a16="http://schemas.microsoft.com/office/drawing/2014/main" id="{3E203817-A653-46DC-B566-405E6F64DA1B}"/>
              </a:ext>
            </a:extLst>
          </p:cNvPr>
          <p:cNvSpPr txBox="1"/>
          <p:nvPr/>
        </p:nvSpPr>
        <p:spPr>
          <a:xfrm>
            <a:off x="6528048" y="3814606"/>
            <a:ext cx="2616250" cy="369332"/>
          </a:xfrm>
          <a:prstGeom prst="rect">
            <a:avLst/>
          </a:prstGeom>
          <a:noFill/>
        </p:spPr>
        <p:txBody>
          <a:bodyPr wrap="square" rtlCol="0">
            <a:spAutoFit/>
          </a:bodyPr>
          <a:lstStyle/>
          <a:p>
            <a:pPr algn="l" rtl="0"/>
            <a:r>
              <a:rPr lang="cs-CZ" dirty="0"/>
              <a:t>Lachov</a:t>
            </a:r>
          </a:p>
        </p:txBody>
      </p:sp>
    </p:spTree>
    <p:extLst>
      <p:ext uri="{BB962C8B-B14F-4D97-AF65-F5344CB8AC3E}">
        <p14:creationId xmlns:p14="http://schemas.microsoft.com/office/powerpoint/2010/main" val="1101975136"/>
      </p:ext>
    </p:extLst>
  </p:cSld>
  <p:clrMapOvr>
    <a:masterClrMapping/>
  </p:clrMapOvr>
</p:sld>
</file>

<file path=ppt/theme/theme1.xml><?xml version="1.0" encoding="utf-8"?>
<a:theme xmlns:a="http://schemas.openxmlformats.org/drawingml/2006/main" name="1_Office Them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8850</TotalTime>
  <Words>7305</Words>
  <Application>Microsoft Office PowerPoint</Application>
  <PresentationFormat>Širokoúhlá obrazovka</PresentationFormat>
  <Paragraphs>650</Paragraphs>
  <Slides>104</Slides>
  <Notes>7</Notes>
  <HiddenSlides>0</HiddenSlides>
  <MMClips>0</MMClips>
  <ScaleCrop>false</ScaleCrop>
  <HeadingPairs>
    <vt:vector size="6" baseType="variant">
      <vt:variant>
        <vt:lpstr>Použitá písma</vt:lpstr>
      </vt:variant>
      <vt:variant>
        <vt:i4>24</vt:i4>
      </vt:variant>
      <vt:variant>
        <vt:lpstr>Motiv</vt:lpstr>
      </vt:variant>
      <vt:variant>
        <vt:i4>1</vt:i4>
      </vt:variant>
      <vt:variant>
        <vt:lpstr>Nadpisy snímků</vt:lpstr>
      </vt:variant>
      <vt:variant>
        <vt:i4>104</vt:i4>
      </vt:variant>
    </vt:vector>
  </HeadingPairs>
  <TitlesOfParts>
    <vt:vector size="129" baseType="lpstr">
      <vt:lpstr>arial</vt:lpstr>
      <vt:lpstr>arial</vt:lpstr>
      <vt:lpstr>Arial CE</vt:lpstr>
      <vt:lpstr>Calibri</vt:lpstr>
      <vt:lpstr>Calibri Light</vt:lpstr>
      <vt:lpstr>Dosis</vt:lpstr>
      <vt:lpstr>etelka_textregular</vt:lpstr>
      <vt:lpstr>Fira Sans</vt:lpstr>
      <vt:lpstr>Frutiger Neue</vt:lpstr>
      <vt:lpstr>Georgia</vt:lpstr>
      <vt:lpstr>Helvetica Neue</vt:lpstr>
      <vt:lpstr>inherit</vt:lpstr>
      <vt:lpstr>Noto Sans</vt:lpstr>
      <vt:lpstr>Open Sans</vt:lpstr>
      <vt:lpstr>Open Sans</vt:lpstr>
      <vt:lpstr>Roboto</vt:lpstr>
      <vt:lpstr>Source Sans Pro</vt:lpstr>
      <vt:lpstr>Splus Icon</vt:lpstr>
      <vt:lpstr>Times New Roman</vt:lpstr>
      <vt:lpstr>Ubuntu</vt:lpstr>
      <vt:lpstr>urw-din</vt:lpstr>
      <vt:lpstr>utopia-std</vt:lpstr>
      <vt:lpstr>Vollkorn</vt:lpstr>
      <vt:lpstr>YouTube Sans</vt:lpstr>
      <vt:lpstr>1_Office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Wie viel kosten wolfsbezogene Maßnahmen wirklich?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Die Situation in Frankreich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Der Himmel auf Erden, wie er sich LCIE vorgestellt hat</vt:lpstr>
      <vt:lpstr>Prezentace aplikace PowerPoint</vt:lpstr>
      <vt:lpstr>Prezentace aplikace PowerPoint</vt:lpstr>
      <vt:lpstr>Prezentace aplikace PowerPoint</vt:lpstr>
      <vt:lpstr>Realität nach MeinungWow-Cogeca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MancheWolfsexperten empfehlen, sich einen Esel oder ein Lama anzuschaffen, um die Herde zu schützen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Bc. Zdeněk Havrlant</dc:creator>
  <cp:lastModifiedBy>Tomáš Havrlant</cp:lastModifiedBy>
  <cp:revision>347</cp:revision>
  <cp:lastPrinted>2023-09-04T17:10:47Z</cp:lastPrinted>
  <dcterms:created xsi:type="dcterms:W3CDTF">2019-11-24T11:01:11Z</dcterms:created>
  <dcterms:modified xsi:type="dcterms:W3CDTF">2023-11-11T19:29:31Z</dcterms:modified>
</cp:coreProperties>
</file>